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www.smartsheet.com/try-it?trp=11960&amp;utm_source=template-powerpoint&amp;utm_medium=content&amp;utm_campaign=Problem-Solution-Impact+Case+Study-powerpoint-11960&amp;lpa=Problem-Solution-Impact+Case+Study+powerpoint+11960"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PROBLEM-SOLUTION-IMPACT CASE STUDY TEMPLATE FOR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8" name="Graphic 7" descr="Comment Important outline">
            <a:extLst>
              <a:ext uri="{FF2B5EF4-FFF2-40B4-BE49-F238E27FC236}">
                <a16:creationId xmlns:a16="http://schemas.microsoft.com/office/drawing/2014/main" id="{FD49A617-4D42-4193-6F38-2F4BD3E143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971" y="2112098"/>
            <a:ext cx="2307772" cy="2307772"/>
          </a:xfrm>
          <a:prstGeom prst="rect">
            <a:avLst/>
          </a:prstGeom>
        </p:spPr>
      </p:pic>
      <p:pic>
        <p:nvPicPr>
          <p:cNvPr id="9" name="Graphic 8" descr="Cause And Effect outline">
            <a:extLst>
              <a:ext uri="{FF2B5EF4-FFF2-40B4-BE49-F238E27FC236}">
                <a16:creationId xmlns:a16="http://schemas.microsoft.com/office/drawing/2014/main" id="{DDD42C86-2987-ED3C-589E-D59B27C4A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8242" y="2168449"/>
            <a:ext cx="2307772" cy="2307772"/>
          </a:xfrm>
          <a:prstGeom prst="rect">
            <a:avLst/>
          </a:prstGeom>
        </p:spPr>
      </p:pic>
      <p:pic>
        <p:nvPicPr>
          <p:cNvPr id="10" name="Graphic 9" descr="Brainstorm outline">
            <a:extLst>
              <a:ext uri="{FF2B5EF4-FFF2-40B4-BE49-F238E27FC236}">
                <a16:creationId xmlns:a16="http://schemas.microsoft.com/office/drawing/2014/main" id="{186BCEF7-59FC-5A95-B15F-4FAB38EAC6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5779" y="2257726"/>
            <a:ext cx="2307772" cy="23077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9863328" cy="3477875"/>
          </a:xfrm>
          <a:prstGeom prst="rect">
            <a:avLst/>
          </a:prstGeom>
          <a:noFill/>
        </p:spPr>
        <p:txBody>
          <a:bodyPr wrap="square">
            <a:spAutoFit/>
          </a:bodyPr>
          <a:lstStyle/>
          <a:p>
            <a:pPr marL="457200" indent="-457200" algn="just">
              <a:buAutoNum type="arabicPeriod"/>
            </a:pPr>
            <a:r>
              <a:rPr lang="en-US" sz="2200" dirty="0">
                <a:solidFill>
                  <a:srgbClr val="000000"/>
                </a:solidFill>
                <a:latin typeface="Century Gothic" panose="020B0502020202020204" pitchFamily="34" charset="0"/>
              </a:rPr>
              <a:t>I</a:t>
            </a:r>
            <a:r>
              <a:rPr lang="en-US" sz="2200" b="0" i="0" u="none" strike="noStrike" dirty="0">
                <a:solidFill>
                  <a:srgbClr val="000000"/>
                </a:solidFill>
                <a:effectLst/>
                <a:latin typeface="Century Gothic" panose="020B0502020202020204" pitchFamily="34" charset="0"/>
              </a:rPr>
              <a:t>n the </a:t>
            </a:r>
            <a:r>
              <a:rPr lang="en-US" sz="2200" b="1" i="0" u="none" strike="noStrike" dirty="0">
                <a:solidFill>
                  <a:schemeClr val="accent2"/>
                </a:solidFill>
                <a:effectLst/>
                <a:latin typeface="Century Gothic" panose="020B0502020202020204" pitchFamily="34" charset="0"/>
              </a:rPr>
              <a:t>Issue</a:t>
            </a:r>
            <a:r>
              <a:rPr lang="en-US" sz="2200" b="0" i="0" u="none" strike="noStrike" dirty="0">
                <a:solidFill>
                  <a:srgbClr val="000000"/>
                </a:solidFill>
                <a:effectLst/>
                <a:latin typeface="Century Gothic" panose="020B0502020202020204" pitchFamily="34" charset="0"/>
              </a:rPr>
              <a:t> section, identify and describ</a:t>
            </a:r>
            <a:r>
              <a:rPr lang="en-US" sz="2200" dirty="0">
                <a:solidFill>
                  <a:srgbClr val="000000"/>
                </a:solidFill>
                <a:latin typeface="Century Gothic" panose="020B0502020202020204" pitchFamily="34" charset="0"/>
              </a:rPr>
              <a:t>e</a:t>
            </a:r>
            <a:r>
              <a:rPr lang="en-US" sz="2200" b="0" i="0" u="none" strike="noStrike" dirty="0">
                <a:solidFill>
                  <a:srgbClr val="000000"/>
                </a:solidFill>
                <a:effectLst/>
                <a:latin typeface="Century Gothic" panose="020B0502020202020204" pitchFamily="34" charset="0"/>
              </a:rPr>
              <a:t> a specific challenge your company faced</a:t>
            </a:r>
            <a:r>
              <a:rPr lang="en-US" sz="2200" dirty="0">
                <a:solidFill>
                  <a:srgbClr val="000000"/>
                </a:solidFill>
                <a:latin typeface="Century Gothic" panose="020B0502020202020204" pitchFamily="34" charset="0"/>
              </a:rPr>
              <a:t>.</a:t>
            </a:r>
          </a:p>
          <a:p>
            <a:pPr marL="457200" indent="-457200" algn="just">
              <a:buAutoNum type="arabicPeriod"/>
            </a:pPr>
            <a:r>
              <a:rPr lang="en-US" sz="2200" b="0" i="0" u="none" strike="noStrike" dirty="0">
                <a:solidFill>
                  <a:srgbClr val="000000"/>
                </a:solidFill>
                <a:effectLst/>
                <a:latin typeface="Century Gothic" panose="020B0502020202020204" pitchFamily="34" charset="0"/>
              </a:rPr>
              <a:t>In the </a:t>
            </a:r>
            <a:r>
              <a:rPr lang="en-US" sz="2200" b="1" i="0" u="none" strike="noStrike" dirty="0">
                <a:solidFill>
                  <a:schemeClr val="accent6"/>
                </a:solidFill>
                <a:effectLst/>
                <a:latin typeface="Century Gothic" panose="020B0502020202020204" pitchFamily="34" charset="0"/>
              </a:rPr>
              <a:t>Impact</a:t>
            </a:r>
            <a:r>
              <a:rPr lang="en-US" sz="2200" b="1" i="0" u="none" strike="noStrike" dirty="0">
                <a:solidFill>
                  <a:srgbClr val="000000"/>
                </a:solidFill>
                <a:effectLst/>
                <a:latin typeface="Century Gothic" panose="020B0502020202020204" pitchFamily="34" charset="0"/>
              </a:rPr>
              <a:t> </a:t>
            </a:r>
            <a:r>
              <a:rPr lang="en-US" sz="2200" dirty="0">
                <a:solidFill>
                  <a:srgbClr val="000000"/>
                </a:solidFill>
                <a:latin typeface="Century Gothic" panose="020B0502020202020204" pitchFamily="34" charset="0"/>
              </a:rPr>
              <a:t>section,</a:t>
            </a:r>
            <a:r>
              <a:rPr lang="en-US" sz="2200" b="0" i="0" u="none" strike="noStrike" dirty="0">
                <a:solidFill>
                  <a:srgbClr val="000000"/>
                </a:solidFill>
                <a:effectLst/>
                <a:latin typeface="Century Gothic" panose="020B0502020202020204" pitchFamily="34" charset="0"/>
              </a:rPr>
              <a:t> </a:t>
            </a:r>
            <a:r>
              <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describe the effects of this issue.</a:t>
            </a:r>
          </a:p>
          <a:p>
            <a:pPr marL="457200" indent="-457200" algn="just">
              <a:buAutoNum type="arabicPeriod"/>
            </a:pPr>
            <a:r>
              <a:rPr lang="en-US" sz="2200" dirty="0">
                <a:solidFill>
                  <a:srgbClr val="000000"/>
                </a:solidFill>
                <a:latin typeface="Century Gothic" panose="020B0502020202020204" pitchFamily="34" charset="0"/>
              </a:rPr>
              <a:t>I</a:t>
            </a:r>
            <a:r>
              <a:rPr lang="en-US" sz="2200" b="0" i="0" u="none" strike="noStrike" dirty="0">
                <a:solidFill>
                  <a:srgbClr val="000000"/>
                </a:solidFill>
                <a:effectLst/>
                <a:latin typeface="Century Gothic" panose="020B0502020202020204" pitchFamily="34" charset="0"/>
              </a:rPr>
              <a:t>n the </a:t>
            </a:r>
            <a:r>
              <a:rPr lang="en-US" sz="2200" b="1" i="0" u="none" strike="noStrike" dirty="0">
                <a:solidFill>
                  <a:schemeClr val="accent5"/>
                </a:solidFill>
                <a:effectLst/>
                <a:latin typeface="Century Gothic" panose="020B0502020202020204" pitchFamily="34" charset="0"/>
              </a:rPr>
              <a:t>Solution</a:t>
            </a:r>
            <a:r>
              <a:rPr lang="en-US" sz="2200" b="0" i="0" u="none" strike="noStrike" dirty="0">
                <a:solidFill>
                  <a:srgbClr val="000000"/>
                </a:solidFill>
                <a:effectLst/>
                <a:latin typeface="Century Gothic" panose="020B0502020202020204" pitchFamily="34" charset="0"/>
              </a:rPr>
              <a:t> section, explain the strategies and actions that you took to resolve the problem, making sure to provide a clear, concise narrative for each component.</a:t>
            </a:r>
          </a:p>
          <a:p>
            <a:pPr algn="just"/>
            <a:endParaRPr lang="en-US" sz="2200" dirty="0">
              <a:solidFill>
                <a:srgbClr val="000000"/>
              </a:solidFill>
              <a:latin typeface="Century Gothic" panose="020B0502020202020204" pitchFamily="34" charset="0"/>
            </a:endParaRPr>
          </a:p>
          <a:p>
            <a:pPr algn="just"/>
            <a:r>
              <a:rPr lang="en-US" sz="2200" dirty="0">
                <a:solidFill>
                  <a:srgbClr val="000000"/>
                </a:solidFill>
                <a:latin typeface="Century Gothic" panose="020B0502020202020204" pitchFamily="34" charset="0"/>
              </a:rPr>
              <a:t>Using this approach, </a:t>
            </a:r>
            <a:r>
              <a:rPr lang="en-US" sz="2200" b="0" i="0" u="none" strike="noStrike" dirty="0">
                <a:solidFill>
                  <a:srgbClr val="000000"/>
                </a:solidFill>
                <a:effectLst/>
                <a:latin typeface="Century Gothic" panose="020B0502020202020204" pitchFamily="34" charset="0"/>
              </a:rPr>
              <a:t>you can effectively communicate the challenges, </a:t>
            </a:r>
            <a:r>
              <a:rPr lang="en-US" sz="2200" dirty="0">
                <a:solidFill>
                  <a:srgbClr val="000000"/>
                </a:solidFill>
                <a:latin typeface="Century Gothic" panose="020B0502020202020204" pitchFamily="34" charset="0"/>
              </a:rPr>
              <a:t>their</a:t>
            </a:r>
            <a:r>
              <a:rPr lang="en-US" sz="2200" b="0" i="0" u="none" strike="noStrike" dirty="0">
                <a:solidFill>
                  <a:srgbClr val="000000"/>
                </a:solidFill>
                <a:effectLst/>
                <a:latin typeface="Century Gothic" panose="020B0502020202020204" pitchFamily="34" charset="0"/>
              </a:rPr>
              <a:t> repercussions, and </a:t>
            </a:r>
            <a:r>
              <a:rPr lang="en-US" sz="2200" dirty="0">
                <a:solidFill>
                  <a:srgbClr val="000000"/>
                </a:solidFill>
                <a:latin typeface="Century Gothic" panose="020B0502020202020204" pitchFamily="34" charset="0"/>
              </a:rPr>
              <a:t>their</a:t>
            </a:r>
            <a:r>
              <a:rPr lang="en-US" sz="2200" b="0" i="0" u="none" strike="noStrike" dirty="0">
                <a:solidFill>
                  <a:srgbClr val="000000"/>
                </a:solidFill>
                <a:effectLst/>
                <a:latin typeface="Century Gothic" panose="020B0502020202020204" pitchFamily="34" charset="0"/>
              </a:rPr>
              <a:t> successful resolutions, thereby articulating a comprehensive and engaging case study presentation.</a:t>
            </a:r>
            <a:endParaRPr lang="en-US" sz="2200" dirty="0">
              <a:latin typeface="Century Gothic" panose="020B0502020202020204" pitchFamily="34" charset="0"/>
            </a:endParaRP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HOW TO USE THIS TEMPLATE:</a:t>
            </a:r>
          </a:p>
        </p:txBody>
      </p:sp>
      <p:pic>
        <p:nvPicPr>
          <p:cNvPr id="7" name="Graphic 6" descr="Comment Important outline">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Cause And Effect outline">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Brainstorm outline">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CASE STUDY</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2060448" y="1111673"/>
            <a:ext cx="1109423"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ISSUE</a:t>
            </a:r>
          </a:p>
        </p:txBody>
      </p:sp>
      <p:sp>
        <p:nvSpPr>
          <p:cNvPr id="9" name="TextBox 8">
            <a:extLst>
              <a:ext uri="{FF2B5EF4-FFF2-40B4-BE49-F238E27FC236}">
                <a16:creationId xmlns:a16="http://schemas.microsoft.com/office/drawing/2014/main" id="{FAD38457-70D6-997A-A2F5-2B3BEED4B6C3}"/>
              </a:ext>
            </a:extLst>
          </p:cNvPr>
          <p:cNvSpPr txBox="1"/>
          <p:nvPr/>
        </p:nvSpPr>
        <p:spPr>
          <a:xfrm>
            <a:off x="1948063" y="3238587"/>
            <a:ext cx="1221809"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IMPACT</a:t>
            </a:r>
          </a:p>
        </p:txBody>
      </p:sp>
      <p:sp>
        <p:nvSpPr>
          <p:cNvPr id="10" name="TextBox 9">
            <a:extLst>
              <a:ext uri="{FF2B5EF4-FFF2-40B4-BE49-F238E27FC236}">
                <a16:creationId xmlns:a16="http://schemas.microsoft.com/office/drawing/2014/main" id="{C233F1D6-A483-D23C-D4EC-85F867B07196}"/>
              </a:ext>
            </a:extLst>
          </p:cNvPr>
          <p:cNvSpPr txBox="1"/>
          <p:nvPr/>
        </p:nvSpPr>
        <p:spPr>
          <a:xfrm>
            <a:off x="1583534" y="5329243"/>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542561"/>
            <a:ext cx="2729762" cy="646331"/>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Describe the specific challenge or problem you faced. Detail the nature of the issue and its context.</a:t>
            </a:r>
            <a:endParaRPr lang="en-US" sz="1200" dirty="0">
              <a:solidFill>
                <a:schemeClr val="tx1">
                  <a:lumMod val="65000"/>
                  <a:lumOff val="35000"/>
                </a:schemeClr>
              </a:solidFill>
              <a:effectLst/>
              <a:latin typeface="Century Gothic" panose="020B0502020202020204" pitchFamily="34" charset="0"/>
            </a:endParaRP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429000"/>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Explain the effects or consequences of Issue 1. Describe how the issue affected operations, performance, customer satisfaction, etc.</a:t>
            </a:r>
            <a:endParaRPr lang="en-US" sz="1200" dirty="0">
              <a:solidFill>
                <a:schemeClr val="tx1">
                  <a:lumMod val="65000"/>
                  <a:lumOff val="35000"/>
                </a:schemeClr>
              </a:solidFill>
              <a:effectLst/>
              <a:latin typeface="Century Gothic" panose="020B0502020202020204" pitchFamily="34" charset="0"/>
            </a:endParaRP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462454"/>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Outline the solution you implemented to address Issue 1. Describe the strategy</a:t>
            </a:r>
            <a:r>
              <a:rPr lang="en-US" sz="1200" dirty="0">
                <a:solidFill>
                  <a:schemeClr val="tx1">
                    <a:lumMod val="65000"/>
                    <a:lumOff val="35000"/>
                  </a:schemeClr>
                </a:solidFill>
                <a:latin typeface="Century Gothic" panose="020B0502020202020204" pitchFamily="34" charset="0"/>
              </a:rPr>
              <a:t> and </a:t>
            </a:r>
            <a:r>
              <a:rPr lang="en-US" sz="1200" b="0" i="0" u="none" strike="noStrike" dirty="0">
                <a:solidFill>
                  <a:schemeClr val="tx1">
                    <a:lumMod val="65000"/>
                    <a:lumOff val="35000"/>
                  </a:schemeClr>
                </a:solidFill>
                <a:effectLst/>
                <a:latin typeface="Century Gothic" panose="020B0502020202020204" pitchFamily="34" charset="0"/>
              </a:rPr>
              <a:t>tools you used</a:t>
            </a:r>
            <a:r>
              <a:rPr lang="en-US" sz="1200" dirty="0">
                <a:solidFill>
                  <a:schemeClr val="tx1">
                    <a:lumMod val="65000"/>
                    <a:lumOff val="35000"/>
                  </a:schemeClr>
                </a:solidFill>
                <a:latin typeface="Century Gothic" panose="020B0502020202020204" pitchFamily="34" charset="0"/>
              </a:rPr>
              <a:t>, as well as</a:t>
            </a:r>
            <a:r>
              <a:rPr lang="en-US" sz="1200" b="0" i="0" u="none" strike="noStrike" dirty="0">
                <a:solidFill>
                  <a:schemeClr val="tx1">
                    <a:lumMod val="65000"/>
                    <a:lumOff val="35000"/>
                  </a:schemeClr>
                </a:solidFill>
                <a:effectLst/>
                <a:latin typeface="Century Gothic" panose="020B0502020202020204" pitchFamily="34" charset="0"/>
              </a:rPr>
              <a:t> any innovative approaches.</a:t>
            </a:r>
            <a:endParaRPr lang="en-US" sz="1200" dirty="0">
              <a:solidFill>
                <a:schemeClr val="tx1">
                  <a:lumMod val="65000"/>
                  <a:lumOff val="35000"/>
                </a:schemeClr>
              </a:solidFill>
              <a:effectLst/>
              <a:latin typeface="Century Gothic" panose="020B0502020202020204" pitchFamily="34" charset="0"/>
            </a:endParaRPr>
          </a:p>
        </p:txBody>
      </p:sp>
      <p:pic>
        <p:nvPicPr>
          <p:cNvPr id="40" name="Graphic 39" descr="Comment Important outline">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Cause And Effect outline">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Brainstorm outline">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537191"/>
            <a:ext cx="2729762" cy="646331"/>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Detail the second challenge or problem. Provide specifics </a:t>
            </a:r>
            <a:r>
              <a:rPr lang="en-US" sz="1200" dirty="0">
                <a:solidFill>
                  <a:schemeClr val="tx1">
                    <a:lumMod val="65000"/>
                    <a:lumOff val="35000"/>
                  </a:schemeClr>
                </a:solidFill>
                <a:latin typeface="Century Gothic" panose="020B0502020202020204" pitchFamily="34" charset="0"/>
              </a:rPr>
              <a:t>about </a:t>
            </a:r>
            <a:r>
              <a:rPr lang="en-US" sz="1200" b="0" i="0" u="none" strike="noStrike" dirty="0">
                <a:solidFill>
                  <a:schemeClr val="tx1">
                    <a:lumMod val="65000"/>
                    <a:lumOff val="35000"/>
                  </a:schemeClr>
                </a:solidFill>
                <a:effectLst/>
                <a:latin typeface="Century Gothic" panose="020B0502020202020204" pitchFamily="34" charset="0"/>
              </a:rPr>
              <a:t>the issue, including its significance.</a:t>
            </a:r>
            <a:endParaRPr lang="en-US" sz="1200" dirty="0">
              <a:solidFill>
                <a:schemeClr val="tx1">
                  <a:lumMod val="65000"/>
                  <a:lumOff val="35000"/>
                </a:schemeClr>
              </a:solidFill>
              <a:effectLst/>
              <a:latin typeface="Century Gothic" panose="020B0502020202020204" pitchFamily="34" charset="0"/>
            </a:endParaRP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549798"/>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Discuss the impact of Issue 2. Highlight the negative outcomes or challenges caused by this specific issue.</a:t>
            </a:r>
            <a:endParaRPr lang="en-US" sz="1200" dirty="0">
              <a:solidFill>
                <a:schemeClr val="tx1">
                  <a:lumMod val="65000"/>
                  <a:lumOff val="35000"/>
                </a:schemeClr>
              </a:solidFill>
              <a:effectLst/>
              <a:latin typeface="Century Gothic" panose="020B0502020202020204" pitchFamily="34" charset="0"/>
            </a:endParaRP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483953"/>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Describe the solution or strategy you adopted to resolve Issue 2. Include details on the implementation process and how </a:t>
            </a:r>
            <a:r>
              <a:rPr lang="en-US" sz="1200" dirty="0">
                <a:solidFill>
                  <a:schemeClr val="tx1">
                    <a:lumMod val="65000"/>
                    <a:lumOff val="35000"/>
                  </a:schemeClr>
                </a:solidFill>
                <a:latin typeface="Century Gothic" panose="020B0502020202020204" pitchFamily="34" charset="0"/>
              </a:rPr>
              <a:t>you</a:t>
            </a:r>
            <a:r>
              <a:rPr lang="en-US" sz="1200" b="0" i="0" u="none" strike="noStrike" dirty="0">
                <a:solidFill>
                  <a:schemeClr val="tx1">
                    <a:lumMod val="65000"/>
                    <a:lumOff val="35000"/>
                  </a:schemeClr>
                </a:solidFill>
                <a:effectLst/>
                <a:latin typeface="Century Gothic" panose="020B0502020202020204" pitchFamily="34" charset="0"/>
              </a:rPr>
              <a:t> tailored it to this issue.</a:t>
            </a:r>
            <a:endParaRPr lang="en-US" sz="1200" dirty="0">
              <a:solidFill>
                <a:schemeClr val="tx1">
                  <a:lumMod val="65000"/>
                  <a:lumOff val="35000"/>
                </a:schemeClr>
              </a:solidFill>
              <a:effectLst/>
              <a:latin typeface="Century Gothic" panose="020B0502020202020204" pitchFamily="34" charset="0"/>
            </a:endParaRP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32067"/>
            <a:ext cx="2729762" cy="646331"/>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Identify and describe the third issue. Elaborate on the specifics and background of the problem.</a:t>
            </a:r>
            <a:endParaRPr lang="en-US" sz="1200" dirty="0">
              <a:solidFill>
                <a:schemeClr val="tx1">
                  <a:lumMod val="65000"/>
                  <a:lumOff val="35000"/>
                </a:schemeClr>
              </a:solidFill>
              <a:effectLst/>
              <a:latin typeface="Century Gothic" panose="020B0502020202020204" pitchFamily="34" charset="0"/>
            </a:endParaRP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544674"/>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Explain how Issue 3 impacted the business or project. Focus on the repercussions or challenges brought about by this issue.</a:t>
            </a:r>
            <a:endParaRPr lang="en-US" sz="1200" dirty="0">
              <a:solidFill>
                <a:schemeClr val="tx1">
                  <a:lumMod val="65000"/>
                  <a:lumOff val="35000"/>
                </a:schemeClr>
              </a:solidFill>
              <a:effectLst/>
              <a:latin typeface="Century Gothic" panose="020B0502020202020204" pitchFamily="34" charset="0"/>
            </a:endParaRP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478829"/>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Provide details of the solution you applied to Issue 3. Explain the approach and methods you used and how </a:t>
            </a:r>
            <a:r>
              <a:rPr lang="en-US" sz="1200" dirty="0">
                <a:solidFill>
                  <a:schemeClr val="tx1">
                    <a:lumMod val="65000"/>
                    <a:lumOff val="35000"/>
                  </a:schemeClr>
                </a:solidFill>
                <a:latin typeface="Century Gothic" panose="020B0502020202020204" pitchFamily="34" charset="0"/>
              </a:rPr>
              <a:t>they</a:t>
            </a:r>
            <a:r>
              <a:rPr lang="en-US" sz="1200" b="0" i="0" u="none" strike="noStrike" dirty="0">
                <a:solidFill>
                  <a:schemeClr val="tx1">
                    <a:lumMod val="65000"/>
                    <a:lumOff val="35000"/>
                  </a:schemeClr>
                </a:solidFill>
                <a:effectLst/>
                <a:latin typeface="Century Gothic" panose="020B0502020202020204" pitchFamily="34" charset="0"/>
              </a:rPr>
              <a:t> addressed the issue effectively.</a:t>
            </a:r>
            <a:endParaRPr lang="en-US" sz="1200" dirty="0">
              <a:solidFill>
                <a:schemeClr val="tx1">
                  <a:lumMod val="65000"/>
                  <a:lumOff val="35000"/>
                </a:schemeClr>
              </a:solidFill>
              <a:effectLst/>
              <a:latin typeface="Century Gothic" panose="020B0502020202020204" pitchFamily="34" charset="0"/>
            </a:endParaRP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1370</TotalTime>
  <Words>411</Words>
  <Application>Microsoft Macintosh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cp:revision>
  <dcterms:created xsi:type="dcterms:W3CDTF">2022-05-22T18:55:25Z</dcterms:created>
  <dcterms:modified xsi:type="dcterms:W3CDTF">2024-02-06T23:12:54Z</dcterms:modified>
</cp:coreProperties>
</file>