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5C0"/>
    <a:srgbClr val="FEFEFE"/>
    <a:srgbClr val="9CA58C"/>
    <a:srgbClr val="CBD6B5"/>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autoAdjust="0"/>
    <p:restoredTop sz="86447"/>
  </p:normalViewPr>
  <p:slideViewPr>
    <p:cSldViewPr snapToGrid="0" snapToObjects="1">
      <p:cViewPr varScale="1">
        <p:scale>
          <a:sx n="128" d="100"/>
          <a:sy n="128" d="100"/>
        </p:scale>
        <p:origin x="82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Marketing+Case+Study-powerpoint-11960&amp;lpa=Marketing+Case+Study+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red geometric pattern">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MARKETING CASE STUDY TEMPLATE </a:t>
            </a:r>
            <a:br>
              <a:rPr lang="en-US" sz="2400" b="1" dirty="0">
                <a:solidFill>
                  <a:schemeClr val="tx1">
                    <a:lumMod val="75000"/>
                    <a:lumOff val="25000"/>
                  </a:schemeClr>
                </a:solidFill>
                <a:latin typeface="Century Gothic" panose="020B0502020202020204" pitchFamily="34" charset="0"/>
              </a:rPr>
            </a:br>
            <a:r>
              <a:rPr lang="en-US" sz="2400" b="1" dirty="0">
                <a:solidFill>
                  <a:schemeClr val="tx1">
                    <a:lumMod val="75000"/>
                    <a:lumOff val="25000"/>
                  </a:schemeClr>
                </a:solidFill>
                <a:latin typeface="Century Gothic" panose="020B0502020202020204" pitchFamily="34" charset="0"/>
              </a:rPr>
              <a:t>FOR POWERPOINT</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800" spc="400" dirty="0">
                <a:solidFill>
                  <a:schemeClr val="accent1">
                    <a:lumMod val="40000"/>
                    <a:lumOff val="60000"/>
                  </a:schemeClr>
                </a:solidFill>
                <a:latin typeface="Century Gothic" panose="020B0502020202020204" pitchFamily="34" charset="0"/>
              </a:rPr>
              <a:t>MARKETING CASE STUDY</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red geometric pattern">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1" y="2659559"/>
            <a:ext cx="6167878" cy="769441"/>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 CASE STUDY NAME ]</a:t>
            </a:r>
            <a:endParaRPr lang="en-US" dirty="0">
              <a:solidFill>
                <a:schemeClr val="bg1">
                  <a:lumMod val="5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r>
              <a:rPr lang="en-US" sz="2200" dirty="0">
                <a:solidFill>
                  <a:schemeClr val="tx1">
                    <a:lumMod val="75000"/>
                    <a:lumOff val="25000"/>
                  </a:schemeClr>
                </a:solidFill>
                <a:latin typeface="Century Gothic" panose="020B0502020202020204" pitchFamily="34" charset="0"/>
              </a:rPr>
              <a:t>COMPANY NAME</a:t>
            </a:r>
          </a:p>
          <a:p>
            <a:endParaRPr lang="en-US" sz="1400" dirty="0">
              <a:solidFill>
                <a:schemeClr val="tx1">
                  <a:lumMod val="50000"/>
                  <a:lumOff val="50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NAME OF PRESENTER</a:t>
            </a:r>
            <a:endParaRPr lang="en-US" sz="1800" dirty="0">
              <a:solidFill>
                <a:schemeClr val="tx1">
                  <a:lumMod val="75000"/>
                  <a:lumOff val="25000"/>
                </a:schemeClr>
              </a:solidFill>
              <a:latin typeface="Century Gothic" panose="020B0502020202020204" pitchFamily="34" charset="0"/>
            </a:endParaRPr>
          </a:p>
          <a:p>
            <a:r>
              <a:rPr lang="en-US" sz="1400" dirty="0">
                <a:solidFill>
                  <a:schemeClr val="tx1">
                    <a:lumMod val="50000"/>
                    <a:lumOff val="50000"/>
                  </a:schemeClr>
                </a:solidFill>
                <a:latin typeface="Century Gothic" panose="020B0502020202020204" pitchFamily="34" charset="0"/>
              </a:rPr>
              <a:t>TITLE OF PRESENTER</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DATE</a:t>
            </a:r>
          </a:p>
          <a:p>
            <a:r>
              <a:rPr lang="en-US" sz="1100" dirty="0">
                <a:solidFill>
                  <a:schemeClr val="tx1">
                    <a:lumMod val="50000"/>
                    <a:lumOff val="50000"/>
                  </a:schemeClr>
                </a:solidFill>
                <a:latin typeface="Century Gothic" panose="020B0502020202020204" pitchFamily="34" charset="0"/>
              </a:rPr>
              <a:t>MM/DD/YY</a:t>
            </a:r>
            <a:r>
              <a:rPr lang="en-US" sz="1400" dirty="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INTRODUCTION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3259015"/>
            <a:ext cx="6877538" cy="1551450"/>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Provide a brief introduction to your company or the specific project.</a:t>
            </a:r>
            <a:r>
              <a:rPr lang="en-US" sz="2200" dirty="0">
                <a:solidFill>
                  <a:schemeClr val="tx2">
                    <a:lumMod val="75000"/>
                  </a:schemeClr>
                </a:solidFill>
                <a:latin typeface="Century Gothic" panose="020B0502020202020204" pitchFamily="34" charset="0"/>
              </a:rPr>
              <a:t> </a:t>
            </a:r>
            <a:r>
              <a:rPr lang="en-US" sz="2200" b="0" i="0" u="none" strike="noStrike" dirty="0">
                <a:solidFill>
                  <a:schemeClr val="tx2">
                    <a:lumMod val="75000"/>
                  </a:schemeClr>
                </a:solidFill>
                <a:effectLst/>
                <a:latin typeface="Century Gothic" panose="020B0502020202020204" pitchFamily="34" charset="0"/>
              </a:rPr>
              <a:t>Include key information like industry, size, and mission.</a:t>
            </a:r>
            <a:endParaRPr lang="en-US" sz="2200" dirty="0">
              <a:solidFill>
                <a:schemeClr val="tx2">
                  <a:lumMod val="75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a:r>
              <a:rPr lang="en-US" sz="1800" b="1" dirty="0">
                <a:solidFill>
                  <a:schemeClr val="bg1"/>
                </a:solidFill>
                <a:latin typeface="Century Gothic" panose="020B0502020202020204" pitchFamily="34" charset="0"/>
              </a:rPr>
              <a:t>COMPANY NAME</a:t>
            </a:r>
          </a:p>
        </p:txBody>
      </p:sp>
      <p:grpSp>
        <p:nvGrpSpPr>
          <p:cNvPr id="47" name="Group 46">
            <a:extLst>
              <a:ext uri="{FF2B5EF4-FFF2-40B4-BE49-F238E27FC236}">
                <a16:creationId xmlns:a16="http://schemas.microsoft.com/office/drawing/2014/main" id="{B48E7363-1C5C-4006-5960-B696B5AE936E}"/>
              </a:ext>
            </a:extLst>
          </p:cNvPr>
          <p:cNvGrpSpPr/>
          <p:nvPr/>
        </p:nvGrpSpPr>
        <p:grpSpPr>
          <a:xfrm>
            <a:off x="867508" y="2161781"/>
            <a:ext cx="2391508" cy="2391508"/>
            <a:chOff x="828431" y="3477343"/>
            <a:chExt cx="2391508" cy="2391508"/>
          </a:xfrm>
        </p:grpSpPr>
        <p:sp>
          <p:nvSpPr>
            <p:cNvPr id="45" name="Oval 44">
              <a:extLst>
                <a:ext uri="{FF2B5EF4-FFF2-40B4-BE49-F238E27FC236}">
                  <a16:creationId xmlns:a16="http://schemas.microsoft.com/office/drawing/2014/main" id="{E2DE3A36-984B-ECA9-B0BC-E07FB710243E}"/>
                </a:ext>
              </a:extLst>
            </p:cNvPr>
            <p:cNvSpPr/>
            <p:nvPr/>
          </p:nvSpPr>
          <p:spPr>
            <a:xfrm>
              <a:off x="828431" y="3477343"/>
              <a:ext cx="2391508" cy="2391508"/>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6465C07-5570-6182-2E68-0A54C10DEFB2}"/>
                </a:ext>
              </a:extLst>
            </p:cNvPr>
            <p:cNvSpPr txBox="1"/>
            <p:nvPr/>
          </p:nvSpPr>
          <p:spPr>
            <a:xfrm>
              <a:off x="828431" y="4445503"/>
              <a:ext cx="2391508" cy="455189"/>
            </a:xfrm>
            <a:prstGeom prst="rect">
              <a:avLst/>
            </a:prstGeom>
            <a:noFill/>
          </p:spPr>
          <p:txBody>
            <a:bodyPr wrap="square">
              <a:spAutoFit/>
            </a:bodyPr>
            <a:lstStyle/>
            <a:p>
              <a:pPr algn="ctr">
                <a:lnSpc>
                  <a:spcPct val="150000"/>
                </a:lnSpc>
              </a:pPr>
              <a:r>
                <a:rPr lang="en-US" b="0" i="0" u="none" strike="noStrike" dirty="0">
                  <a:solidFill>
                    <a:schemeClr val="tx2">
                      <a:lumMod val="75000"/>
                    </a:schemeClr>
                  </a:solidFill>
                  <a:effectLst/>
                  <a:latin typeface="Century Gothic" panose="020B0502020202020204" pitchFamily="34" charset="0"/>
                </a:rPr>
                <a:t>YOUR LOGO HERE</a:t>
              </a:r>
              <a:endParaRPr lang="en-US" dirty="0">
                <a:solidFill>
                  <a:schemeClr val="tx2">
                    <a:lumMod val="75000"/>
                  </a:schemeClr>
                </a:solidFill>
                <a:latin typeface="Century Gothic" panose="020B0502020202020204" pitchFamily="34" charset="0"/>
              </a:endParaRPr>
            </a:p>
          </p:txBody>
        </p:sp>
      </p:grpSp>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CHALLENGE</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429000"/>
            <a:ext cx="11816862" cy="535788"/>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Describe the main marketing challenge or problem your company faced.</a:t>
            </a:r>
            <a:endParaRPr lang="en-US" sz="2200" dirty="0">
              <a:solidFill>
                <a:schemeClr val="tx2">
                  <a:lumMod val="75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COMPANY NAME</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ceberg with solid fill">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4" y="5036373"/>
            <a:ext cx="5369169" cy="414857"/>
          </a:xfrm>
          <a:prstGeom prst="rect">
            <a:avLst/>
          </a:prstGeom>
          <a:noFill/>
        </p:spPr>
        <p:txBody>
          <a:bodyPr wrap="square">
            <a:spAutoFit/>
          </a:bodyPr>
          <a:lstStyle/>
          <a:p>
            <a:pPr>
              <a:lnSpc>
                <a:spcPct val="150000"/>
              </a:lnSpc>
            </a:pPr>
            <a:r>
              <a:rPr lang="en-US" sz="1600" dirty="0">
                <a:solidFill>
                  <a:schemeClr val="tx2">
                    <a:lumMod val="75000"/>
                  </a:schemeClr>
                </a:solidFill>
                <a:latin typeface="Century Gothic" panose="020B0502020202020204" pitchFamily="34" charset="0"/>
              </a:rPr>
              <a:t>Be specific about the circumstances.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ceberg with solid fill">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274169" y="4909855"/>
            <a:ext cx="5369169" cy="784189"/>
          </a:xfrm>
          <a:prstGeom prst="rect">
            <a:avLst/>
          </a:prstGeom>
          <a:noFill/>
        </p:spPr>
        <p:txBody>
          <a:bodyPr wrap="square">
            <a:spAutoFit/>
          </a:bodyPr>
          <a:lstStyle/>
          <a:p>
            <a:pPr>
              <a:lnSpc>
                <a:spcPct val="150000"/>
              </a:lnSpc>
            </a:pPr>
            <a:r>
              <a:rPr lang="en-US" sz="1600" dirty="0">
                <a:solidFill>
                  <a:schemeClr val="tx2">
                    <a:lumMod val="75000"/>
                  </a:schemeClr>
                </a:solidFill>
                <a:latin typeface="Century Gothic" panose="020B0502020202020204" pitchFamily="34" charset="0"/>
              </a:rPr>
              <a:t>Be specific about the potential impact on the business. </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SOLUTION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8893908" cy="1551450"/>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Explain the marketing strategies or tactics you implemented to address the challenge. Describe the process and any innovative approaches you used.</a:t>
            </a:r>
            <a:endParaRPr lang="en-US" sz="2200" dirty="0">
              <a:solidFill>
                <a:schemeClr val="tx2">
                  <a:lumMod val="75000"/>
                </a:schemeClr>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Playbook outline">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COMPANY NAME</a:t>
            </a: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RESULTS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087970"/>
            <a:ext cx="7518400" cy="1551450"/>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Present the outcomes of your marketing efforts. Use data, statistics, and graphs to illustrate the success clearly and quantifiably.</a:t>
            </a:r>
          </a:p>
        </p:txBody>
      </p:sp>
      <p:pic>
        <p:nvPicPr>
          <p:cNvPr id="2" name="Picture 1" descr="A grey circle with a black background&#10;&#10;Description automatically generated">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A white line with dots on it&#10;&#10;Description automatically generated">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COMPANY NAME</a:t>
            </a: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TESTIMONIALS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5109189" cy="2567113"/>
          </a:xfrm>
          <a:prstGeom prst="rect">
            <a:avLst/>
          </a:prstGeom>
          <a:noFill/>
        </p:spPr>
        <p:txBody>
          <a:bodyPr wrap="square">
            <a:spAutoFit/>
          </a:bodyPr>
          <a:lstStyle/>
          <a:p>
            <a:pPr>
              <a:lnSpc>
                <a:spcPct val="150000"/>
              </a:lnSpc>
            </a:pPr>
            <a:r>
              <a:rPr lang="en-US" sz="2200" b="0" i="0" u="none" strike="noStrike" dirty="0">
                <a:solidFill>
                  <a:schemeClr val="bg1">
                    <a:lumMod val="95000"/>
                  </a:schemeClr>
                </a:solidFill>
                <a:effectLst/>
                <a:latin typeface="Century Gothic" panose="020B0502020202020204" pitchFamily="34" charset="0"/>
              </a:rPr>
              <a:t>Include customer/client quotes</a:t>
            </a:r>
            <a:r>
              <a:rPr lang="en-US" sz="2200" dirty="0">
                <a:solidFill>
                  <a:schemeClr val="bg1">
                    <a:lumMod val="95000"/>
                  </a:schemeClr>
                </a:solidFill>
                <a:latin typeface="Century Gothic" panose="020B0502020202020204" pitchFamily="34" charset="0"/>
              </a:rPr>
              <a:t> or </a:t>
            </a:r>
            <a:r>
              <a:rPr lang="en-US" sz="2200" b="0" i="0" u="none" strike="noStrike" dirty="0">
                <a:solidFill>
                  <a:schemeClr val="bg1">
                    <a:lumMod val="95000"/>
                  </a:schemeClr>
                </a:solidFill>
                <a:effectLst/>
                <a:latin typeface="Century Gothic" panose="020B0502020202020204" pitchFamily="34" charset="0"/>
              </a:rPr>
              <a:t>testimonials that support the effectiveness of your solution. Ensure that they are relevant and that they add value to your case study.</a:t>
            </a:r>
          </a:p>
        </p:txBody>
      </p:sp>
      <p:pic>
        <p:nvPicPr>
          <p:cNvPr id="7" name="Graphic 6" descr="Open quotation mark with solid fill">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Open quotation mark with solid fill">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a:lnSpc>
                <a:spcPct val="150000"/>
              </a:lnSpc>
            </a:pPr>
            <a:r>
              <a:rPr lang="en-US" i="1" dirty="0">
                <a:solidFill>
                  <a:schemeClr val="bg1">
                    <a:lumMod val="95000"/>
                  </a:schemeClr>
                </a:solidFill>
                <a:latin typeface="Century Gothic" panose="020B0502020202020204" pitchFamily="34" charset="0"/>
              </a:rPr>
              <a:t>- Source Name, Title/Company</a:t>
            </a:r>
            <a:endParaRPr lang="en-US" b="0" i="1" u="none" strike="noStrike" dirty="0">
              <a:solidFill>
                <a:schemeClr val="bg1">
                  <a:lumMod val="95000"/>
                </a:schemeClr>
              </a:solidFill>
              <a:effectLst/>
              <a:latin typeface="Century Gothic" panose="020B0502020202020204" pitchFamily="34" charset="0"/>
            </a:endParaRPr>
          </a:p>
        </p:txBody>
      </p:sp>
      <p:pic>
        <p:nvPicPr>
          <p:cNvPr id="13" name="Picture 12" descr="Portrait of man in tan shirt">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COMPANY NAME</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bstract red geometric pattern">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CONCLUSION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043619"/>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Summarize the key points of your case study. Highlight the major takeaways and the overall impact of your marketing efforts.</a:t>
            </a:r>
            <a:endParaRPr lang="en-US" sz="2200" dirty="0">
              <a:solidFill>
                <a:schemeClr val="tx2">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r>
              <a:rPr lang="en-US" sz="1800" b="1" dirty="0">
                <a:solidFill>
                  <a:schemeClr val="bg1">
                    <a:lumMod val="50000"/>
                  </a:schemeClr>
                </a:solidFill>
                <a:latin typeface="Century Gothic" panose="020B0502020202020204" pitchFamily="34" charset="0"/>
              </a:rPr>
              <a:t>COMPANY NAME</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a:r>
              <a:rPr lang="en-US" sz="3800" dirty="0">
                <a:solidFill>
                  <a:schemeClr val="tx2">
                    <a:lumMod val="75000"/>
                  </a:schemeClr>
                </a:solidFill>
                <a:latin typeface="Century Gothic" panose="020B0502020202020204" pitchFamily="34" charset="0"/>
              </a:rPr>
              <a:t>CASE</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a:r>
              <a:rPr lang="en-US" sz="3800" b="1" dirty="0">
                <a:solidFill>
                  <a:schemeClr val="tx2">
                    <a:lumMod val="75000"/>
                  </a:schemeClr>
                </a:solidFill>
                <a:latin typeface="Century Gothic" panose="020B0502020202020204" pitchFamily="34" charset="0"/>
              </a:rPr>
              <a:t>STUDY</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a:r>
              <a:rPr lang="en-US" sz="4200" spc="400" dirty="0">
                <a:solidFill>
                  <a:schemeClr val="bg1"/>
                </a:solidFill>
                <a:latin typeface="Century Gothic" panose="020B0502020202020204" pitchFamily="34" charset="0"/>
              </a:rPr>
              <a:t>CALL TO ACTION</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3127273"/>
            <a:ext cx="6877538" cy="2059282"/>
          </a:xfrm>
          <a:prstGeom prst="rect">
            <a:avLst/>
          </a:prstGeom>
          <a:noFill/>
        </p:spPr>
        <p:txBody>
          <a:bodyPr wrap="square">
            <a:spAutoFit/>
          </a:bodyPr>
          <a:lstStyle/>
          <a:p>
            <a:pPr>
              <a:lnSpc>
                <a:spcPct val="150000"/>
              </a:lnSpc>
            </a:pPr>
            <a:r>
              <a:rPr lang="en-US" sz="2200" b="0" i="0" u="none" strike="noStrike" dirty="0">
                <a:solidFill>
                  <a:schemeClr val="tx2">
                    <a:lumMod val="75000"/>
                  </a:schemeClr>
                </a:solidFill>
                <a:effectLst/>
                <a:latin typeface="Century Gothic" panose="020B0502020202020204" pitchFamily="34" charset="0"/>
              </a:rPr>
              <a:t>Provide your contact information and a clear call to action. Example </a:t>
            </a:r>
            <a:r>
              <a:rPr lang="en-US" sz="2200" dirty="0">
                <a:solidFill>
                  <a:schemeClr val="tx2">
                    <a:lumMod val="75000"/>
                  </a:schemeClr>
                </a:solidFill>
                <a:latin typeface="Century Gothic" panose="020B0502020202020204" pitchFamily="34" charset="0"/>
              </a:rPr>
              <a:t>CTAs include</a:t>
            </a:r>
            <a:r>
              <a:rPr lang="en-US" sz="2200" b="0" i="0" u="none" strike="noStrike" dirty="0">
                <a:solidFill>
                  <a:schemeClr val="tx2">
                    <a:lumMod val="75000"/>
                  </a:schemeClr>
                </a:solidFill>
                <a:effectLst/>
                <a:latin typeface="Century Gothic" panose="020B0502020202020204" pitchFamily="34" charset="0"/>
              </a:rPr>
              <a:t> an invitation to contact your company, visit your company’s website, or engage in a specific way.</a:t>
            </a:r>
            <a:endParaRPr lang="en-US" sz="2200" dirty="0">
              <a:solidFill>
                <a:schemeClr val="tx2">
                  <a:lumMod val="75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r>
              <a:rPr lang="en-US" dirty="0">
                <a:solidFill>
                  <a:schemeClr val="tx1">
                    <a:lumMod val="75000"/>
                    <a:lumOff val="25000"/>
                  </a:schemeClr>
                </a:solidFill>
                <a:latin typeface="Century Gothic" panose="020B0502020202020204" pitchFamily="34" charset="0"/>
              </a:rPr>
              <a:t>NAME OF PRESENTER</a:t>
            </a:r>
            <a:endParaRPr lang="en-US" sz="2400" dirty="0">
              <a:solidFill>
                <a:schemeClr val="tx1">
                  <a:lumMod val="75000"/>
                  <a:lumOff val="25000"/>
                </a:schemeClr>
              </a:solidFill>
              <a:latin typeface="Century Gothic" panose="020B0502020202020204" pitchFamily="34" charset="0"/>
            </a:endParaRPr>
          </a:p>
          <a:p>
            <a:r>
              <a:rPr lang="en-US" sz="1800" dirty="0">
                <a:solidFill>
                  <a:schemeClr val="tx1">
                    <a:lumMod val="50000"/>
                    <a:lumOff val="50000"/>
                  </a:schemeClr>
                </a:solidFill>
                <a:latin typeface="Century Gothic" panose="020B0502020202020204" pitchFamily="34" charset="0"/>
              </a:rPr>
              <a:t>TITLE OF PRESENTER  |  </a:t>
            </a:r>
            <a:r>
              <a:rPr lang="en-US" dirty="0">
                <a:solidFill>
                  <a:schemeClr val="tx1">
                    <a:lumMod val="50000"/>
                    <a:lumOff val="50000"/>
                  </a:schemeClr>
                </a:solidFill>
                <a:latin typeface="Century Gothic" panose="020B0502020202020204" pitchFamily="34" charset="0"/>
              </a:rPr>
              <a:t>ph. </a:t>
            </a:r>
            <a:r>
              <a:rPr lang="en-US" sz="1800" dirty="0" err="1">
                <a:solidFill>
                  <a:schemeClr val="tx1">
                    <a:lumMod val="50000"/>
                    <a:lumOff val="50000"/>
                  </a:schemeClr>
                </a:solidFill>
                <a:latin typeface="Century Gothic" panose="020B0502020202020204" pitchFamily="34" charset="0"/>
              </a:rPr>
              <a:t>xxx.xxx.xxxx</a:t>
            </a:r>
            <a:r>
              <a:rPr lang="en-US" sz="1800" dirty="0">
                <a:solidFill>
                  <a:schemeClr val="tx1">
                    <a:lumMod val="50000"/>
                    <a:lumOff val="50000"/>
                  </a:schemeClr>
                </a:solidFill>
                <a:latin typeface="Century Gothic" panose="020B0502020202020204" pitchFamily="34" charset="0"/>
              </a:rPr>
              <a:t>  |  email  |  website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197</TotalTime>
  <Words>369</Words>
  <Application>Microsoft Macintosh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2024-02-06T23:25:07Z</dcterms:modified>
</cp:coreProperties>
</file>