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53" r:id="rId3"/>
    <p:sldId id="355" r:id="rId4"/>
    <p:sldId id="356" r:id="rId5"/>
    <p:sldId id="357"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EACA7-BF05-431D-A5C6-353E6A7A6F26}" v="13" dt="2024-02-04T23:21:43.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2EEACA7-BF05-431D-A5C6-353E6A7A6F26}"/>
    <pc:docChg chg="custSel modSld">
      <pc:chgData name="Bess Dunlevy" userId="dd4b9a8537dbe9d0" providerId="LiveId" clId="{E2EEACA7-BF05-431D-A5C6-353E6A7A6F26}" dt="2024-02-04T23:21:48.972" v="130"/>
      <pc:docMkLst>
        <pc:docMk/>
      </pc:docMkLst>
      <pc:sldChg chg="addSp delSp modSp mod">
        <pc:chgData name="Bess Dunlevy" userId="dd4b9a8537dbe9d0" providerId="LiveId" clId="{E2EEACA7-BF05-431D-A5C6-353E6A7A6F26}" dt="2024-02-04T23:18:16.173" v="46" actId="478"/>
        <pc:sldMkLst>
          <pc:docMk/>
          <pc:sldMk cId="1508588292" sldId="342"/>
        </pc:sldMkLst>
        <pc:spChg chg="mod">
          <ac:chgData name="Bess Dunlevy" userId="dd4b9a8537dbe9d0" providerId="LiveId" clId="{E2EEACA7-BF05-431D-A5C6-353E6A7A6F26}" dt="2024-02-04T23:17:55.014" v="44" actId="20577"/>
          <ac:spMkLst>
            <pc:docMk/>
            <pc:sldMk cId="1508588292" sldId="342"/>
            <ac:spMk id="11" creationId="{337A3371-9EA4-4C46-A817-F8A47B8962FF}"/>
          </ac:spMkLst>
        </pc:spChg>
        <pc:spChg chg="mod">
          <ac:chgData name="Bess Dunlevy" userId="dd4b9a8537dbe9d0" providerId="LiveId" clId="{E2EEACA7-BF05-431D-A5C6-353E6A7A6F26}" dt="2024-02-04T23:17:18.306" v="11" actId="20577"/>
          <ac:spMkLst>
            <pc:docMk/>
            <pc:sldMk cId="1508588292" sldId="342"/>
            <ac:spMk id="33" creationId="{143A449B-AAB7-994A-92CE-8F48E2CA7DF6}"/>
          </ac:spMkLst>
        </pc:spChg>
        <pc:picChg chg="add del mod">
          <ac:chgData name="Bess Dunlevy" userId="dd4b9a8537dbe9d0" providerId="LiveId" clId="{E2EEACA7-BF05-431D-A5C6-353E6A7A6F26}" dt="2024-02-04T23:18:16.173" v="46" actId="478"/>
          <ac:picMkLst>
            <pc:docMk/>
            <pc:sldMk cId="1508588292" sldId="342"/>
            <ac:picMk id="7" creationId="{F8D2FA89-F775-46CD-9DAA-EDEEE1D7A984}"/>
          </ac:picMkLst>
        </pc:picChg>
      </pc:sldChg>
      <pc:sldChg chg="modSp mod">
        <pc:chgData name="Bess Dunlevy" userId="dd4b9a8537dbe9d0" providerId="LiveId" clId="{E2EEACA7-BF05-431D-A5C6-353E6A7A6F26}" dt="2024-02-04T23:19:33.932" v="58" actId="14100"/>
        <pc:sldMkLst>
          <pc:docMk/>
          <pc:sldMk cId="1179924037" sldId="353"/>
        </pc:sldMkLst>
        <pc:graphicFrameChg chg="mod modGraphic">
          <ac:chgData name="Bess Dunlevy" userId="dd4b9a8537dbe9d0" providerId="LiveId" clId="{E2EEACA7-BF05-431D-A5C6-353E6A7A6F26}" dt="2024-02-04T23:19:33.932" v="58" actId="14100"/>
          <ac:graphicFrameMkLst>
            <pc:docMk/>
            <pc:sldMk cId="1179924037" sldId="353"/>
            <ac:graphicFrameMk id="26" creationId="{15A3DE0C-7EFC-821F-C621-25F83870B414}"/>
          </ac:graphicFrameMkLst>
        </pc:graphicFrameChg>
        <pc:graphicFrameChg chg="mod modGraphic">
          <ac:chgData name="Bess Dunlevy" userId="dd4b9a8537dbe9d0" providerId="LiveId" clId="{E2EEACA7-BF05-431D-A5C6-353E6A7A6F26}" dt="2024-02-04T23:19:29.004" v="56" actId="14100"/>
          <ac:graphicFrameMkLst>
            <pc:docMk/>
            <pc:sldMk cId="1179924037" sldId="353"/>
            <ac:graphicFrameMk id="27" creationId="{79C1B021-A139-0236-20BB-D001855B45BA}"/>
          </ac:graphicFrameMkLst>
        </pc:graphicFrameChg>
      </pc:sldChg>
      <pc:sldChg chg="addSp delSp modSp mod">
        <pc:chgData name="Bess Dunlevy" userId="dd4b9a8537dbe9d0" providerId="LiveId" clId="{E2EEACA7-BF05-431D-A5C6-353E6A7A6F26}" dt="2024-02-04T23:20:54.399" v="124" actId="207"/>
        <pc:sldMkLst>
          <pc:docMk/>
          <pc:sldMk cId="2777457702" sldId="355"/>
        </pc:sldMkLst>
        <pc:spChg chg="add mod">
          <ac:chgData name="Bess Dunlevy" userId="dd4b9a8537dbe9d0" providerId="LiveId" clId="{E2EEACA7-BF05-431D-A5C6-353E6A7A6F26}" dt="2024-02-04T23:20:09.339" v="65" actId="1076"/>
          <ac:spMkLst>
            <pc:docMk/>
            <pc:sldMk cId="2777457702" sldId="355"/>
            <ac:spMk id="5" creationId="{8E9B9073-B3A2-A195-3FAC-F7D5A6C3DE15}"/>
          </ac:spMkLst>
        </pc:spChg>
        <pc:spChg chg="mod">
          <ac:chgData name="Bess Dunlevy" userId="dd4b9a8537dbe9d0" providerId="LiveId" clId="{E2EEACA7-BF05-431D-A5C6-353E6A7A6F26}" dt="2024-02-04T23:20:54.399" v="124" actId="207"/>
          <ac:spMkLst>
            <pc:docMk/>
            <pc:sldMk cId="2777457702" sldId="355"/>
            <ac:spMk id="6" creationId="{0390A8DA-2DB7-B49E-A5A7-FDCF0EB82C0A}"/>
          </ac:spMkLst>
        </pc:spChg>
        <pc:spChg chg="del">
          <ac:chgData name="Bess Dunlevy" userId="dd4b9a8537dbe9d0" providerId="LiveId" clId="{E2EEACA7-BF05-431D-A5C6-353E6A7A6F26}" dt="2024-02-04T23:20:28.248" v="72" actId="478"/>
          <ac:spMkLst>
            <pc:docMk/>
            <pc:sldMk cId="2777457702" sldId="355"/>
            <ac:spMk id="7" creationId="{BD7E91EB-ADCB-43A9-2410-20D0F665BB54}"/>
          </ac:spMkLst>
        </pc:spChg>
        <pc:spChg chg="mod">
          <ac:chgData name="Bess Dunlevy" userId="dd4b9a8537dbe9d0" providerId="LiveId" clId="{E2EEACA7-BF05-431D-A5C6-353E6A7A6F26}" dt="2024-02-04T23:20:02.260" v="62" actId="20577"/>
          <ac:spMkLst>
            <pc:docMk/>
            <pc:sldMk cId="2777457702" sldId="355"/>
            <ac:spMk id="9" creationId="{4CEC2A4B-0FAA-FCBE-F379-10A59F67503B}"/>
          </ac:spMkLst>
        </pc:spChg>
        <pc:spChg chg="mod">
          <ac:chgData name="Bess Dunlevy" userId="dd4b9a8537dbe9d0" providerId="LiveId" clId="{E2EEACA7-BF05-431D-A5C6-353E6A7A6F26}" dt="2024-02-04T23:19:58.604" v="61" actId="20577"/>
          <ac:spMkLst>
            <pc:docMk/>
            <pc:sldMk cId="2777457702" sldId="355"/>
            <ac:spMk id="10" creationId="{B22379C8-9F54-3CD1-1881-02FB725FD8CF}"/>
          </ac:spMkLst>
        </pc:spChg>
        <pc:spChg chg="del">
          <ac:chgData name="Bess Dunlevy" userId="dd4b9a8537dbe9d0" providerId="LiveId" clId="{E2EEACA7-BF05-431D-A5C6-353E6A7A6F26}" dt="2024-02-04T23:20:28.248" v="72" actId="478"/>
          <ac:spMkLst>
            <pc:docMk/>
            <pc:sldMk cId="2777457702" sldId="355"/>
            <ac:spMk id="11" creationId="{305E9BAD-280E-EA3D-615D-9171FEA2AC58}"/>
          </ac:spMkLst>
        </pc:spChg>
        <pc:spChg chg="del">
          <ac:chgData name="Bess Dunlevy" userId="dd4b9a8537dbe9d0" providerId="LiveId" clId="{E2EEACA7-BF05-431D-A5C6-353E6A7A6F26}" dt="2024-02-04T23:20:22.281" v="70" actId="478"/>
          <ac:spMkLst>
            <pc:docMk/>
            <pc:sldMk cId="2777457702" sldId="355"/>
            <ac:spMk id="12" creationId="{A7EA7FE8-3915-5674-5CDB-F2C6605DC238}"/>
          </ac:spMkLst>
        </pc:spChg>
        <pc:spChg chg="mod">
          <ac:chgData name="Bess Dunlevy" userId="dd4b9a8537dbe9d0" providerId="LiveId" clId="{E2EEACA7-BF05-431D-A5C6-353E6A7A6F26}" dt="2024-02-04T23:20:45.732" v="105" actId="207"/>
          <ac:spMkLst>
            <pc:docMk/>
            <pc:sldMk cId="2777457702" sldId="355"/>
            <ac:spMk id="16" creationId="{06B35C95-AA33-DD42-E601-1862B9A3BCE3}"/>
          </ac:spMkLst>
        </pc:spChg>
        <pc:spChg chg="del">
          <ac:chgData name="Bess Dunlevy" userId="dd4b9a8537dbe9d0" providerId="LiveId" clId="{E2EEACA7-BF05-431D-A5C6-353E6A7A6F26}" dt="2024-02-04T23:20:21.794" v="69" actId="478"/>
          <ac:spMkLst>
            <pc:docMk/>
            <pc:sldMk cId="2777457702" sldId="355"/>
            <ac:spMk id="17" creationId="{151D86AB-5843-9919-A13A-C2A1028C9E55}"/>
          </ac:spMkLst>
        </pc:spChg>
        <pc:spChg chg="mod">
          <ac:chgData name="Bess Dunlevy" userId="dd4b9a8537dbe9d0" providerId="LiveId" clId="{E2EEACA7-BF05-431D-A5C6-353E6A7A6F26}" dt="2024-02-04T23:20:17.509" v="68" actId="20577"/>
          <ac:spMkLst>
            <pc:docMk/>
            <pc:sldMk cId="2777457702" sldId="355"/>
            <ac:spMk id="18" creationId="{C147AAFB-6CC9-AF7B-45C9-A01DAF1D4855}"/>
          </ac:spMkLst>
        </pc:spChg>
        <pc:spChg chg="mod">
          <ac:chgData name="Bess Dunlevy" userId="dd4b9a8537dbe9d0" providerId="LiveId" clId="{E2EEACA7-BF05-431D-A5C6-353E6A7A6F26}" dt="2024-02-04T23:20:25.691" v="71" actId="1076"/>
          <ac:spMkLst>
            <pc:docMk/>
            <pc:sldMk cId="2777457702" sldId="355"/>
            <ac:spMk id="19" creationId="{77FC6381-C9E7-08AB-D2E1-129D656621A4}"/>
          </ac:spMkLst>
        </pc:spChg>
        <pc:spChg chg="del">
          <ac:chgData name="Bess Dunlevy" userId="dd4b9a8537dbe9d0" providerId="LiveId" clId="{E2EEACA7-BF05-431D-A5C6-353E6A7A6F26}" dt="2024-02-04T23:20:04.461" v="63" actId="478"/>
          <ac:spMkLst>
            <pc:docMk/>
            <pc:sldMk cId="2777457702" sldId="355"/>
            <ac:spMk id="45" creationId="{A4D9F525-9E10-76C3-34DB-6462CA79CD13}"/>
          </ac:spMkLst>
        </pc:spChg>
        <pc:graphicFrameChg chg="mod">
          <ac:chgData name="Bess Dunlevy" userId="dd4b9a8537dbe9d0" providerId="LiveId" clId="{E2EEACA7-BF05-431D-A5C6-353E6A7A6F26}" dt="2024-02-04T23:19:44.649" v="59"/>
          <ac:graphicFrameMkLst>
            <pc:docMk/>
            <pc:sldMk cId="2777457702" sldId="355"/>
            <ac:graphicFrameMk id="2" creationId="{14F78114-617F-7804-6270-BE0CF5CF1830}"/>
          </ac:graphicFrameMkLst>
        </pc:graphicFrameChg>
      </pc:sldChg>
      <pc:sldChg chg="modSp mod">
        <pc:chgData name="Bess Dunlevy" userId="dd4b9a8537dbe9d0" providerId="LiveId" clId="{E2EEACA7-BF05-431D-A5C6-353E6A7A6F26}" dt="2024-02-04T23:21:10.753" v="125"/>
        <pc:sldMkLst>
          <pc:docMk/>
          <pc:sldMk cId="2938787209" sldId="356"/>
        </pc:sldMkLst>
        <pc:spChg chg="mod">
          <ac:chgData name="Bess Dunlevy" userId="dd4b9a8537dbe9d0" providerId="LiveId" clId="{E2EEACA7-BF05-431D-A5C6-353E6A7A6F26}" dt="2024-02-04T23:21:10.753" v="125"/>
          <ac:spMkLst>
            <pc:docMk/>
            <pc:sldMk cId="2938787209" sldId="356"/>
            <ac:spMk id="13" creationId="{8DF5C4B0-9F0C-6355-A317-793CEC3A2E59}"/>
          </ac:spMkLst>
        </pc:spChg>
      </pc:sldChg>
      <pc:sldChg chg="modSp mod">
        <pc:chgData name="Bess Dunlevy" userId="dd4b9a8537dbe9d0" providerId="LiveId" clId="{E2EEACA7-BF05-431D-A5C6-353E6A7A6F26}" dt="2024-02-04T23:21:48.972" v="130"/>
        <pc:sldMkLst>
          <pc:docMk/>
          <pc:sldMk cId="1946175580" sldId="357"/>
        </pc:sldMkLst>
        <pc:spChg chg="mod">
          <ac:chgData name="Bess Dunlevy" userId="dd4b9a8537dbe9d0" providerId="LiveId" clId="{E2EEACA7-BF05-431D-A5C6-353E6A7A6F26}" dt="2024-02-04T23:21:48.972" v="130"/>
          <ac:spMkLst>
            <pc:docMk/>
            <pc:sldMk cId="1946175580" sldId="357"/>
            <ac:spMk id="13" creationId="{8DF5C4B0-9F0C-6355-A317-793CEC3A2E59}"/>
          </ac:spMkLst>
        </pc:spChg>
        <pc:graphicFrameChg chg="mod">
          <ac:chgData name="Bess Dunlevy" userId="dd4b9a8537dbe9d0" providerId="LiveId" clId="{E2EEACA7-BF05-431D-A5C6-353E6A7A6F26}" dt="2024-02-04T23:21:39.234" v="128"/>
          <ac:graphicFrameMkLst>
            <pc:docMk/>
            <pc:sldMk cId="1946175580" sldId="357"/>
            <ac:graphicFrameMk id="27" creationId="{3555FEC9-5290-46E4-B9F6-BFA64B53F8EC}"/>
          </ac:graphicFrameMkLst>
        </pc:graphicFrameChg>
        <pc:graphicFrameChg chg="mod">
          <ac:chgData name="Bess Dunlevy" userId="dd4b9a8537dbe9d0" providerId="LiveId" clId="{E2EEACA7-BF05-431D-A5C6-353E6A7A6F26}" dt="2024-02-04T23:21:43.793" v="129"/>
          <ac:graphicFrameMkLst>
            <pc:docMk/>
            <pc:sldMk cId="1946175580" sldId="357"/>
            <ac:graphicFrameMk id="28" creationId="{DF23F79A-B8A0-0D09-8A0A-96E93F0260B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Year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643-4DC7-BAF5-05A66F6401D8}"/>
            </c:ext>
          </c:extLst>
        </c:ser>
        <c:ser>
          <c:idx val="1"/>
          <c:order val="1"/>
          <c:tx>
            <c:strRef>
              <c:f>Sheet1!$C$1</c:f>
              <c:strCache>
                <c:ptCount val="1"/>
                <c:pt idx="0">
                  <c:v>Year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643-4DC7-BAF5-05A66F6401D8}"/>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643-4DC7-BAF5-05A66F6401D8}"/>
            </c:ext>
          </c:extLst>
        </c:ser>
        <c:dLbls>
          <c:showLegendKey val="0"/>
          <c:showVal val="0"/>
          <c:showCatName val="0"/>
          <c:showSerName val="0"/>
          <c:showPercent val="0"/>
          <c:showBubbleSize val="0"/>
        </c:dLbls>
        <c:gapWidth val="219"/>
        <c:overlap val="-27"/>
        <c:axId val="491780847"/>
        <c:axId val="298301615"/>
      </c:barChart>
      <c:catAx>
        <c:axId val="4917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98301615"/>
        <c:crosses val="autoZero"/>
        <c:auto val="1"/>
        <c:lblAlgn val="ctr"/>
        <c:lblOffset val="100"/>
        <c:noMultiLvlLbl val="0"/>
      </c:catAx>
      <c:valAx>
        <c:axId val="298301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9178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7408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25889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17046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60&amp;utm_source=template-powerpoint&amp;utm_medium=content&amp;utm_campaign=Comparative+Study+Example-powerpoint-11960&amp;lpa=Comparative+Study+Example+powerpoint+1196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1569660"/>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COMPARATIVE STUDY </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TEMPLATE </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FOR POWERPOINT EXAMPLE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42818" y="2863709"/>
            <a:ext cx="8138087" cy="1692771"/>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dirty="0">
                <a:solidFill>
                  <a:schemeClr val="tx1">
                    <a:lumMod val="50000"/>
                    <a:lumOff val="50000"/>
                  </a:schemeClr>
                </a:solidFill>
                <a:latin typeface="Century Gothic" panose="020B0502020202020204" pitchFamily="34" charset="0"/>
              </a:rPr>
              <a:t>Romy Bailey for POSITIVE CHARGE</a:t>
            </a:r>
          </a:p>
          <a:p>
            <a:endParaRPr lang="en-US" dirty="0">
              <a:solidFill>
                <a:schemeClr val="tx1">
                  <a:lumMod val="50000"/>
                  <a:lumOff val="50000"/>
                </a:schemeClr>
              </a:solidFill>
              <a:latin typeface="Century Gothic" panose="020B0502020202020204" pitchFamily="34" charset="0"/>
            </a:endParaRPr>
          </a:p>
          <a:p>
            <a:r>
              <a:rPr lang="en-US" dirty="0">
                <a:solidFill>
                  <a:schemeClr val="tx1">
                    <a:lumMod val="75000"/>
                    <a:lumOff val="25000"/>
                  </a:schemeClr>
                </a:solidFill>
                <a:latin typeface="Century Gothic" panose="020B0502020202020204" pitchFamily="34" charset="0"/>
              </a:rPr>
              <a:t>DATE</a:t>
            </a:r>
          </a:p>
          <a:p>
            <a:r>
              <a:rPr lang="en-US" dirty="0">
                <a:solidFill>
                  <a:schemeClr val="bg1">
                    <a:lumMod val="50000"/>
                  </a:schemeClr>
                </a:solidFill>
                <a:latin typeface="Century Gothic" panose="020B0502020202020204" pitchFamily="34" charset="0"/>
              </a:rPr>
              <a:t>MM/DD/YY</a:t>
            </a:r>
          </a:p>
          <a:p>
            <a:r>
              <a:rPr lang="en-US" sz="1400" dirty="0">
                <a:solidFill>
                  <a:schemeClr val="bg1">
                    <a:lumMod val="50000"/>
                  </a:schemeClr>
                </a:solidFill>
                <a:latin typeface="Century Gothic" panose="020B0502020202020204" pitchFamily="34" charset="0"/>
              </a:rPr>
              <a:t> </a:t>
            </a:r>
          </a:p>
        </p:txBody>
      </p:sp>
      <p:grpSp>
        <p:nvGrpSpPr>
          <p:cNvPr id="2" name="Group 1">
            <a:extLst>
              <a:ext uri="{FF2B5EF4-FFF2-40B4-BE49-F238E27FC236}">
                <a16:creationId xmlns:a16="http://schemas.microsoft.com/office/drawing/2014/main" id="{BCE5CC67-CC04-C046-2150-04FD9CC3B3B7}"/>
              </a:ext>
            </a:extLst>
          </p:cNvPr>
          <p:cNvGrpSpPr/>
          <p:nvPr/>
        </p:nvGrpSpPr>
        <p:grpSpPr>
          <a:xfrm>
            <a:off x="9446760" y="3373815"/>
            <a:ext cx="2484408" cy="3267708"/>
            <a:chOff x="4787660" y="2339764"/>
            <a:chExt cx="2484408" cy="3267708"/>
          </a:xfrm>
          <a:effectLst>
            <a:outerShdw blurRad="50800" dist="38100" dir="5400000" algn="t" rotWithShape="0">
              <a:prstClr val="black">
                <a:alpha val="40000"/>
              </a:prstClr>
            </a:outerShdw>
          </a:effectLst>
        </p:grpSpPr>
        <p:sp>
          <p:nvSpPr>
            <p:cNvPr id="3" name="Arrow: Left-Right 2">
              <a:extLst>
                <a:ext uri="{FF2B5EF4-FFF2-40B4-BE49-F238E27FC236}">
                  <a16:creationId xmlns:a16="http://schemas.microsoft.com/office/drawing/2014/main" id="{0DF886D4-F257-03EB-D6F0-59557B80DD48}"/>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Right 4">
              <a:extLst>
                <a:ext uri="{FF2B5EF4-FFF2-40B4-BE49-F238E27FC236}">
                  <a16:creationId xmlns:a16="http://schemas.microsoft.com/office/drawing/2014/main" id="{374520DF-CE8D-4388-B4A9-E601AB3BD348}"/>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Right 5">
              <a:extLst>
                <a:ext uri="{FF2B5EF4-FFF2-40B4-BE49-F238E27FC236}">
                  <a16:creationId xmlns:a16="http://schemas.microsoft.com/office/drawing/2014/main" id="{13E6A35C-DE0A-B872-3CD9-A42C6AB34378}"/>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BEBD5949-EE55-D049-E72E-66E5A2E463B1}"/>
              </a:ext>
            </a:extLst>
          </p:cNvPr>
          <p:cNvCxnSpPr/>
          <p:nvPr/>
        </p:nvCxnSpPr>
        <p:spPr>
          <a:xfrm>
            <a:off x="342818" y="2565117"/>
            <a:ext cx="8100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AEE392-F289-6EF9-13A6-2F242FE70B30}"/>
              </a:ext>
            </a:extLst>
          </p:cNvPr>
          <p:cNvCxnSpPr/>
          <p:nvPr/>
        </p:nvCxnSpPr>
        <p:spPr>
          <a:xfrm>
            <a:off x="380569" y="4482309"/>
            <a:ext cx="8100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ct white geometric textur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SIDE-BY-SIDE COMPARISON</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461665"/>
          </a:xfrm>
          <a:prstGeom prst="rect">
            <a:avLst/>
          </a:prstGeom>
          <a:noFill/>
        </p:spPr>
        <p:txBody>
          <a:bodyPr wrap="square">
            <a:spAutoFit/>
          </a:bodyPr>
          <a:lstStyle/>
          <a:p>
            <a:r>
              <a:rPr lang="en-US"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On the left side, describe the first item, concept, or strategy you are comparing, detailing its key features, benefits, and potential drawbacks. On the right side, do the same for the second item, concept, or strategy. This layout is ideal for doing an in-depth comparison of two different elements.</a:t>
            </a:r>
            <a:endParaRPr lang="en-US" sz="1200" dirty="0"/>
          </a:p>
        </p:txBody>
      </p:sp>
      <p:graphicFrame>
        <p:nvGraphicFramePr>
          <p:cNvPr id="26" name="Table 25">
            <a:extLst>
              <a:ext uri="{FF2B5EF4-FFF2-40B4-BE49-F238E27FC236}">
                <a16:creationId xmlns:a16="http://schemas.microsoft.com/office/drawing/2014/main" id="{15A3DE0C-7EFC-821F-C621-25F83870B414}"/>
              </a:ext>
            </a:extLst>
          </p:cNvPr>
          <p:cNvGraphicFramePr>
            <a:graphicFrameLocks noGrp="1"/>
          </p:cNvGraphicFramePr>
          <p:nvPr>
            <p:extLst>
              <p:ext uri="{D42A27DB-BD31-4B8C-83A1-F6EECF244321}">
                <p14:modId xmlns:p14="http://schemas.microsoft.com/office/powerpoint/2010/main" val="3055893436"/>
              </p:ext>
            </p:extLst>
          </p:nvPr>
        </p:nvGraphicFramePr>
        <p:xfrm>
          <a:off x="134619" y="1280559"/>
          <a:ext cx="4376997" cy="5414001"/>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698122">
                <a:tc>
                  <a:txBody>
                    <a:bodyPr/>
                    <a:lstStyle/>
                    <a:p>
                      <a:pPr marL="0" marR="0">
                        <a:lnSpc>
                          <a:spcPct val="107000"/>
                        </a:lnSpc>
                        <a:spcBef>
                          <a:spcPts val="0"/>
                        </a:spcBef>
                        <a:spcAft>
                          <a:spcPts val="0"/>
                        </a:spcAft>
                      </a:pPr>
                      <a:r>
                        <a:rPr lang="en-US" sz="22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Positive Charge's Traditional Charging Stations: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712135">
                <a:tc>
                  <a:txBody>
                    <a:bodyPr/>
                    <a:lstStyle/>
                    <a:p>
                      <a:pPr marL="0" marR="0">
                        <a:lnSpc>
                          <a:spcPct val="107000"/>
                        </a:lnSpc>
                        <a:spcBef>
                          <a:spcPts val="0"/>
                        </a:spcBef>
                        <a:spcAft>
                          <a:spcPts val="0"/>
                        </a:spcAft>
                      </a:pPr>
                      <a:r>
                        <a:rPr lang="en-US" sz="1400" i="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Standard charging speed, located in commercial areas, moderate utilization rates.</a:t>
                      </a:r>
                      <a:endParaRPr lang="en-US" sz="1400" i="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aphicFrame>
        <p:nvGraphicFramePr>
          <p:cNvPr id="27" name="Table 26">
            <a:extLst>
              <a:ext uri="{FF2B5EF4-FFF2-40B4-BE49-F238E27FC236}">
                <a16:creationId xmlns:a16="http://schemas.microsoft.com/office/drawing/2014/main" id="{79C1B021-A139-0236-20BB-D001855B45BA}"/>
              </a:ext>
            </a:extLst>
          </p:cNvPr>
          <p:cNvGraphicFramePr>
            <a:graphicFrameLocks noGrp="1"/>
          </p:cNvGraphicFramePr>
          <p:nvPr>
            <p:extLst>
              <p:ext uri="{D42A27DB-BD31-4B8C-83A1-F6EECF244321}">
                <p14:modId xmlns:p14="http://schemas.microsoft.com/office/powerpoint/2010/main" val="745068648"/>
              </p:ext>
            </p:extLst>
          </p:nvPr>
        </p:nvGraphicFramePr>
        <p:xfrm>
          <a:off x="7602219" y="1259809"/>
          <a:ext cx="4376997" cy="5431007"/>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671676">
                <a:tc>
                  <a:txBody>
                    <a:bodyPr/>
                    <a:lstStyle/>
                    <a:p>
                      <a:pPr marL="0" marR="0">
                        <a:lnSpc>
                          <a:spcPct val="107000"/>
                        </a:lnSpc>
                        <a:spcBef>
                          <a:spcPts val="0"/>
                        </a:spcBef>
                        <a:spcAft>
                          <a:spcPts val="0"/>
                        </a:spcAft>
                      </a:pPr>
                      <a:r>
                        <a:rPr lang="en-US" sz="22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Positive Charge's High-Speed Charging Stations: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729141">
                <a:tc>
                  <a:txBody>
                    <a:bodyPr/>
                    <a:lstStyle/>
                    <a:p>
                      <a:pPr marL="0" marR="0">
                        <a:lnSpc>
                          <a:spcPct val="107000"/>
                        </a:lnSpc>
                        <a:spcBef>
                          <a:spcPts val="0"/>
                        </a:spcBef>
                        <a:spcAft>
                          <a:spcPts val="0"/>
                        </a:spcAft>
                      </a:pPr>
                      <a:r>
                        <a:rPr lang="en-US" sz="1400" i="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Rapid charging technology, placed strategically at logistics hubs, high utilization and efficiency rates.</a:t>
                      </a:r>
                      <a:endParaRPr lang="en-US" sz="1400" i="0" kern="100" dirty="0">
                        <a:effectLst/>
                        <a:latin typeface="Aptos" panose="020B0004020202020204" pitchFamily="34" charset="0"/>
                        <a:ea typeface="Aptos" panose="020B0004020202020204" pitchFamily="34" charset="0"/>
                        <a:cs typeface="Times New Roman" panose="02020603050405020304" pitchFamily="18" charset="0"/>
                      </a:endParaRP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pSp>
        <p:nvGrpSpPr>
          <p:cNvPr id="44" name="Group 43">
            <a:extLst>
              <a:ext uri="{FF2B5EF4-FFF2-40B4-BE49-F238E27FC236}">
                <a16:creationId xmlns:a16="http://schemas.microsoft.com/office/drawing/2014/main" id="{797B921A-D245-7C60-2421-432735110314}"/>
              </a:ext>
            </a:extLst>
          </p:cNvPr>
          <p:cNvGrpSpPr/>
          <p:nvPr/>
        </p:nvGrpSpPr>
        <p:grpSpPr>
          <a:xfrm>
            <a:off x="4814713" y="2330483"/>
            <a:ext cx="2484408" cy="3267708"/>
            <a:chOff x="4787660" y="2339764"/>
            <a:chExt cx="2484408" cy="3267708"/>
          </a:xfrm>
          <a:effectLst>
            <a:outerShdw blurRad="50800" dist="38100" dir="5400000" algn="t" rotWithShape="0">
              <a:prstClr val="black">
                <a:alpha val="40000"/>
              </a:prstClr>
            </a:outerShdw>
          </a:effectLst>
        </p:grpSpPr>
        <p:sp>
          <p:nvSpPr>
            <p:cNvPr id="40" name="Arrow: Left-Right 39">
              <a:extLst>
                <a:ext uri="{FF2B5EF4-FFF2-40B4-BE49-F238E27FC236}">
                  <a16:creationId xmlns:a16="http://schemas.microsoft.com/office/drawing/2014/main" id="{F331A715-5B05-61F4-86A2-4CAEBAA10877}"/>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Left-Right 41">
              <a:extLst>
                <a:ext uri="{FF2B5EF4-FFF2-40B4-BE49-F238E27FC236}">
                  <a16:creationId xmlns:a16="http://schemas.microsoft.com/office/drawing/2014/main" id="{119E9E72-D926-1608-E37C-FD5819847F8D}"/>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Left-Right 42">
              <a:extLst>
                <a:ext uri="{FF2B5EF4-FFF2-40B4-BE49-F238E27FC236}">
                  <a16:creationId xmlns:a16="http://schemas.microsoft.com/office/drawing/2014/main" id="{1F4E379B-B63B-3BBA-CEB3-95CC0EFED71C}"/>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a:extLst>
              <a:ext uri="{FF2B5EF4-FFF2-40B4-BE49-F238E27FC236}">
                <a16:creationId xmlns:a16="http://schemas.microsoft.com/office/drawing/2014/main" id="{A4D9F525-9E10-76C3-34DB-6462CA79CD13}"/>
              </a:ext>
            </a:extLst>
          </p:cNvPr>
          <p:cNvSpPr/>
          <p:nvPr/>
        </p:nvSpPr>
        <p:spPr>
          <a:xfrm>
            <a:off x="134619" y="6730421"/>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EB44EA5-FEF7-3DB1-4911-B42BB4AF0C65}"/>
              </a:ext>
            </a:extLst>
          </p:cNvPr>
          <p:cNvSpPr/>
          <p:nvPr/>
        </p:nvSpPr>
        <p:spPr>
          <a:xfrm>
            <a:off x="7602219" y="6726757"/>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ct white geometric textur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PAST YEAR </a:t>
            </a:r>
            <a:r>
              <a:rPr lang="en-US" sz="3200" b="1" dirty="0">
                <a:solidFill>
                  <a:schemeClr val="tx1">
                    <a:lumMod val="65000"/>
                    <a:lumOff val="35000"/>
                  </a:schemeClr>
                </a:solidFill>
                <a:latin typeface="Century Gothic" panose="020B0502020202020204" pitchFamily="34" charset="0"/>
              </a:rPr>
              <a:t>vs</a:t>
            </a:r>
            <a:r>
              <a:rPr lang="en-US" sz="3200" dirty="0">
                <a:solidFill>
                  <a:schemeClr val="tx1">
                    <a:lumMod val="65000"/>
                    <a:lumOff val="35000"/>
                  </a:schemeClr>
                </a:solidFill>
                <a:latin typeface="Century Gothic" panose="020B0502020202020204" pitchFamily="34" charset="0"/>
              </a:rPr>
              <a:t> CURRENT YEAR</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46331"/>
          </a:xfrm>
          <a:prstGeom prst="rect">
            <a:avLst/>
          </a:prstGeom>
          <a:noFill/>
        </p:spPr>
        <p:txBody>
          <a:bodyPr wrap="square">
            <a:spAutoFit/>
          </a:bodyPr>
          <a:lstStyle/>
          <a:p>
            <a:r>
              <a:rPr lang="en-US"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For each of the items, provide a brief analysis comparing Past Year and Current Year data. Explain the significance of the changes that have occurred and what they indicate about performance, trends, or improvements. Compare yearly performance or progress. Include relevant percentages and explain briefly why each item has changed or maintained consistency over the years.</a:t>
            </a:r>
            <a:endParaRPr lang="en-US" sz="1200" dirty="0"/>
          </a:p>
        </p:txBody>
      </p:sp>
      <p:graphicFrame>
        <p:nvGraphicFramePr>
          <p:cNvPr id="2" name="Table 1">
            <a:extLst>
              <a:ext uri="{FF2B5EF4-FFF2-40B4-BE49-F238E27FC236}">
                <a16:creationId xmlns:a16="http://schemas.microsoft.com/office/drawing/2014/main" id="{14F78114-617F-7804-6270-BE0CF5CF1830}"/>
              </a:ext>
            </a:extLst>
          </p:cNvPr>
          <p:cNvGraphicFramePr>
            <a:graphicFrameLocks noGrp="1"/>
          </p:cNvGraphicFramePr>
          <p:nvPr>
            <p:extLst>
              <p:ext uri="{D42A27DB-BD31-4B8C-83A1-F6EECF244321}">
                <p14:modId xmlns:p14="http://schemas.microsoft.com/office/powerpoint/2010/main" val="46238706"/>
              </p:ext>
            </p:extLst>
          </p:nvPr>
        </p:nvGraphicFramePr>
        <p:xfrm>
          <a:off x="134618" y="1342115"/>
          <a:ext cx="11932336" cy="2471794"/>
        </p:xfrm>
        <a:graphic>
          <a:graphicData uri="http://schemas.openxmlformats.org/drawingml/2006/table">
            <a:tbl>
              <a:tblPr firstRow="1" firstCol="1" bandRow="1"/>
              <a:tblGrid>
                <a:gridCol w="2958622">
                  <a:extLst>
                    <a:ext uri="{9D8B030D-6E8A-4147-A177-3AD203B41FA5}">
                      <a16:colId xmlns:a16="http://schemas.microsoft.com/office/drawing/2014/main" val="3129642112"/>
                    </a:ext>
                  </a:extLst>
                </a:gridCol>
                <a:gridCol w="3224799">
                  <a:extLst>
                    <a:ext uri="{9D8B030D-6E8A-4147-A177-3AD203B41FA5}">
                      <a16:colId xmlns:a16="http://schemas.microsoft.com/office/drawing/2014/main" val="3985985675"/>
                    </a:ext>
                  </a:extLst>
                </a:gridCol>
                <a:gridCol w="2723956">
                  <a:extLst>
                    <a:ext uri="{9D8B030D-6E8A-4147-A177-3AD203B41FA5}">
                      <a16:colId xmlns:a16="http://schemas.microsoft.com/office/drawing/2014/main" val="1107019113"/>
                    </a:ext>
                  </a:extLst>
                </a:gridCol>
                <a:gridCol w="3024959">
                  <a:extLst>
                    <a:ext uri="{9D8B030D-6E8A-4147-A177-3AD203B41FA5}">
                      <a16:colId xmlns:a16="http://schemas.microsoft.com/office/drawing/2014/main" val="3425576961"/>
                    </a:ext>
                  </a:extLst>
                </a:gridCol>
              </a:tblGrid>
              <a:tr h="310225">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200" b="1"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200" b="1"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NOTES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a16="http://schemas.microsoft.com/office/drawing/2014/main" val="1489246342"/>
                  </a:ext>
                </a:extLst>
              </a:tr>
              <a:tr h="720523">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1</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PAST YEAR: 25% downtime due to limited charging stations.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CURRENT YEAR: With new stations, downtime reduced to 15%.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Reduced downtime by 40% due to the addition of new charging stations.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45292564"/>
                  </a:ext>
                </a:extLst>
              </a:tr>
              <a:tr h="720523">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2</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PAST YEAR: Customer satisfaction survey at 70%.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CURRENT YEAR: Customer satisfaction survey at 85%.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Improved customer satisfaction by 21.4% as a result of faster delivery times.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5760350"/>
                  </a:ext>
                </a:extLst>
              </a:tr>
              <a:tr h="720523">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PAST YEAR: Costs at $150K.</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CURRENT YEAR: Costs at $127.5K.</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Energy costs decreased from 20% to 15% of operational costs due to more efficient route planning.</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20560607"/>
                  </a:ext>
                </a:extLst>
              </a:tr>
            </a:tbl>
          </a:graphicData>
        </a:graphic>
      </p:graphicFrame>
      <p:sp>
        <p:nvSpPr>
          <p:cNvPr id="4" name="TextBox 3">
            <a:extLst>
              <a:ext uri="{FF2B5EF4-FFF2-40B4-BE49-F238E27FC236}">
                <a16:creationId xmlns:a16="http://schemas.microsoft.com/office/drawing/2014/main" id="{252D5C94-4AAD-C06D-2CB2-6FC78BD9AD7D}"/>
              </a:ext>
            </a:extLst>
          </p:cNvPr>
          <p:cNvSpPr txBox="1"/>
          <p:nvPr/>
        </p:nvSpPr>
        <p:spPr>
          <a:xfrm>
            <a:off x="134618" y="4043183"/>
            <a:ext cx="4376998" cy="430887"/>
          </a:xfrm>
          <a:prstGeom prst="rect">
            <a:avLst/>
          </a:prstGeom>
          <a:noFill/>
        </p:spPr>
        <p:txBody>
          <a:bodyPr wrap="square" rtlCol="0">
            <a:spAutoFit/>
          </a:bodyPr>
          <a:lstStyle/>
          <a:p>
            <a:pPr algn="ctr"/>
            <a:r>
              <a:rPr lang="en-US" sz="2200" b="1" spc="400" dirty="0">
                <a:solidFill>
                  <a:schemeClr val="tx1">
                    <a:lumMod val="65000"/>
                    <a:lumOff val="35000"/>
                  </a:schemeClr>
                </a:solidFill>
                <a:latin typeface="Century Gothic" panose="020B0502020202020204" pitchFamily="34" charset="0"/>
              </a:rPr>
              <a:t>PAST YEAR</a:t>
            </a:r>
          </a:p>
        </p:txBody>
      </p:sp>
      <p:sp>
        <p:nvSpPr>
          <p:cNvPr id="6" name="Rectangle 5">
            <a:extLst>
              <a:ext uri="{FF2B5EF4-FFF2-40B4-BE49-F238E27FC236}">
                <a16:creationId xmlns:a16="http://schemas.microsoft.com/office/drawing/2014/main" id="{0390A8DA-2DB7-B49E-A5A7-FDCF0EB82C0A}"/>
              </a:ext>
            </a:extLst>
          </p:cNvPr>
          <p:cNvSpPr/>
          <p:nvPr/>
        </p:nvSpPr>
        <p:spPr>
          <a:xfrm>
            <a:off x="1302588" y="5291371"/>
            <a:ext cx="3209027" cy="340502"/>
          </a:xfrm>
          <a:prstGeom prst="rect">
            <a:avLst/>
          </a:prstGeom>
          <a:gradFill>
            <a:gsLst>
              <a:gs pos="0">
                <a:schemeClr val="accent1">
                  <a:lumMod val="5000"/>
                  <a:lumOff val="95000"/>
                </a:schemeClr>
              </a:gs>
              <a:gs pos="43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CEC2A4B-0FAA-FCBE-F379-10A59F67503B}"/>
              </a:ext>
            </a:extLst>
          </p:cNvPr>
          <p:cNvSpPr txBox="1"/>
          <p:nvPr/>
        </p:nvSpPr>
        <p:spPr>
          <a:xfrm>
            <a:off x="17097" y="4460240"/>
            <a:ext cx="1285491" cy="430887"/>
          </a:xfrm>
          <a:prstGeom prst="rect">
            <a:avLst/>
          </a:prstGeom>
          <a:noFill/>
        </p:spPr>
        <p:txBody>
          <a:bodyPr wrap="square" rtlCol="0">
            <a:spAutoFit/>
          </a:bodyPr>
          <a:lstStyle/>
          <a:p>
            <a:pPr algn="ctr"/>
            <a:r>
              <a:rPr lang="en-US" sz="2200" b="1" dirty="0">
                <a:solidFill>
                  <a:schemeClr val="accent5">
                    <a:lumMod val="75000"/>
                  </a:schemeClr>
                </a:solidFill>
                <a:latin typeface="Century Gothic" panose="020B0502020202020204" pitchFamily="34" charset="0"/>
              </a:rPr>
              <a:t>25%</a:t>
            </a:r>
          </a:p>
        </p:txBody>
      </p:sp>
      <p:sp>
        <p:nvSpPr>
          <p:cNvPr id="10" name="TextBox 9">
            <a:extLst>
              <a:ext uri="{FF2B5EF4-FFF2-40B4-BE49-F238E27FC236}">
                <a16:creationId xmlns:a16="http://schemas.microsoft.com/office/drawing/2014/main" id="{B22379C8-9F54-3CD1-1881-02FB725FD8CF}"/>
              </a:ext>
            </a:extLst>
          </p:cNvPr>
          <p:cNvSpPr txBox="1"/>
          <p:nvPr/>
        </p:nvSpPr>
        <p:spPr>
          <a:xfrm>
            <a:off x="0" y="5242063"/>
            <a:ext cx="1285491" cy="430887"/>
          </a:xfrm>
          <a:prstGeom prst="rect">
            <a:avLst/>
          </a:prstGeom>
          <a:noFill/>
        </p:spPr>
        <p:txBody>
          <a:bodyPr wrap="square" rtlCol="0">
            <a:spAutoFit/>
          </a:bodyPr>
          <a:lstStyle/>
          <a:p>
            <a:pPr algn="ctr"/>
            <a:r>
              <a:rPr lang="en-US" sz="2200" b="1" dirty="0">
                <a:solidFill>
                  <a:schemeClr val="accent5">
                    <a:lumMod val="75000"/>
                  </a:schemeClr>
                </a:solidFill>
                <a:latin typeface="Century Gothic" panose="020B0502020202020204" pitchFamily="34" charset="0"/>
              </a:rPr>
              <a:t>70%</a:t>
            </a:r>
          </a:p>
        </p:txBody>
      </p:sp>
      <p:sp>
        <p:nvSpPr>
          <p:cNvPr id="14" name="TextBox 13">
            <a:extLst>
              <a:ext uri="{FF2B5EF4-FFF2-40B4-BE49-F238E27FC236}">
                <a16:creationId xmlns:a16="http://schemas.microsoft.com/office/drawing/2014/main" id="{E539A8A0-706A-4B9B-3D7B-B3EE7B9D2473}"/>
              </a:ext>
            </a:extLst>
          </p:cNvPr>
          <p:cNvSpPr txBox="1"/>
          <p:nvPr/>
        </p:nvSpPr>
        <p:spPr>
          <a:xfrm>
            <a:off x="7455914" y="4043183"/>
            <a:ext cx="4376998" cy="430887"/>
          </a:xfrm>
          <a:prstGeom prst="rect">
            <a:avLst/>
          </a:prstGeom>
          <a:noFill/>
        </p:spPr>
        <p:txBody>
          <a:bodyPr wrap="square" rtlCol="0">
            <a:spAutoFit/>
          </a:bodyPr>
          <a:lstStyle/>
          <a:p>
            <a:pPr algn="ctr"/>
            <a:r>
              <a:rPr lang="en-US" sz="2200" b="1" spc="400" dirty="0">
                <a:solidFill>
                  <a:schemeClr val="tx1">
                    <a:lumMod val="65000"/>
                    <a:lumOff val="35000"/>
                  </a:schemeClr>
                </a:solidFill>
                <a:latin typeface="Century Gothic" panose="020B0502020202020204" pitchFamily="34" charset="0"/>
              </a:rPr>
              <a:t>CURRENT YEAR</a:t>
            </a:r>
          </a:p>
        </p:txBody>
      </p:sp>
      <p:sp>
        <p:nvSpPr>
          <p:cNvPr id="15" name="Rectangle 14">
            <a:extLst>
              <a:ext uri="{FF2B5EF4-FFF2-40B4-BE49-F238E27FC236}">
                <a16:creationId xmlns:a16="http://schemas.microsoft.com/office/drawing/2014/main" id="{8816A23E-794A-A2A4-7A96-ECCF0B4E91ED}"/>
              </a:ext>
            </a:extLst>
          </p:cNvPr>
          <p:cNvSpPr/>
          <p:nvPr/>
        </p:nvSpPr>
        <p:spPr>
          <a:xfrm>
            <a:off x="8623884"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B35C95-AA33-DD42-E601-1862B9A3BCE3}"/>
              </a:ext>
            </a:extLst>
          </p:cNvPr>
          <p:cNvSpPr/>
          <p:nvPr/>
        </p:nvSpPr>
        <p:spPr>
          <a:xfrm>
            <a:off x="8623885" y="4631210"/>
            <a:ext cx="3209027" cy="340502"/>
          </a:xfrm>
          <a:prstGeom prst="rect">
            <a:avLst/>
          </a:prstGeom>
          <a:gradFill>
            <a:gsLst>
              <a:gs pos="69000">
                <a:schemeClr val="accent1">
                  <a:lumMod val="5000"/>
                  <a:lumOff val="95000"/>
                </a:schemeClr>
              </a:gs>
              <a:gs pos="9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147AAFB-6CC9-AF7B-45C9-A01DAF1D4855}"/>
              </a:ext>
            </a:extLst>
          </p:cNvPr>
          <p:cNvSpPr txBox="1"/>
          <p:nvPr/>
        </p:nvSpPr>
        <p:spPr>
          <a:xfrm>
            <a:off x="7321296" y="5242063"/>
            <a:ext cx="1285491" cy="430887"/>
          </a:xfrm>
          <a:prstGeom prst="rect">
            <a:avLst/>
          </a:prstGeom>
          <a:noFill/>
        </p:spPr>
        <p:txBody>
          <a:bodyPr wrap="square" rtlCol="0">
            <a:spAutoFit/>
          </a:bodyPr>
          <a:lstStyle/>
          <a:p>
            <a:pPr algn="ctr"/>
            <a:r>
              <a:rPr lang="en-US" sz="2200" b="1" dirty="0">
                <a:solidFill>
                  <a:schemeClr val="accent5">
                    <a:lumMod val="75000"/>
                  </a:schemeClr>
                </a:solidFill>
                <a:latin typeface="Century Gothic" panose="020B0502020202020204" pitchFamily="34" charset="0"/>
              </a:rPr>
              <a:t>85%</a:t>
            </a:r>
          </a:p>
        </p:txBody>
      </p:sp>
      <p:sp>
        <p:nvSpPr>
          <p:cNvPr id="19" name="TextBox 18">
            <a:extLst>
              <a:ext uri="{FF2B5EF4-FFF2-40B4-BE49-F238E27FC236}">
                <a16:creationId xmlns:a16="http://schemas.microsoft.com/office/drawing/2014/main" id="{77FC6381-C9E7-08AB-D2E1-129D656621A4}"/>
              </a:ext>
            </a:extLst>
          </p:cNvPr>
          <p:cNvSpPr txBox="1"/>
          <p:nvPr/>
        </p:nvSpPr>
        <p:spPr>
          <a:xfrm>
            <a:off x="7321295" y="4586017"/>
            <a:ext cx="1285491" cy="430887"/>
          </a:xfrm>
          <a:prstGeom prst="rect">
            <a:avLst/>
          </a:prstGeom>
          <a:noFill/>
        </p:spPr>
        <p:txBody>
          <a:bodyPr wrap="square" rtlCol="0">
            <a:spAutoFit/>
          </a:bodyPr>
          <a:lstStyle/>
          <a:p>
            <a:pPr algn="ctr"/>
            <a:r>
              <a:rPr lang="en-US" sz="2200" b="1" dirty="0">
                <a:solidFill>
                  <a:schemeClr val="accent5">
                    <a:lumMod val="75000"/>
                  </a:schemeClr>
                </a:solidFill>
                <a:latin typeface="Century Gothic" panose="020B0502020202020204" pitchFamily="34" charset="0"/>
              </a:rPr>
              <a:t>15%</a:t>
            </a:r>
          </a:p>
        </p:txBody>
      </p:sp>
      <p:sp>
        <p:nvSpPr>
          <p:cNvPr id="5" name="Rectangle 4">
            <a:extLst>
              <a:ext uri="{FF2B5EF4-FFF2-40B4-BE49-F238E27FC236}">
                <a16:creationId xmlns:a16="http://schemas.microsoft.com/office/drawing/2014/main" id="{8E9B9073-B3A2-A195-3FAC-F7D5A6C3DE15}"/>
              </a:ext>
            </a:extLst>
          </p:cNvPr>
          <p:cNvSpPr/>
          <p:nvPr/>
        </p:nvSpPr>
        <p:spPr>
          <a:xfrm>
            <a:off x="1285490" y="4550625"/>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745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ct white geometric textur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YEAR-OVER-YEAR VERTICAL BAR CHARTS</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46331"/>
          </a:xfrm>
          <a:prstGeom prst="rect">
            <a:avLst/>
          </a:prstGeom>
          <a:noFill/>
        </p:spPr>
        <p:txBody>
          <a:bodyPr wrap="square">
            <a:spAutoFit/>
          </a:bodyPr>
          <a:lstStyle/>
          <a:p>
            <a:r>
              <a:rPr lang="en-US" sz="18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This bar chart displays the growth of Positive Charge over the last three years in these key areas: network expansion (number of charging stations), fleet size, and revenue. Each bar represents a year.</a:t>
            </a:r>
            <a:endParaRPr lang="en-US" sz="1200" dirty="0"/>
          </a:p>
        </p:txBody>
      </p:sp>
      <p:graphicFrame>
        <p:nvGraphicFramePr>
          <p:cNvPr id="7" name="Chart 6">
            <a:extLst>
              <a:ext uri="{FF2B5EF4-FFF2-40B4-BE49-F238E27FC236}">
                <a16:creationId xmlns:a16="http://schemas.microsoft.com/office/drawing/2014/main" id="{107CC6B7-E564-083F-2806-7C6CF760832C}"/>
              </a:ext>
            </a:extLst>
          </p:cNvPr>
          <p:cNvGraphicFramePr/>
          <p:nvPr>
            <p:extLst>
              <p:ext uri="{D42A27DB-BD31-4B8C-83A1-F6EECF244321}">
                <p14:modId xmlns:p14="http://schemas.microsoft.com/office/powerpoint/2010/main" val="1572863305"/>
              </p:ext>
            </p:extLst>
          </p:nvPr>
        </p:nvGraphicFramePr>
        <p:xfrm>
          <a:off x="192024" y="1353312"/>
          <a:ext cx="11859768" cy="53936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87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bstract white geometric texture">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a:r>
              <a:rPr lang="en-US" sz="3200" dirty="0">
                <a:solidFill>
                  <a:schemeClr val="tx1">
                    <a:lumMod val="65000"/>
                    <a:lumOff val="35000"/>
                  </a:schemeClr>
                </a:solidFill>
                <a:latin typeface="Century Gothic" panose="020B0502020202020204" pitchFamily="34" charset="0"/>
              </a:rPr>
              <a:t>COMPARATIVE ANALYSIS</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46331"/>
          </a:xfrm>
          <a:prstGeom prst="rect">
            <a:avLst/>
          </a:prstGeom>
          <a:noFill/>
        </p:spPr>
        <p:txBody>
          <a:bodyPr wrap="square">
            <a:spAutoFit/>
          </a:bodyPr>
          <a:lstStyle/>
          <a:p>
            <a:r>
              <a:rPr lang="en-US" sz="18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ANALYSIS: Compare the traditional and innovative models in terms of efficiency, cost-effectiveness, and customer satisfaction to highlight the impact of Positive Charge's advanced approach.</a:t>
            </a:r>
            <a:endParaRPr lang="en-US" sz="1200" dirty="0"/>
          </a:p>
        </p:txBody>
      </p:sp>
      <p:sp>
        <p:nvSpPr>
          <p:cNvPr id="5" name="Rectangle 4">
            <a:extLst>
              <a:ext uri="{FF2B5EF4-FFF2-40B4-BE49-F238E27FC236}">
                <a16:creationId xmlns:a16="http://schemas.microsoft.com/office/drawing/2014/main" id="{6C1CEF3F-5835-9159-0B63-1A868D8C429B}"/>
              </a:ext>
            </a:extLst>
          </p:cNvPr>
          <p:cNvSpPr/>
          <p:nvPr/>
        </p:nvSpPr>
        <p:spPr>
          <a:xfrm>
            <a:off x="48058" y="1280558"/>
            <a:ext cx="5960749" cy="537644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ECE9B03-3E11-A528-6930-69118920424F}"/>
              </a:ext>
            </a:extLst>
          </p:cNvPr>
          <p:cNvSpPr/>
          <p:nvPr/>
        </p:nvSpPr>
        <p:spPr>
          <a:xfrm>
            <a:off x="6165156" y="1280558"/>
            <a:ext cx="5960749" cy="538988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F3B3D88-6D8C-598C-B8EC-31B1B6983ED9}"/>
              </a:ext>
            </a:extLst>
          </p:cNvPr>
          <p:cNvSpPr txBox="1"/>
          <p:nvPr/>
        </p:nvSpPr>
        <p:spPr>
          <a:xfrm>
            <a:off x="48058" y="1382790"/>
            <a:ext cx="5960749" cy="430887"/>
          </a:xfrm>
          <a:prstGeom prst="rect">
            <a:avLst/>
          </a:prstGeom>
          <a:noFill/>
        </p:spPr>
        <p:txBody>
          <a:bodyPr wrap="square" rtlCol="0">
            <a:spAutoFit/>
          </a:bodyPr>
          <a:lstStyle/>
          <a:p>
            <a:pPr algn="ctr"/>
            <a:r>
              <a:rPr lang="en-US" sz="2200" b="1" dirty="0">
                <a:solidFill>
                  <a:schemeClr val="tx1">
                    <a:lumMod val="65000"/>
                    <a:lumOff val="35000"/>
                  </a:schemeClr>
                </a:solidFill>
                <a:latin typeface="Century Gothic" panose="020B0502020202020204" pitchFamily="34" charset="0"/>
              </a:rPr>
              <a:t>OPTION A</a:t>
            </a:r>
          </a:p>
        </p:txBody>
      </p:sp>
      <p:sp>
        <p:nvSpPr>
          <p:cNvPr id="21" name="TextBox 20">
            <a:extLst>
              <a:ext uri="{FF2B5EF4-FFF2-40B4-BE49-F238E27FC236}">
                <a16:creationId xmlns:a16="http://schemas.microsoft.com/office/drawing/2014/main" id="{E43DC5BC-E22B-0F7C-E41E-D5717C4901AB}"/>
              </a:ext>
            </a:extLst>
          </p:cNvPr>
          <p:cNvSpPr txBox="1"/>
          <p:nvPr/>
        </p:nvSpPr>
        <p:spPr>
          <a:xfrm>
            <a:off x="6154054" y="1382790"/>
            <a:ext cx="5971851" cy="430887"/>
          </a:xfrm>
          <a:prstGeom prst="rect">
            <a:avLst/>
          </a:prstGeom>
          <a:noFill/>
        </p:spPr>
        <p:txBody>
          <a:bodyPr wrap="square" rtlCol="0">
            <a:spAutoFit/>
          </a:bodyPr>
          <a:lstStyle/>
          <a:p>
            <a:pPr algn="ctr"/>
            <a:r>
              <a:rPr lang="en-US" sz="2200" b="1" dirty="0">
                <a:solidFill>
                  <a:schemeClr val="tx1">
                    <a:lumMod val="65000"/>
                    <a:lumOff val="35000"/>
                  </a:schemeClr>
                </a:solidFill>
                <a:latin typeface="Century Gothic" panose="020B0502020202020204" pitchFamily="34" charset="0"/>
              </a:rPr>
              <a:t>OPTION B</a:t>
            </a:r>
          </a:p>
        </p:txBody>
      </p:sp>
      <p:sp>
        <p:nvSpPr>
          <p:cNvPr id="24" name="Rectangle 23">
            <a:extLst>
              <a:ext uri="{FF2B5EF4-FFF2-40B4-BE49-F238E27FC236}">
                <a16:creationId xmlns:a16="http://schemas.microsoft.com/office/drawing/2014/main" id="{87D2D532-8B08-BB64-3B01-43C9F4114567}"/>
              </a:ext>
            </a:extLst>
          </p:cNvPr>
          <p:cNvSpPr/>
          <p:nvPr/>
        </p:nvSpPr>
        <p:spPr>
          <a:xfrm>
            <a:off x="48058" y="6198785"/>
            <a:ext cx="5960749"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F711464-A59F-5369-D157-2A472436700D}"/>
              </a:ext>
            </a:extLst>
          </p:cNvPr>
          <p:cNvSpPr/>
          <p:nvPr/>
        </p:nvSpPr>
        <p:spPr>
          <a:xfrm>
            <a:off x="6165156" y="6198864"/>
            <a:ext cx="5965002"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Table 26">
            <a:extLst>
              <a:ext uri="{FF2B5EF4-FFF2-40B4-BE49-F238E27FC236}">
                <a16:creationId xmlns:a16="http://schemas.microsoft.com/office/drawing/2014/main" id="{3555FEC9-5290-46E4-B9F6-BFA64B53F8EC}"/>
              </a:ext>
            </a:extLst>
          </p:cNvPr>
          <p:cNvGraphicFramePr>
            <a:graphicFrameLocks noGrp="1"/>
          </p:cNvGraphicFramePr>
          <p:nvPr>
            <p:extLst>
              <p:ext uri="{D42A27DB-BD31-4B8C-83A1-F6EECF244321}">
                <p14:modId xmlns:p14="http://schemas.microsoft.com/office/powerpoint/2010/main" val="2804108945"/>
              </p:ext>
            </p:extLst>
          </p:nvPr>
        </p:nvGraphicFramePr>
        <p:xfrm>
          <a:off x="135251"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1816006782"/>
                    </a:ext>
                  </a:extLst>
                </a:gridCol>
                <a:gridCol w="4025339">
                  <a:extLst>
                    <a:ext uri="{9D8B030D-6E8A-4147-A177-3AD203B41FA5}">
                      <a16:colId xmlns:a16="http://schemas.microsoft.com/office/drawing/2014/main" val="4136446300"/>
                    </a:ext>
                  </a:extLst>
                </a:gridCol>
              </a:tblGrid>
              <a:tr h="1374042">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Standard EV Logistics Model</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Traditional routes, regular charging, standard delivery schedules.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11509"/>
                  </a:ext>
                </a:extLst>
              </a:tr>
              <a:tr h="1197814">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Feature 2</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5692459"/>
                  </a:ext>
                </a:extLst>
              </a:tr>
              <a:tr h="1197814">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Feature 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962371"/>
                  </a:ext>
                </a:extLst>
              </a:tr>
            </a:tbl>
          </a:graphicData>
        </a:graphic>
      </p:graphicFrame>
      <p:graphicFrame>
        <p:nvGraphicFramePr>
          <p:cNvPr id="28" name="Table 27">
            <a:extLst>
              <a:ext uri="{FF2B5EF4-FFF2-40B4-BE49-F238E27FC236}">
                <a16:creationId xmlns:a16="http://schemas.microsoft.com/office/drawing/2014/main" id="{DF23F79A-B8A0-0D09-8A0A-96E93F0260BC}"/>
              </a:ext>
            </a:extLst>
          </p:cNvPr>
          <p:cNvGraphicFramePr>
            <a:graphicFrameLocks noGrp="1"/>
          </p:cNvGraphicFramePr>
          <p:nvPr>
            <p:extLst>
              <p:ext uri="{D42A27DB-BD31-4B8C-83A1-F6EECF244321}">
                <p14:modId xmlns:p14="http://schemas.microsoft.com/office/powerpoint/2010/main" val="1054032717"/>
              </p:ext>
            </p:extLst>
          </p:nvPr>
        </p:nvGraphicFramePr>
        <p:xfrm>
          <a:off x="6303287"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2941922269"/>
                    </a:ext>
                  </a:extLst>
                </a:gridCol>
                <a:gridCol w="4025339">
                  <a:extLst>
                    <a:ext uri="{9D8B030D-6E8A-4147-A177-3AD203B41FA5}">
                      <a16:colId xmlns:a16="http://schemas.microsoft.com/office/drawing/2014/main" val="2149568148"/>
                    </a:ext>
                  </a:extLst>
                </a:gridCol>
              </a:tblGrid>
              <a:tr h="1374042">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Innovative EV Logistics Model</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AI-optimized routes, high-speed charging, dynamic delivery schedules.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1770898"/>
                  </a:ext>
                </a:extLst>
              </a:tr>
              <a:tr h="1197814">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Feature 2</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167173"/>
                  </a:ext>
                </a:extLst>
              </a:tr>
              <a:tr h="1197814">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Feature 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1200" kern="100"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Description…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2881392"/>
                  </a:ext>
                </a:extLst>
              </a:tr>
            </a:tbl>
          </a:graphicData>
        </a:graphic>
      </p:graphicFrame>
      <p:grpSp>
        <p:nvGrpSpPr>
          <p:cNvPr id="32" name="Group 31">
            <a:extLst>
              <a:ext uri="{FF2B5EF4-FFF2-40B4-BE49-F238E27FC236}">
                <a16:creationId xmlns:a16="http://schemas.microsoft.com/office/drawing/2014/main" id="{B57939FA-AFA9-EEA8-1FA0-9EFE07A9C496}"/>
              </a:ext>
            </a:extLst>
          </p:cNvPr>
          <p:cNvGrpSpPr/>
          <p:nvPr/>
        </p:nvGrpSpPr>
        <p:grpSpPr>
          <a:xfrm>
            <a:off x="5107169" y="1326860"/>
            <a:ext cx="1938528" cy="498647"/>
            <a:chOff x="5107169" y="1326860"/>
            <a:chExt cx="1938528" cy="498647"/>
          </a:xfrm>
        </p:grpSpPr>
        <p:sp>
          <p:nvSpPr>
            <p:cNvPr id="30" name="Ribbon: Tilted Up 29">
              <a:extLst>
                <a:ext uri="{FF2B5EF4-FFF2-40B4-BE49-F238E27FC236}">
                  <a16:creationId xmlns:a16="http://schemas.microsoft.com/office/drawing/2014/main" id="{22890388-4C71-5FA9-956C-DB4D1436A509}"/>
                </a:ext>
              </a:extLst>
            </p:cNvPr>
            <p:cNvSpPr/>
            <p:nvPr/>
          </p:nvSpPr>
          <p:spPr>
            <a:xfrm>
              <a:off x="5107169" y="1363842"/>
              <a:ext cx="1938528" cy="461665"/>
            </a:xfrm>
            <a:prstGeom prst="ribbon2">
              <a:avLst/>
            </a:prstGeom>
            <a:solidFill>
              <a:schemeClr val="tx1">
                <a:lumMod val="65000"/>
                <a:lumOff val="3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9D8FA19-E759-EF9C-D2B5-0EB2627FB946}"/>
                </a:ext>
              </a:extLst>
            </p:cNvPr>
            <p:cNvSpPr txBox="1"/>
            <p:nvPr/>
          </p:nvSpPr>
          <p:spPr>
            <a:xfrm>
              <a:off x="5605272" y="1326860"/>
              <a:ext cx="960120" cy="430887"/>
            </a:xfrm>
            <a:prstGeom prst="rect">
              <a:avLst/>
            </a:prstGeom>
            <a:noFill/>
          </p:spPr>
          <p:txBody>
            <a:bodyPr wrap="square" rtlCol="0">
              <a:spAutoFit/>
            </a:bodyPr>
            <a:lstStyle/>
            <a:p>
              <a:pPr algn="ctr"/>
              <a:r>
                <a:rPr lang="en-US" sz="2200" b="1" dirty="0">
                  <a:solidFill>
                    <a:schemeClr val="bg1"/>
                  </a:solidFill>
                  <a:latin typeface="Century Gothic" panose="020B0502020202020204" pitchFamily="34" charset="0"/>
                </a:rPr>
                <a:t>vs.</a:t>
              </a:r>
            </a:p>
          </p:txBody>
        </p:sp>
      </p:grpSp>
    </p:spTree>
    <p:extLst>
      <p:ext uri="{BB962C8B-B14F-4D97-AF65-F5344CB8AC3E}">
        <p14:creationId xmlns:p14="http://schemas.microsoft.com/office/powerpoint/2010/main" val="19461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309</TotalTime>
  <Words>544</Words>
  <Application>Microsoft Macintosh PowerPoint</Application>
  <PresentationFormat>Widescreen</PresentationFormat>
  <Paragraphs>64</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17</cp:revision>
  <dcterms:created xsi:type="dcterms:W3CDTF">2022-05-22T18:55:25Z</dcterms:created>
  <dcterms:modified xsi:type="dcterms:W3CDTF">2024-02-06T23:01:46Z</dcterms:modified>
</cp:coreProperties>
</file>