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8" r:id="rId3"/>
    <p:sldId id="357"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AD9"/>
    <a:srgbClr val="8BBEA5"/>
    <a:srgbClr val="023B21"/>
    <a:srgbClr val="82B19A"/>
    <a:srgbClr val="05683A"/>
    <a:srgbClr val="288156"/>
    <a:srgbClr val="4D936F"/>
    <a:srgbClr val="00873D"/>
    <a:srgbClr val="067F47"/>
    <a:srgbClr val="A04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6058"/>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JohkOf"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smartsheet.com/try-it?trp=11941&amp;utm_source=template-powerpoint&amp;utm_medium=content&amp;utm_campaign=Account-Based+Marketing+Plan-powerpoint-11941&amp;lpa=Account-Based+Marketing+Plan+powerpoint+11941" TargetMode="External"/><Relationship Id="rId5" Type="http://schemas.openxmlformats.org/officeDocument/2006/relationships/hyperlink" Target="https://www.smartsheet.com/content/client-profile-templates"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1052951" y="0"/>
            <a:ext cx="6858001" cy="6858000"/>
            <a:chOff x="-3" y="0"/>
            <a:chExt cx="7777357"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pic>
        <p:nvPicPr>
          <p:cNvPr id="77" name="Picture 76">
            <a:extLst>
              <a:ext uri="{FF2B5EF4-FFF2-40B4-BE49-F238E27FC236}">
                <a16:creationId xmlns:a16="http://schemas.microsoft.com/office/drawing/2014/main" id="{84295695-B452-5A74-2F40-4BB8305AE97E}"/>
              </a:ext>
            </a:extLst>
          </p:cNvPr>
          <p:cNvPicPr>
            <a:picLocks noChangeAspect="1"/>
          </p:cNvPicPr>
          <p:nvPr/>
        </p:nvPicPr>
        <p:blipFill>
          <a:blip r:embed="rId2"/>
          <a:srcRect/>
          <a:stretch/>
        </p:blipFill>
        <p:spPr>
          <a:xfrm>
            <a:off x="5509549" y="1294902"/>
            <a:ext cx="6524668" cy="3671154"/>
          </a:xfrm>
          <a:prstGeom prst="rect">
            <a:avLst/>
          </a:prstGeom>
          <a:effectLst>
            <a:outerShdw blurRad="190500" dist="38100" dir="8100000" sx="101000" sy="101000" algn="tr" rotWithShape="0">
              <a:schemeClr val="tx1">
                <a:lumMod val="65000"/>
                <a:lumOff val="35000"/>
                <a:alpha val="40000"/>
              </a:schemeClr>
            </a:outerShdw>
          </a:effectLst>
        </p:spPr>
      </p:pic>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PLAN </a:t>
            </a:r>
            <a:r>
              <a:rPr lang="en-US" sz="2800" b="1" dirty="0">
                <a:solidFill>
                  <a:schemeClr val="tx1">
                    <a:lumMod val="65000"/>
                    <a:lumOff val="35000"/>
                  </a:schemeClr>
                </a:solidFill>
                <a:latin typeface="Century Gothic" panose="020B0502020202020204" pitchFamily="34" charset="0"/>
              </a:rPr>
              <a:t>TEMPLATE </a:t>
            </a: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206369" cy="4846776"/>
          </a:xfrm>
          <a:prstGeom prst="rect">
            <a:avLst/>
          </a:prstGeom>
          <a:noFill/>
        </p:spPr>
        <p:txBody>
          <a:bodyPr wrap="square" rtlCol="0">
            <a:spAutoFit/>
          </a:bodyPr>
          <a:lstStyle/>
          <a:p>
            <a:pPr algn="l" rtl="0">
              <a:lnSpc>
                <a:spcPct val="150000"/>
              </a:lnSpc>
              <a:spcBef>
                <a:spcPts val="0"/>
              </a:spcBef>
              <a:spcAft>
                <a:spcPts val="0"/>
              </a:spcAft>
            </a:pPr>
            <a:r>
              <a:rPr lang="en-US" sz="1600" b="0" i="0" u="none" strike="noStrike" dirty="0">
                <a:solidFill>
                  <a:srgbClr val="000000"/>
                </a:solidFill>
                <a:effectLst/>
                <a:latin typeface="Century Gothic" panose="020B0502020202020204" pitchFamily="34" charset="0"/>
              </a:rPr>
              <a:t>This account-based marketing plan template is a roadmap for synchronizing your sales and marketing teams, ensuring they target high-value accounts with precision. By following the template's structured sections, from account segmentation and annual account planning to weekly status checks, both teams can collaboratively identify, engage, and convert prospects, maximizing their combined strengths. </a:t>
            </a:r>
          </a:p>
          <a:p>
            <a:pPr>
              <a:lnSpc>
                <a:spcPct val="150000"/>
              </a:lnSpc>
            </a:pPr>
            <a:br>
              <a:rPr lang="en-US" sz="1600" b="0" i="0" u="none" strike="noStrike" dirty="0">
                <a:solidFill>
                  <a:srgbClr val="000000"/>
                </a:solidFill>
                <a:effectLst/>
                <a:latin typeface="Century Gothic" panose="020B0502020202020204" pitchFamily="34" charset="0"/>
              </a:rPr>
            </a:br>
            <a:r>
              <a:rPr lang="en-US" sz="1600" b="0" i="0" u="none" strike="noStrike" dirty="0">
                <a:solidFill>
                  <a:srgbClr val="000000"/>
                </a:solidFill>
                <a:effectLst/>
                <a:latin typeface="Century Gothic" panose="020B0502020202020204" pitchFamily="34" charset="0"/>
              </a:rPr>
              <a:t>For related resources that simplify the organization of key client information, check out these </a:t>
            </a:r>
            <a:r>
              <a:rPr lang="en-US" sz="1600" b="0" i="0" u="sng" strike="noStrike" dirty="0">
                <a:solidFill>
                  <a:srgbClr val="1155CC"/>
                </a:solidFill>
                <a:effectLst/>
                <a:latin typeface="Century Gothic" panose="020B0502020202020204" pitchFamily="34" charset="0"/>
                <a:hlinkClick r:id="rId5" tooltip="OPEN LINK"/>
              </a:rPr>
              <a:t>free client profile templates</a:t>
            </a:r>
            <a:r>
              <a:rPr lang="en-US" sz="1600" b="0" i="0" u="none" strike="noStrike" dirty="0">
                <a:solidFill>
                  <a:srgbClr val="000000"/>
                </a:solidFill>
                <a:effectLst/>
                <a:latin typeface="Century Gothic" panose="020B0502020202020204" pitchFamily="34" charset="0"/>
              </a:rPr>
              <a:t>. </a:t>
            </a:r>
            <a:endParaRPr lang="en-US" sz="1600" dirty="0">
              <a:latin typeface="Century Gothic" panose="020B0502020202020204" pitchFamily="34" charset="0"/>
            </a:endParaRPr>
          </a:p>
        </p:txBody>
      </p:sp>
      <p:grpSp>
        <p:nvGrpSpPr>
          <p:cNvPr id="75" name="Group 74">
            <a:extLst>
              <a:ext uri="{FF2B5EF4-FFF2-40B4-BE49-F238E27FC236}">
                <a16:creationId xmlns:a16="http://schemas.microsoft.com/office/drawing/2014/main" id="{8732DEEC-8374-002B-100A-98C837887999}"/>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4" name="Group 73">
              <a:extLst>
                <a:ext uri="{FF2B5EF4-FFF2-40B4-BE49-F238E27FC236}">
                  <a16:creationId xmlns:a16="http://schemas.microsoft.com/office/drawing/2014/main" id="{0E6E0DFD-4CA0-60D4-FE79-B24E8EFB262F}"/>
                </a:ext>
              </a:extLst>
            </p:cNvPr>
            <p:cNvGrpSpPr/>
            <p:nvPr/>
          </p:nvGrpSpPr>
          <p:grpSpPr>
            <a:xfrm>
              <a:off x="7156363" y="6320753"/>
              <a:ext cx="4836191" cy="391049"/>
              <a:chOff x="7156363" y="6320753"/>
              <a:chExt cx="4836191" cy="391049"/>
            </a:xfrm>
            <a:solidFill>
              <a:srgbClr val="05683A"/>
            </a:solidFill>
          </p:grpSpPr>
          <p:sp>
            <p:nvSpPr>
              <p:cNvPr id="6" name="Freeform 5">
                <a:extLst>
                  <a:ext uri="{FF2B5EF4-FFF2-40B4-BE49-F238E27FC236}">
                    <a16:creationId xmlns:a16="http://schemas.microsoft.com/office/drawing/2014/main" id="{97934EBE-0DBF-D95D-6473-2FAFA41E7DDB}"/>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28" name="Freeform 27">
              <a:extLst>
                <a:ext uri="{FF2B5EF4-FFF2-40B4-BE49-F238E27FC236}">
                  <a16:creationId xmlns:a16="http://schemas.microsoft.com/office/drawing/2014/main" id="{95EB401C-AD96-BF37-0AD4-ABE58912236E}"/>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DBF40088-08E0-C2F8-FE1F-B4C488D4E4FC}"/>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pic>
        <p:nvPicPr>
          <p:cNvPr id="3" name="Picture 2">
            <a:hlinkClick r:id="rId6"/>
            <a:extLst>
              <a:ext uri="{FF2B5EF4-FFF2-40B4-BE49-F238E27FC236}">
                <a16:creationId xmlns:a16="http://schemas.microsoft.com/office/drawing/2014/main" id="{B685A040-F187-F414-9D75-292C3BB6D5A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1393" y="227157"/>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33" name="Rectangle 32">
            <a:extLst>
              <a:ext uri="{FF2B5EF4-FFF2-40B4-BE49-F238E27FC236}">
                <a16:creationId xmlns:a16="http://schemas.microsoft.com/office/drawing/2014/main" id="{47C275CF-6ED6-6681-C532-281E23296F9B}"/>
              </a:ext>
            </a:extLst>
          </p:cNvPr>
          <p:cNvSpPr/>
          <p:nvPr/>
        </p:nvSpPr>
        <p:spPr>
          <a:xfrm>
            <a:off x="313947" y="1397546"/>
            <a:ext cx="2286000" cy="4920866"/>
          </a:xfrm>
          <a:prstGeom prst="rect">
            <a:avLst/>
          </a:prstGeom>
          <a:gradFill>
            <a:gsLst>
              <a:gs pos="74000">
                <a:srgbClr val="023B21"/>
              </a:gs>
              <a:gs pos="0">
                <a:srgbClr val="00873D"/>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2400" dirty="0">
                <a:solidFill>
                  <a:srgbClr val="D3EAD9"/>
                </a:solidFill>
                <a:latin typeface="Century Gothic" panose="020B0502020202020204" pitchFamily="34" charset="0"/>
              </a:rPr>
              <a:t>PURPOSE</a:t>
            </a:r>
            <a:endParaRPr lang="en-US" sz="1600" dirty="0">
              <a:solidFill>
                <a:srgbClr val="D3EAD9"/>
              </a:solidFill>
              <a:latin typeface="Century Gothic" panose="020B0502020202020204" pitchFamily="34" charset="0"/>
            </a:endParaRPr>
          </a:p>
        </p:txBody>
      </p:sp>
      <p:sp>
        <p:nvSpPr>
          <p:cNvPr id="34" name="Rectangle 33">
            <a:extLst>
              <a:ext uri="{FF2B5EF4-FFF2-40B4-BE49-F238E27FC236}">
                <a16:creationId xmlns:a16="http://schemas.microsoft.com/office/drawing/2014/main" id="{2398DBF9-0F4B-0710-787C-CAB137ED0918}"/>
              </a:ext>
            </a:extLst>
          </p:cNvPr>
          <p:cNvSpPr/>
          <p:nvPr/>
        </p:nvSpPr>
        <p:spPr>
          <a:xfrm>
            <a:off x="2595387" y="1397546"/>
            <a:ext cx="2346092" cy="1951272"/>
          </a:xfrm>
          <a:prstGeom prst="rect">
            <a:avLst/>
          </a:prstGeom>
          <a:solidFill>
            <a:srgbClr val="05683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ACCOUNT SEGMENTATION</a:t>
            </a:r>
          </a:p>
        </p:txBody>
      </p:sp>
      <p:sp>
        <p:nvSpPr>
          <p:cNvPr id="35" name="Rectangle 34">
            <a:extLst>
              <a:ext uri="{FF2B5EF4-FFF2-40B4-BE49-F238E27FC236}">
                <a16:creationId xmlns:a16="http://schemas.microsoft.com/office/drawing/2014/main" id="{44423EEE-41B7-840A-58C1-9841A1E4538C}"/>
              </a:ext>
            </a:extLst>
          </p:cNvPr>
          <p:cNvSpPr/>
          <p:nvPr/>
        </p:nvSpPr>
        <p:spPr>
          <a:xfrm>
            <a:off x="4936919" y="1397546"/>
            <a:ext cx="2346092" cy="1951272"/>
          </a:xfrm>
          <a:prstGeom prst="rect">
            <a:avLst/>
          </a:prstGeom>
          <a:solidFill>
            <a:srgbClr val="288156"/>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ANNUAL ACCOUNT PLANNING</a:t>
            </a:r>
          </a:p>
        </p:txBody>
      </p:sp>
      <p:sp>
        <p:nvSpPr>
          <p:cNvPr id="36" name="Rectangle 35">
            <a:extLst>
              <a:ext uri="{FF2B5EF4-FFF2-40B4-BE49-F238E27FC236}">
                <a16:creationId xmlns:a16="http://schemas.microsoft.com/office/drawing/2014/main" id="{5068D569-4BCD-3198-1B34-A51FB982E7A9}"/>
              </a:ext>
            </a:extLst>
          </p:cNvPr>
          <p:cNvSpPr/>
          <p:nvPr/>
        </p:nvSpPr>
        <p:spPr>
          <a:xfrm>
            <a:off x="7278451" y="1397546"/>
            <a:ext cx="2346092" cy="1951272"/>
          </a:xfrm>
          <a:prstGeom prst="rect">
            <a:avLst/>
          </a:prstGeom>
          <a:solidFill>
            <a:srgbClr val="4D936F"/>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QUARTERLY ACCOUNT REVIEW</a:t>
            </a:r>
          </a:p>
        </p:txBody>
      </p:sp>
      <p:sp>
        <p:nvSpPr>
          <p:cNvPr id="37" name="Rectangle 36">
            <a:extLst>
              <a:ext uri="{FF2B5EF4-FFF2-40B4-BE49-F238E27FC236}">
                <a16:creationId xmlns:a16="http://schemas.microsoft.com/office/drawing/2014/main" id="{A2AFD131-77A6-AE76-7341-00737DA5744B}"/>
              </a:ext>
            </a:extLst>
          </p:cNvPr>
          <p:cNvSpPr/>
          <p:nvPr/>
        </p:nvSpPr>
        <p:spPr>
          <a:xfrm>
            <a:off x="9619985" y="1397546"/>
            <a:ext cx="2346092" cy="1951272"/>
          </a:xfrm>
          <a:prstGeom prst="rect">
            <a:avLst/>
          </a:prstGeom>
          <a:solidFill>
            <a:srgbClr val="82B19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WEEKLY </a:t>
            </a:r>
            <a:r>
              <a:rPr lang="en-US" sz="1600">
                <a:latin typeface="Century Gothic" panose="020B0502020202020204" pitchFamily="34" charset="0"/>
              </a:rPr>
              <a:t>/ BIWEEKLY </a:t>
            </a:r>
            <a:r>
              <a:rPr lang="en-US" sz="1600" dirty="0">
                <a:latin typeface="Century Gothic" panose="020B0502020202020204" pitchFamily="34" charset="0"/>
              </a:rPr>
              <a:t>STATUS CHECK</a:t>
            </a:r>
          </a:p>
        </p:txBody>
      </p:sp>
      <p:sp>
        <p:nvSpPr>
          <p:cNvPr id="38" name="TextBox 37">
            <a:extLst>
              <a:ext uri="{FF2B5EF4-FFF2-40B4-BE49-F238E27FC236}">
                <a16:creationId xmlns:a16="http://schemas.microsoft.com/office/drawing/2014/main" id="{5C2C926B-D2FE-3834-64EB-1986C87A7A4B}"/>
              </a:ext>
            </a:extLst>
          </p:cNvPr>
          <p:cNvSpPr txBox="1"/>
          <p:nvPr/>
        </p:nvSpPr>
        <p:spPr>
          <a:xfrm>
            <a:off x="271612" y="276714"/>
            <a:ext cx="6094938" cy="553998"/>
          </a:xfrm>
          <a:prstGeom prst="rect">
            <a:avLst/>
          </a:prstGeom>
          <a:noFill/>
        </p:spPr>
        <p:txBody>
          <a:bodyPr wrap="none" rtlCol="0">
            <a:spAutoFit/>
          </a:bodyPr>
          <a:lstStyle/>
          <a:p>
            <a:r>
              <a:rPr lang="en-US" sz="3000" dirty="0">
                <a:solidFill>
                  <a:srgbClr val="05683A"/>
                </a:solidFill>
                <a:effectLst/>
                <a:latin typeface="Century Gothic" panose="020B0502020202020204" pitchFamily="34" charset="0"/>
                <a:ea typeface="Arial" panose="020B0604020202020204" pitchFamily="34" charset="0"/>
              </a:rPr>
              <a:t>Account-Based Marketing Plan </a:t>
            </a:r>
            <a:endParaRPr lang="en-US" sz="3000" dirty="0">
              <a:solidFill>
                <a:srgbClr val="05683A"/>
              </a:solidFill>
              <a:latin typeface="Century Gothic" panose="020B0502020202020204" pitchFamily="34" charset="0"/>
            </a:endParaRPr>
          </a:p>
        </p:txBody>
      </p:sp>
      <p:sp>
        <p:nvSpPr>
          <p:cNvPr id="1048" name="TextBox 1047">
            <a:extLst>
              <a:ext uri="{FF2B5EF4-FFF2-40B4-BE49-F238E27FC236}">
                <a16:creationId xmlns:a16="http://schemas.microsoft.com/office/drawing/2014/main" id="{D5B03B42-16BE-C8EF-3BE8-131A5E4D3513}"/>
              </a:ext>
            </a:extLst>
          </p:cNvPr>
          <p:cNvSpPr txBox="1"/>
          <p:nvPr/>
        </p:nvSpPr>
        <p:spPr>
          <a:xfrm>
            <a:off x="893432" y="852254"/>
            <a:ext cx="1624163" cy="430887"/>
          </a:xfrm>
          <a:prstGeom prst="rect">
            <a:avLst/>
          </a:prstGeom>
          <a:noFill/>
        </p:spPr>
        <p:txBody>
          <a:bodyPr wrap="none" rtlCol="0">
            <a:spAutoFit/>
          </a:bodyPr>
          <a:lstStyle/>
          <a:p>
            <a:r>
              <a:rPr lang="en-US" sz="2200" dirty="0">
                <a:solidFill>
                  <a:srgbClr val="00873D"/>
                </a:solidFill>
                <a:effectLst/>
                <a:latin typeface="Century Gothic" panose="020B0502020202020204" pitchFamily="34" charset="0"/>
                <a:ea typeface="Arial" panose="020B0604020202020204" pitchFamily="34" charset="0"/>
              </a:rPr>
              <a:t>PLANNING</a:t>
            </a:r>
            <a:endParaRPr lang="en-US" sz="2200" dirty="0">
              <a:solidFill>
                <a:srgbClr val="00873D"/>
              </a:solidFill>
              <a:latin typeface="Century Gothic" panose="020B0502020202020204" pitchFamily="34" charset="0"/>
            </a:endParaRPr>
          </a:p>
        </p:txBody>
      </p:sp>
      <p:sp>
        <p:nvSpPr>
          <p:cNvPr id="1050" name="TextBox 1049">
            <a:extLst>
              <a:ext uri="{FF2B5EF4-FFF2-40B4-BE49-F238E27FC236}">
                <a16:creationId xmlns:a16="http://schemas.microsoft.com/office/drawing/2014/main" id="{13C290AB-529D-88C8-57F1-A28CC45331D3}"/>
              </a:ext>
            </a:extLst>
          </p:cNvPr>
          <p:cNvSpPr txBox="1"/>
          <p:nvPr/>
        </p:nvSpPr>
        <p:spPr>
          <a:xfrm>
            <a:off x="10237012" y="852254"/>
            <a:ext cx="1709122" cy="430887"/>
          </a:xfrm>
          <a:prstGeom prst="rect">
            <a:avLst/>
          </a:prstGeom>
          <a:noFill/>
        </p:spPr>
        <p:txBody>
          <a:bodyPr wrap="none" rtlCol="0">
            <a:spAutoFit/>
          </a:bodyPr>
          <a:lstStyle/>
          <a:p>
            <a:r>
              <a:rPr lang="en-US" sz="2200" dirty="0">
                <a:solidFill>
                  <a:srgbClr val="05683A"/>
                </a:solidFill>
                <a:effectLst/>
                <a:latin typeface="Century Gothic" panose="020B0502020202020204" pitchFamily="34" charset="0"/>
                <a:ea typeface="Arial" panose="020B0604020202020204" pitchFamily="34" charset="0"/>
              </a:rPr>
              <a:t>EXECUTION</a:t>
            </a:r>
            <a:endParaRPr lang="en-US" sz="2200" dirty="0">
              <a:solidFill>
                <a:srgbClr val="05683A"/>
              </a:solidFill>
              <a:latin typeface="Century Gothic" panose="020B0502020202020204" pitchFamily="34" charset="0"/>
            </a:endParaRPr>
          </a:p>
        </p:txBody>
      </p:sp>
      <p:grpSp>
        <p:nvGrpSpPr>
          <p:cNvPr id="1057" name="Group 1056">
            <a:extLst>
              <a:ext uri="{FF2B5EF4-FFF2-40B4-BE49-F238E27FC236}">
                <a16:creationId xmlns:a16="http://schemas.microsoft.com/office/drawing/2014/main" id="{4EA72EAC-D1BC-1943-83FD-5118AFF79930}"/>
              </a:ext>
            </a:extLst>
          </p:cNvPr>
          <p:cNvGrpSpPr/>
          <p:nvPr/>
        </p:nvGrpSpPr>
        <p:grpSpPr>
          <a:xfrm>
            <a:off x="2457966" y="851730"/>
            <a:ext cx="7703729" cy="430889"/>
            <a:chOff x="2415631" y="851730"/>
            <a:chExt cx="7703729" cy="430889"/>
          </a:xfrm>
        </p:grpSpPr>
        <p:cxnSp>
          <p:nvCxnSpPr>
            <p:cNvPr id="126" name="Straight Arrow Connector 125">
              <a:extLst>
                <a:ext uri="{FF2B5EF4-FFF2-40B4-BE49-F238E27FC236}">
                  <a16:creationId xmlns:a16="http://schemas.microsoft.com/office/drawing/2014/main" id="{FCD2E941-0A35-8A69-17E0-55F15D093AA9}"/>
                </a:ext>
              </a:extLst>
            </p:cNvPr>
            <p:cNvCxnSpPr>
              <a:cxnSpLocks/>
            </p:cNvCxnSpPr>
            <p:nvPr/>
          </p:nvCxnSpPr>
          <p:spPr>
            <a:xfrm>
              <a:off x="2613144" y="1067175"/>
              <a:ext cx="7506216" cy="0"/>
            </a:xfrm>
            <a:prstGeom prst="straightConnector1">
              <a:avLst/>
            </a:prstGeom>
            <a:ln w="101600">
              <a:gradFill>
                <a:gsLst>
                  <a:gs pos="0">
                    <a:srgbClr val="8BBEA5"/>
                  </a:gs>
                  <a:gs pos="100000">
                    <a:srgbClr val="00873D"/>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933CF2D2-6A8F-57BE-D28F-A3B624B2853C}"/>
                </a:ext>
              </a:extLst>
            </p:cNvPr>
            <p:cNvCxnSpPr>
              <a:cxnSpLocks/>
            </p:cNvCxnSpPr>
            <p:nvPr/>
          </p:nvCxnSpPr>
          <p:spPr>
            <a:xfrm flipV="1">
              <a:off x="2584488" y="1067102"/>
              <a:ext cx="7240232" cy="146"/>
            </a:xfrm>
            <a:prstGeom prst="line">
              <a:avLst/>
            </a:prstGeom>
            <a:ln w="25400">
              <a:gradFill>
                <a:gsLst>
                  <a:gs pos="0">
                    <a:schemeClr val="bg1"/>
                  </a:gs>
                  <a:gs pos="100000">
                    <a:srgbClr val="00873D"/>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51" name="Triangle 1050">
              <a:extLst>
                <a:ext uri="{FF2B5EF4-FFF2-40B4-BE49-F238E27FC236}">
                  <a16:creationId xmlns:a16="http://schemas.microsoft.com/office/drawing/2014/main" id="{870E16AD-BCD9-8365-F647-F2026B8B2BB5}"/>
                </a:ext>
              </a:extLst>
            </p:cNvPr>
            <p:cNvSpPr/>
            <p:nvPr/>
          </p:nvSpPr>
          <p:spPr>
            <a:xfrm rot="5400000">
              <a:off x="2394027"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05683A"/>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Triangle 1050">
              <a:extLst>
                <a:ext uri="{FF2B5EF4-FFF2-40B4-BE49-F238E27FC236}">
                  <a16:creationId xmlns:a16="http://schemas.microsoft.com/office/drawing/2014/main" id="{070C84D7-A5A7-1714-7743-B2BB82523078}"/>
                </a:ext>
              </a:extLst>
            </p:cNvPr>
            <p:cNvSpPr/>
            <p:nvPr/>
          </p:nvSpPr>
          <p:spPr>
            <a:xfrm rot="5400000">
              <a:off x="4680949"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28815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Triangle 1050">
              <a:extLst>
                <a:ext uri="{FF2B5EF4-FFF2-40B4-BE49-F238E27FC236}">
                  <a16:creationId xmlns:a16="http://schemas.microsoft.com/office/drawing/2014/main" id="{1792E956-FC2C-EFB3-0875-68B50F94DFBB}"/>
                </a:ext>
              </a:extLst>
            </p:cNvPr>
            <p:cNvSpPr/>
            <p:nvPr/>
          </p:nvSpPr>
          <p:spPr>
            <a:xfrm rot="5400000">
              <a:off x="6966026"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BBEA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ound Diagonal Corner Rectangle 1058">
            <a:extLst>
              <a:ext uri="{FF2B5EF4-FFF2-40B4-BE49-F238E27FC236}">
                <a16:creationId xmlns:a16="http://schemas.microsoft.com/office/drawing/2014/main" id="{B7D04CD6-0B25-2194-9E31-2F363CBD13D3}"/>
              </a:ext>
            </a:extLst>
          </p:cNvPr>
          <p:cNvSpPr/>
          <p:nvPr/>
        </p:nvSpPr>
        <p:spPr>
          <a:xfrm>
            <a:off x="2595387" y="2011588"/>
            <a:ext cx="2346092" cy="4310588"/>
          </a:xfrm>
          <a:prstGeom prst="round2DiagRect">
            <a:avLst/>
          </a:prstGeom>
          <a:solidFill>
            <a:srgbClr val="05683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0" name="Round Diagonal Corner Rectangle 1059">
            <a:extLst>
              <a:ext uri="{FF2B5EF4-FFF2-40B4-BE49-F238E27FC236}">
                <a16:creationId xmlns:a16="http://schemas.microsoft.com/office/drawing/2014/main" id="{499FED1D-8353-ADF2-7021-5B55582A45EC}"/>
              </a:ext>
            </a:extLst>
          </p:cNvPr>
          <p:cNvSpPr/>
          <p:nvPr/>
        </p:nvSpPr>
        <p:spPr>
          <a:xfrm>
            <a:off x="4936919" y="2011588"/>
            <a:ext cx="2346092" cy="4310588"/>
          </a:xfrm>
          <a:prstGeom prst="round2DiagRect">
            <a:avLst/>
          </a:prstGeom>
          <a:solidFill>
            <a:srgbClr val="28815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1" name="Round Diagonal Corner Rectangle 1060">
            <a:extLst>
              <a:ext uri="{FF2B5EF4-FFF2-40B4-BE49-F238E27FC236}">
                <a16:creationId xmlns:a16="http://schemas.microsoft.com/office/drawing/2014/main" id="{13CC904D-EBF8-5518-CEE3-EAC8B85D5E83}"/>
              </a:ext>
            </a:extLst>
          </p:cNvPr>
          <p:cNvSpPr/>
          <p:nvPr/>
        </p:nvSpPr>
        <p:spPr>
          <a:xfrm>
            <a:off x="7278451" y="2011588"/>
            <a:ext cx="2346092" cy="4310588"/>
          </a:xfrm>
          <a:prstGeom prst="round2DiagRect">
            <a:avLst/>
          </a:prstGeom>
          <a:solidFill>
            <a:srgbClr val="4D936F"/>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2" name="Round Diagonal Corner Rectangle 1061">
            <a:extLst>
              <a:ext uri="{FF2B5EF4-FFF2-40B4-BE49-F238E27FC236}">
                <a16:creationId xmlns:a16="http://schemas.microsoft.com/office/drawing/2014/main" id="{D27C3ACC-ED6F-885B-7958-954153AB88F7}"/>
              </a:ext>
            </a:extLst>
          </p:cNvPr>
          <p:cNvSpPr/>
          <p:nvPr/>
        </p:nvSpPr>
        <p:spPr>
          <a:xfrm>
            <a:off x="9619985" y="2011588"/>
            <a:ext cx="2346092" cy="4310588"/>
          </a:xfrm>
          <a:prstGeom prst="round2DiagRect">
            <a:avLst/>
          </a:prstGeom>
          <a:solidFill>
            <a:srgbClr val="82B19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3" name="Round Diagonal Corner Rectangle 1062">
            <a:extLst>
              <a:ext uri="{FF2B5EF4-FFF2-40B4-BE49-F238E27FC236}">
                <a16:creationId xmlns:a16="http://schemas.microsoft.com/office/drawing/2014/main" id="{1A34EF59-89D0-3CFF-BCFD-2223EE45A6D4}"/>
              </a:ext>
            </a:extLst>
          </p:cNvPr>
          <p:cNvSpPr/>
          <p:nvPr/>
        </p:nvSpPr>
        <p:spPr>
          <a:xfrm>
            <a:off x="2714747"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p>
          <a:p>
            <a:endParaRPr lang="en-US" sz="1300" dirty="0">
              <a:ln>
                <a:solidFill>
                  <a:schemeClr val="tx1"/>
                </a:solidFill>
              </a:ln>
              <a:solidFill>
                <a:srgbClr val="05683A"/>
              </a:solidFill>
              <a:latin typeface="Century Gothic" panose="020B0502020202020204" pitchFamily="34" charset="0"/>
            </a:endParaRPr>
          </a:p>
        </p:txBody>
      </p:sp>
      <p:sp>
        <p:nvSpPr>
          <p:cNvPr id="1064" name="Round Diagonal Corner Rectangle 1063">
            <a:extLst>
              <a:ext uri="{FF2B5EF4-FFF2-40B4-BE49-F238E27FC236}">
                <a16:creationId xmlns:a16="http://schemas.microsoft.com/office/drawing/2014/main" id="{D1318A08-5770-4298-8BFD-50D5DD3D69A7}"/>
              </a:ext>
            </a:extLst>
          </p:cNvPr>
          <p:cNvSpPr/>
          <p:nvPr/>
        </p:nvSpPr>
        <p:spPr>
          <a:xfrm>
            <a:off x="5056279"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5" name="Round Diagonal Corner Rectangle 1064">
            <a:extLst>
              <a:ext uri="{FF2B5EF4-FFF2-40B4-BE49-F238E27FC236}">
                <a16:creationId xmlns:a16="http://schemas.microsoft.com/office/drawing/2014/main" id="{7524533B-5200-0233-8121-761343533078}"/>
              </a:ext>
            </a:extLst>
          </p:cNvPr>
          <p:cNvSpPr/>
          <p:nvPr/>
        </p:nvSpPr>
        <p:spPr>
          <a:xfrm>
            <a:off x="7397811"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9739345"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Text</a:t>
            </a:r>
            <a:endParaRPr lang="en-US" sz="1300" dirty="0">
              <a:ln>
                <a:solidFill>
                  <a:schemeClr val="tx1"/>
                </a:solidFill>
              </a:ln>
              <a:solidFill>
                <a:srgbClr val="05683A"/>
              </a:solidFill>
              <a:latin typeface="Century Gothic" panose="020B0502020202020204" pitchFamily="34" charset="0"/>
            </a:endParaRPr>
          </a:p>
        </p:txBody>
      </p:sp>
      <p:grpSp>
        <p:nvGrpSpPr>
          <p:cNvPr id="77" name="Group 76">
            <a:extLst>
              <a:ext uri="{FF2B5EF4-FFF2-40B4-BE49-F238E27FC236}">
                <a16:creationId xmlns:a16="http://schemas.microsoft.com/office/drawing/2014/main" id="{4B9A3913-E5CA-778D-4C01-3B5AD18A01E2}"/>
              </a:ext>
            </a:extLst>
          </p:cNvPr>
          <p:cNvGrpSpPr>
            <a:grpSpLocks noChangeAspect="1"/>
          </p:cNvGrpSpPr>
          <p:nvPr/>
        </p:nvGrpSpPr>
        <p:grpSpPr>
          <a:xfrm>
            <a:off x="10596008" y="6159107"/>
            <a:ext cx="1325880" cy="625573"/>
            <a:chOff x="7146234" y="4423550"/>
            <a:chExt cx="4850063" cy="2288344"/>
          </a:xfrm>
          <a:effectLst>
            <a:glow rad="63500">
              <a:schemeClr val="bg1">
                <a:alpha val="40000"/>
              </a:schemeClr>
            </a:glow>
          </a:effectLst>
        </p:grpSpPr>
        <p:grpSp>
          <p:nvGrpSpPr>
            <p:cNvPr id="78" name="Graphic 3">
              <a:extLst>
                <a:ext uri="{FF2B5EF4-FFF2-40B4-BE49-F238E27FC236}">
                  <a16:creationId xmlns:a16="http://schemas.microsoft.com/office/drawing/2014/main" id="{D0BFE267-D26F-ECCA-CB85-823B44343886}"/>
                </a:ext>
              </a:extLst>
            </p:cNvPr>
            <p:cNvGrpSpPr/>
            <p:nvPr/>
          </p:nvGrpSpPr>
          <p:grpSpPr>
            <a:xfrm>
              <a:off x="7146234" y="4423550"/>
              <a:ext cx="4850063" cy="1754651"/>
              <a:chOff x="0" y="0"/>
              <a:chExt cx="2642190" cy="956167"/>
            </a:xfrm>
            <a:solidFill>
              <a:srgbClr val="0033A3"/>
            </a:solidFill>
          </p:grpSpPr>
          <p:sp>
            <p:nvSpPr>
              <p:cNvPr id="109" name="Freeform 108">
                <a:extLst>
                  <a:ext uri="{FF2B5EF4-FFF2-40B4-BE49-F238E27FC236}">
                    <a16:creationId xmlns:a16="http://schemas.microsoft.com/office/drawing/2014/main" id="{FF38F8FC-6230-CEF9-D04C-09C54689399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0" name="Freeform 109">
                <a:extLst>
                  <a:ext uri="{FF2B5EF4-FFF2-40B4-BE49-F238E27FC236}">
                    <a16:creationId xmlns:a16="http://schemas.microsoft.com/office/drawing/2014/main" id="{29567695-45AE-3981-37B9-ABD2C9DDB34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3" name="Freeform 122">
                <a:extLst>
                  <a:ext uri="{FF2B5EF4-FFF2-40B4-BE49-F238E27FC236}">
                    <a16:creationId xmlns:a16="http://schemas.microsoft.com/office/drawing/2014/main" id="{E10D4571-D743-F877-C10D-9AD45C94B728}"/>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9" name="Group 78">
              <a:extLst>
                <a:ext uri="{FF2B5EF4-FFF2-40B4-BE49-F238E27FC236}">
                  <a16:creationId xmlns:a16="http://schemas.microsoft.com/office/drawing/2014/main" id="{5401CDC6-E05A-5DCA-C07C-BAFE29B57522}"/>
                </a:ext>
              </a:extLst>
            </p:cNvPr>
            <p:cNvGrpSpPr/>
            <p:nvPr/>
          </p:nvGrpSpPr>
          <p:grpSpPr>
            <a:xfrm>
              <a:off x="7156363" y="6320753"/>
              <a:ext cx="4836191" cy="391049"/>
              <a:chOff x="7156363" y="6320753"/>
              <a:chExt cx="4836191" cy="391049"/>
            </a:xfrm>
            <a:solidFill>
              <a:srgbClr val="05683A"/>
            </a:solidFill>
          </p:grpSpPr>
          <p:sp>
            <p:nvSpPr>
              <p:cNvPr id="82" name="Freeform 81">
                <a:extLst>
                  <a:ext uri="{FF2B5EF4-FFF2-40B4-BE49-F238E27FC236}">
                    <a16:creationId xmlns:a16="http://schemas.microsoft.com/office/drawing/2014/main" id="{35C85745-06A3-9B46-CF88-78FAAF577A1C}"/>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C2682521-ED33-64D8-4E73-C8E5E3D94F76}"/>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4150A4E-77E8-528D-AD77-3B3A8EF50481}"/>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4ADEB14-A985-9196-DDB6-D9703B1AF2EF}"/>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93554A5-EBA3-7EE4-B433-49A29307D79E}"/>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577A156C-0A85-AA47-9085-9F7486475F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F35D6D5F-D597-4231-6E53-86ABFA430F3C}"/>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D57FC0B-E4E9-E627-95ED-E59E13621F44}"/>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DD013041-F005-2923-C6FB-C5C97AFDC0F4}"/>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51CF9F9-FE77-E28B-5A8B-7502612874A2}"/>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C4EFD9-21BC-A3F9-F4C2-A2B4B1C26D12}"/>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63F2A72-0566-DFC6-1FE9-953A00AB944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AB9591B9-A26A-3282-B157-85B0E3CE7898}"/>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B9CC54A9-2B07-FFD3-BDC4-C3686B84A715}"/>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3856009-B337-AEBF-F0D7-C125E4DAAE75}"/>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8F63B7CA-DF2F-4D7A-B78C-5031E190485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3DBA2F87-7053-0067-E3DB-7611786D389E}"/>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3799AC67-7A4F-7493-3F3C-74CB548C4AF5}"/>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FBDDC952-BB0A-CC91-A942-801F40EB2F52}"/>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9279F7C-259F-DF82-111F-CF8649062C27}"/>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51B3B74C-7BE7-95A0-8835-DF6991369013}"/>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80" name="Freeform 79">
              <a:extLst>
                <a:ext uri="{FF2B5EF4-FFF2-40B4-BE49-F238E27FC236}">
                  <a16:creationId xmlns:a16="http://schemas.microsoft.com/office/drawing/2014/main" id="{CA6C616F-3F22-CB05-3700-68FC47B2240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CED22E-2995-ED14-3405-D6D0157905B3}"/>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sp>
        <p:nvSpPr>
          <p:cNvPr id="1067" name="Triangle 1050">
            <a:extLst>
              <a:ext uri="{FF2B5EF4-FFF2-40B4-BE49-F238E27FC236}">
                <a16:creationId xmlns:a16="http://schemas.microsoft.com/office/drawing/2014/main" id="{AC5F011D-A982-80CB-3080-A71E2FD39527}"/>
              </a:ext>
            </a:extLst>
          </p:cNvPr>
          <p:cNvSpPr/>
          <p:nvPr/>
        </p:nvSpPr>
        <p:spPr>
          <a:xfrm rot="5400000">
            <a:off x="235027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Triangle 1050">
            <a:extLst>
              <a:ext uri="{FF2B5EF4-FFF2-40B4-BE49-F238E27FC236}">
                <a16:creationId xmlns:a16="http://schemas.microsoft.com/office/drawing/2014/main" id="{1E0EA687-D91D-EBC2-CFBB-E521B6A85771}"/>
              </a:ext>
            </a:extLst>
          </p:cNvPr>
          <p:cNvSpPr/>
          <p:nvPr/>
        </p:nvSpPr>
        <p:spPr>
          <a:xfrm rot="5400000">
            <a:off x="4698656"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Triangle 1050">
            <a:extLst>
              <a:ext uri="{FF2B5EF4-FFF2-40B4-BE49-F238E27FC236}">
                <a16:creationId xmlns:a16="http://schemas.microsoft.com/office/drawing/2014/main" id="{D41A36B2-6115-8D8D-7A3A-C340942AEDEA}"/>
              </a:ext>
            </a:extLst>
          </p:cNvPr>
          <p:cNvSpPr/>
          <p:nvPr/>
        </p:nvSpPr>
        <p:spPr>
          <a:xfrm rot="5400000">
            <a:off x="7047039"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0" name="Triangle 1050">
            <a:extLst>
              <a:ext uri="{FF2B5EF4-FFF2-40B4-BE49-F238E27FC236}">
                <a16:creationId xmlns:a16="http://schemas.microsoft.com/office/drawing/2014/main" id="{429EB47E-FB63-42D2-905E-34038F7E24AB}"/>
              </a:ext>
            </a:extLst>
          </p:cNvPr>
          <p:cNvSpPr/>
          <p:nvPr/>
        </p:nvSpPr>
        <p:spPr>
          <a:xfrm rot="5400000">
            <a:off x="939542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2013468" y="5738286"/>
            <a:ext cx="457200" cy="457200"/>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5" y="2005268"/>
            <a:ext cx="2286000"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Text</a:t>
            </a:r>
          </a:p>
        </p:txBody>
      </p:sp>
      <p:grpSp>
        <p:nvGrpSpPr>
          <p:cNvPr id="1093" name="Group 1092">
            <a:extLst>
              <a:ext uri="{FF2B5EF4-FFF2-40B4-BE49-F238E27FC236}">
                <a16:creationId xmlns:a16="http://schemas.microsoft.com/office/drawing/2014/main" id="{CBABE572-B149-7912-3442-4B45AAC827DE}"/>
              </a:ext>
            </a:extLst>
          </p:cNvPr>
          <p:cNvGrpSpPr/>
          <p:nvPr/>
        </p:nvGrpSpPr>
        <p:grpSpPr>
          <a:xfrm>
            <a:off x="11308679" y="157110"/>
            <a:ext cx="638193" cy="640080"/>
            <a:chOff x="1073865" y="5738286"/>
            <a:chExt cx="457200" cy="457200"/>
          </a:xfrm>
          <a:effectLst/>
        </p:grpSpPr>
        <p:sp>
          <p:nvSpPr>
            <p:cNvPr id="1094" name="Freeform 1093">
              <a:extLst>
                <a:ext uri="{FF2B5EF4-FFF2-40B4-BE49-F238E27FC236}">
                  <a16:creationId xmlns:a16="http://schemas.microsoft.com/office/drawing/2014/main" id="{C09A18BD-23E8-8254-42D7-93DE3D53A3BF}"/>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95" name="Graphic 1083">
              <a:extLst>
                <a:ext uri="{FF2B5EF4-FFF2-40B4-BE49-F238E27FC236}">
                  <a16:creationId xmlns:a16="http://schemas.microsoft.com/office/drawing/2014/main" id="{2874C8A0-BABD-C5C2-9F8C-19C6AD397D3C}"/>
                </a:ext>
              </a:extLst>
            </p:cNvPr>
            <p:cNvGrpSpPr/>
            <p:nvPr/>
          </p:nvGrpSpPr>
          <p:grpSpPr>
            <a:xfrm>
              <a:off x="1111965" y="5776386"/>
              <a:ext cx="381000" cy="381000"/>
              <a:chOff x="1111965" y="5776386"/>
              <a:chExt cx="381000" cy="381000"/>
            </a:xfrm>
          </p:grpSpPr>
          <p:sp>
            <p:nvSpPr>
              <p:cNvPr id="1096" name="Freeform 1095">
                <a:extLst>
                  <a:ext uri="{FF2B5EF4-FFF2-40B4-BE49-F238E27FC236}">
                    <a16:creationId xmlns:a16="http://schemas.microsoft.com/office/drawing/2014/main" id="{F30B03AA-9B21-AC64-6187-95332DA7333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97" name="Freeform 1096">
                <a:extLst>
                  <a:ext uri="{FF2B5EF4-FFF2-40B4-BE49-F238E27FC236}">
                    <a16:creationId xmlns:a16="http://schemas.microsoft.com/office/drawing/2014/main" id="{87B4B71B-6211-9769-F732-8BD615BC1FD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8" name="Freeform 1097">
                <a:extLst>
                  <a:ext uri="{FF2B5EF4-FFF2-40B4-BE49-F238E27FC236}">
                    <a16:creationId xmlns:a16="http://schemas.microsoft.com/office/drawing/2014/main" id="{46405132-6DF8-768B-6E4F-11A209F8C452}"/>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9" name="Freeform 1098">
                <a:extLst>
                  <a:ext uri="{FF2B5EF4-FFF2-40B4-BE49-F238E27FC236}">
                    <a16:creationId xmlns:a16="http://schemas.microsoft.com/office/drawing/2014/main" id="{078DA5BB-DD39-C66A-F18E-D233EBF6386B}"/>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p:nvPr/>
        </p:nvSpPr>
        <p:spPr>
          <a:xfrm>
            <a:off x="11218459" y="66120"/>
            <a:ext cx="847887" cy="792014"/>
          </a:xfrm>
          <a:prstGeom prst="roundRect">
            <a:avLst/>
          </a:prstGeom>
          <a:gradFill>
            <a:gsLst>
              <a:gs pos="100000">
                <a:schemeClr val="bg1">
                  <a:alpha val="71000"/>
                </a:schemeClr>
              </a:gs>
              <a:gs pos="26000">
                <a:schemeClr val="bg1">
                  <a:alpha val="6280"/>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95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873D">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33" name="Rectangle 32">
            <a:extLst>
              <a:ext uri="{FF2B5EF4-FFF2-40B4-BE49-F238E27FC236}">
                <a16:creationId xmlns:a16="http://schemas.microsoft.com/office/drawing/2014/main" id="{47C275CF-6ED6-6681-C532-281E23296F9B}"/>
              </a:ext>
            </a:extLst>
          </p:cNvPr>
          <p:cNvSpPr/>
          <p:nvPr/>
        </p:nvSpPr>
        <p:spPr>
          <a:xfrm>
            <a:off x="313947" y="1397546"/>
            <a:ext cx="2286000" cy="4920866"/>
          </a:xfrm>
          <a:prstGeom prst="rect">
            <a:avLst/>
          </a:prstGeom>
          <a:gradFill>
            <a:gsLst>
              <a:gs pos="74000">
                <a:srgbClr val="023B21"/>
              </a:gs>
              <a:gs pos="0">
                <a:srgbClr val="00873D"/>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2400" dirty="0">
                <a:solidFill>
                  <a:srgbClr val="D3EAD9"/>
                </a:solidFill>
                <a:latin typeface="Century Gothic" panose="020B0502020202020204" pitchFamily="34" charset="0"/>
              </a:rPr>
              <a:t>PURPOSE</a:t>
            </a:r>
            <a:endParaRPr lang="en-US" sz="1600" dirty="0">
              <a:solidFill>
                <a:srgbClr val="D3EAD9"/>
              </a:solidFill>
              <a:latin typeface="Century Gothic" panose="020B0502020202020204" pitchFamily="34" charset="0"/>
            </a:endParaRPr>
          </a:p>
        </p:txBody>
      </p:sp>
      <p:sp>
        <p:nvSpPr>
          <p:cNvPr id="34" name="Rectangle 33">
            <a:extLst>
              <a:ext uri="{FF2B5EF4-FFF2-40B4-BE49-F238E27FC236}">
                <a16:creationId xmlns:a16="http://schemas.microsoft.com/office/drawing/2014/main" id="{2398DBF9-0F4B-0710-787C-CAB137ED0918}"/>
              </a:ext>
            </a:extLst>
          </p:cNvPr>
          <p:cNvSpPr/>
          <p:nvPr/>
        </p:nvSpPr>
        <p:spPr>
          <a:xfrm>
            <a:off x="2595387" y="1397546"/>
            <a:ext cx="2346092" cy="1951272"/>
          </a:xfrm>
          <a:prstGeom prst="rect">
            <a:avLst/>
          </a:prstGeom>
          <a:solidFill>
            <a:srgbClr val="05683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ACCOUNT SEGMENTATION</a:t>
            </a:r>
          </a:p>
        </p:txBody>
      </p:sp>
      <p:sp>
        <p:nvSpPr>
          <p:cNvPr id="35" name="Rectangle 34">
            <a:extLst>
              <a:ext uri="{FF2B5EF4-FFF2-40B4-BE49-F238E27FC236}">
                <a16:creationId xmlns:a16="http://schemas.microsoft.com/office/drawing/2014/main" id="{44423EEE-41B7-840A-58C1-9841A1E4538C}"/>
              </a:ext>
            </a:extLst>
          </p:cNvPr>
          <p:cNvSpPr/>
          <p:nvPr/>
        </p:nvSpPr>
        <p:spPr>
          <a:xfrm>
            <a:off x="4936919" y="1397546"/>
            <a:ext cx="2346092" cy="1951272"/>
          </a:xfrm>
          <a:prstGeom prst="rect">
            <a:avLst/>
          </a:prstGeom>
          <a:solidFill>
            <a:srgbClr val="288156"/>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ANNUAL ACCOUNT PLANNING</a:t>
            </a:r>
          </a:p>
        </p:txBody>
      </p:sp>
      <p:sp>
        <p:nvSpPr>
          <p:cNvPr id="36" name="Rectangle 35">
            <a:extLst>
              <a:ext uri="{FF2B5EF4-FFF2-40B4-BE49-F238E27FC236}">
                <a16:creationId xmlns:a16="http://schemas.microsoft.com/office/drawing/2014/main" id="{5068D569-4BCD-3198-1B34-A51FB982E7A9}"/>
              </a:ext>
            </a:extLst>
          </p:cNvPr>
          <p:cNvSpPr/>
          <p:nvPr/>
        </p:nvSpPr>
        <p:spPr>
          <a:xfrm>
            <a:off x="7278451" y="1397546"/>
            <a:ext cx="2346092" cy="1951272"/>
          </a:xfrm>
          <a:prstGeom prst="rect">
            <a:avLst/>
          </a:prstGeom>
          <a:solidFill>
            <a:srgbClr val="4D936F"/>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QUARTERLY ACCOUNT REVIEW</a:t>
            </a:r>
          </a:p>
        </p:txBody>
      </p:sp>
      <p:sp>
        <p:nvSpPr>
          <p:cNvPr id="37" name="Rectangle 36">
            <a:extLst>
              <a:ext uri="{FF2B5EF4-FFF2-40B4-BE49-F238E27FC236}">
                <a16:creationId xmlns:a16="http://schemas.microsoft.com/office/drawing/2014/main" id="{A2AFD131-77A6-AE76-7341-00737DA5744B}"/>
              </a:ext>
            </a:extLst>
          </p:cNvPr>
          <p:cNvSpPr/>
          <p:nvPr/>
        </p:nvSpPr>
        <p:spPr>
          <a:xfrm>
            <a:off x="9619985" y="1397546"/>
            <a:ext cx="2346092" cy="1951272"/>
          </a:xfrm>
          <a:prstGeom prst="rect">
            <a:avLst/>
          </a:prstGeom>
          <a:solidFill>
            <a:srgbClr val="82B19A"/>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rtlCol="0" anchor="t"/>
          <a:lstStyle/>
          <a:p>
            <a:r>
              <a:rPr lang="en-US" sz="1600" dirty="0">
                <a:latin typeface="Century Gothic" panose="020B0502020202020204" pitchFamily="34" charset="0"/>
              </a:rPr>
              <a:t>WEEKLY </a:t>
            </a:r>
            <a:r>
              <a:rPr lang="en-US" sz="1600">
                <a:latin typeface="Century Gothic" panose="020B0502020202020204" pitchFamily="34" charset="0"/>
              </a:rPr>
              <a:t>/ BIWEEKLY </a:t>
            </a:r>
            <a:r>
              <a:rPr lang="en-US" sz="1600" dirty="0">
                <a:latin typeface="Century Gothic" panose="020B0502020202020204" pitchFamily="34" charset="0"/>
              </a:rPr>
              <a:t>STATUS CHECK</a:t>
            </a:r>
          </a:p>
        </p:txBody>
      </p:sp>
      <p:sp>
        <p:nvSpPr>
          <p:cNvPr id="38" name="TextBox 37">
            <a:extLst>
              <a:ext uri="{FF2B5EF4-FFF2-40B4-BE49-F238E27FC236}">
                <a16:creationId xmlns:a16="http://schemas.microsoft.com/office/drawing/2014/main" id="{5C2C926B-D2FE-3834-64EB-1986C87A7A4B}"/>
              </a:ext>
            </a:extLst>
          </p:cNvPr>
          <p:cNvSpPr txBox="1"/>
          <p:nvPr/>
        </p:nvSpPr>
        <p:spPr>
          <a:xfrm>
            <a:off x="271612" y="276714"/>
            <a:ext cx="8092280" cy="553998"/>
          </a:xfrm>
          <a:prstGeom prst="rect">
            <a:avLst/>
          </a:prstGeom>
          <a:noFill/>
        </p:spPr>
        <p:txBody>
          <a:bodyPr wrap="none" rtlCol="0">
            <a:spAutoFit/>
          </a:bodyPr>
          <a:lstStyle/>
          <a:p>
            <a:r>
              <a:rPr lang="en-US" sz="3000" dirty="0">
                <a:solidFill>
                  <a:srgbClr val="05683A"/>
                </a:solidFill>
                <a:effectLst/>
                <a:latin typeface="Century Gothic" panose="020B0502020202020204" pitchFamily="34" charset="0"/>
                <a:ea typeface="Arial" panose="020B0604020202020204" pitchFamily="34" charset="0"/>
              </a:rPr>
              <a:t>Account-Based Marketing Plan – Example </a:t>
            </a:r>
            <a:endParaRPr lang="en-US" sz="3000" dirty="0">
              <a:solidFill>
                <a:srgbClr val="05683A"/>
              </a:solidFill>
              <a:latin typeface="Century Gothic" panose="020B0502020202020204" pitchFamily="34" charset="0"/>
            </a:endParaRPr>
          </a:p>
        </p:txBody>
      </p:sp>
      <p:sp>
        <p:nvSpPr>
          <p:cNvPr id="1048" name="TextBox 1047">
            <a:extLst>
              <a:ext uri="{FF2B5EF4-FFF2-40B4-BE49-F238E27FC236}">
                <a16:creationId xmlns:a16="http://schemas.microsoft.com/office/drawing/2014/main" id="{D5B03B42-16BE-C8EF-3BE8-131A5E4D3513}"/>
              </a:ext>
            </a:extLst>
          </p:cNvPr>
          <p:cNvSpPr txBox="1"/>
          <p:nvPr/>
        </p:nvSpPr>
        <p:spPr>
          <a:xfrm>
            <a:off x="893432" y="852254"/>
            <a:ext cx="1624163" cy="430887"/>
          </a:xfrm>
          <a:prstGeom prst="rect">
            <a:avLst/>
          </a:prstGeom>
          <a:noFill/>
        </p:spPr>
        <p:txBody>
          <a:bodyPr wrap="none" rtlCol="0">
            <a:spAutoFit/>
          </a:bodyPr>
          <a:lstStyle/>
          <a:p>
            <a:r>
              <a:rPr lang="en-US" sz="2200" dirty="0">
                <a:solidFill>
                  <a:srgbClr val="00873D"/>
                </a:solidFill>
                <a:effectLst/>
                <a:latin typeface="Century Gothic" panose="020B0502020202020204" pitchFamily="34" charset="0"/>
                <a:ea typeface="Arial" panose="020B0604020202020204" pitchFamily="34" charset="0"/>
              </a:rPr>
              <a:t>PLANNING</a:t>
            </a:r>
            <a:endParaRPr lang="en-US" sz="2200" dirty="0">
              <a:solidFill>
                <a:srgbClr val="00873D"/>
              </a:solidFill>
              <a:latin typeface="Century Gothic" panose="020B0502020202020204" pitchFamily="34" charset="0"/>
            </a:endParaRPr>
          </a:p>
        </p:txBody>
      </p:sp>
      <p:sp>
        <p:nvSpPr>
          <p:cNvPr id="1050" name="TextBox 1049">
            <a:extLst>
              <a:ext uri="{FF2B5EF4-FFF2-40B4-BE49-F238E27FC236}">
                <a16:creationId xmlns:a16="http://schemas.microsoft.com/office/drawing/2014/main" id="{13C290AB-529D-88C8-57F1-A28CC45331D3}"/>
              </a:ext>
            </a:extLst>
          </p:cNvPr>
          <p:cNvSpPr txBox="1"/>
          <p:nvPr/>
        </p:nvSpPr>
        <p:spPr>
          <a:xfrm>
            <a:off x="10237012" y="852254"/>
            <a:ext cx="1709122" cy="430887"/>
          </a:xfrm>
          <a:prstGeom prst="rect">
            <a:avLst/>
          </a:prstGeom>
          <a:noFill/>
        </p:spPr>
        <p:txBody>
          <a:bodyPr wrap="none" rtlCol="0">
            <a:spAutoFit/>
          </a:bodyPr>
          <a:lstStyle/>
          <a:p>
            <a:r>
              <a:rPr lang="en-US" sz="2200" dirty="0">
                <a:solidFill>
                  <a:srgbClr val="05683A"/>
                </a:solidFill>
                <a:effectLst/>
                <a:latin typeface="Century Gothic" panose="020B0502020202020204" pitchFamily="34" charset="0"/>
                <a:ea typeface="Arial" panose="020B0604020202020204" pitchFamily="34" charset="0"/>
              </a:rPr>
              <a:t>EXECUTION</a:t>
            </a:r>
            <a:endParaRPr lang="en-US" sz="2200" dirty="0">
              <a:solidFill>
                <a:srgbClr val="05683A"/>
              </a:solidFill>
              <a:latin typeface="Century Gothic" panose="020B0502020202020204" pitchFamily="34" charset="0"/>
            </a:endParaRPr>
          </a:p>
        </p:txBody>
      </p:sp>
      <p:grpSp>
        <p:nvGrpSpPr>
          <p:cNvPr id="1057" name="Group 1056">
            <a:extLst>
              <a:ext uri="{FF2B5EF4-FFF2-40B4-BE49-F238E27FC236}">
                <a16:creationId xmlns:a16="http://schemas.microsoft.com/office/drawing/2014/main" id="{4EA72EAC-D1BC-1943-83FD-5118AFF79930}"/>
              </a:ext>
            </a:extLst>
          </p:cNvPr>
          <p:cNvGrpSpPr/>
          <p:nvPr/>
        </p:nvGrpSpPr>
        <p:grpSpPr>
          <a:xfrm>
            <a:off x="2457966" y="851730"/>
            <a:ext cx="7703729" cy="430889"/>
            <a:chOff x="2415631" y="851730"/>
            <a:chExt cx="7703729" cy="430889"/>
          </a:xfrm>
        </p:grpSpPr>
        <p:cxnSp>
          <p:nvCxnSpPr>
            <p:cNvPr id="126" name="Straight Arrow Connector 125">
              <a:extLst>
                <a:ext uri="{FF2B5EF4-FFF2-40B4-BE49-F238E27FC236}">
                  <a16:creationId xmlns:a16="http://schemas.microsoft.com/office/drawing/2014/main" id="{FCD2E941-0A35-8A69-17E0-55F15D093AA9}"/>
                </a:ext>
              </a:extLst>
            </p:cNvPr>
            <p:cNvCxnSpPr>
              <a:cxnSpLocks/>
            </p:cNvCxnSpPr>
            <p:nvPr/>
          </p:nvCxnSpPr>
          <p:spPr>
            <a:xfrm>
              <a:off x="2613144" y="1067175"/>
              <a:ext cx="7506216" cy="0"/>
            </a:xfrm>
            <a:prstGeom prst="straightConnector1">
              <a:avLst/>
            </a:prstGeom>
            <a:ln w="101600">
              <a:gradFill>
                <a:gsLst>
                  <a:gs pos="0">
                    <a:srgbClr val="8BBEA5"/>
                  </a:gs>
                  <a:gs pos="100000">
                    <a:srgbClr val="00873D"/>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933CF2D2-6A8F-57BE-D28F-A3B624B2853C}"/>
                </a:ext>
              </a:extLst>
            </p:cNvPr>
            <p:cNvCxnSpPr>
              <a:cxnSpLocks/>
            </p:cNvCxnSpPr>
            <p:nvPr/>
          </p:nvCxnSpPr>
          <p:spPr>
            <a:xfrm flipV="1">
              <a:off x="2584488" y="1067102"/>
              <a:ext cx="7240232" cy="146"/>
            </a:xfrm>
            <a:prstGeom prst="line">
              <a:avLst/>
            </a:prstGeom>
            <a:ln w="25400">
              <a:gradFill>
                <a:gsLst>
                  <a:gs pos="0">
                    <a:schemeClr val="bg1"/>
                  </a:gs>
                  <a:gs pos="100000">
                    <a:srgbClr val="00873D"/>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51" name="Triangle 1050">
              <a:extLst>
                <a:ext uri="{FF2B5EF4-FFF2-40B4-BE49-F238E27FC236}">
                  <a16:creationId xmlns:a16="http://schemas.microsoft.com/office/drawing/2014/main" id="{870E16AD-BCD9-8365-F647-F2026B8B2BB5}"/>
                </a:ext>
              </a:extLst>
            </p:cNvPr>
            <p:cNvSpPr/>
            <p:nvPr/>
          </p:nvSpPr>
          <p:spPr>
            <a:xfrm rot="5400000">
              <a:off x="2394027"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05683A"/>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Triangle 1050">
              <a:extLst>
                <a:ext uri="{FF2B5EF4-FFF2-40B4-BE49-F238E27FC236}">
                  <a16:creationId xmlns:a16="http://schemas.microsoft.com/office/drawing/2014/main" id="{070C84D7-A5A7-1714-7743-B2BB82523078}"/>
                </a:ext>
              </a:extLst>
            </p:cNvPr>
            <p:cNvSpPr/>
            <p:nvPr/>
          </p:nvSpPr>
          <p:spPr>
            <a:xfrm rot="5400000">
              <a:off x="4680949"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28815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3" name="Triangle 1050">
              <a:extLst>
                <a:ext uri="{FF2B5EF4-FFF2-40B4-BE49-F238E27FC236}">
                  <a16:creationId xmlns:a16="http://schemas.microsoft.com/office/drawing/2014/main" id="{1792E956-FC2C-EFB3-0875-68B50F94DFBB}"/>
                </a:ext>
              </a:extLst>
            </p:cNvPr>
            <p:cNvSpPr/>
            <p:nvPr/>
          </p:nvSpPr>
          <p:spPr>
            <a:xfrm rot="5400000">
              <a:off x="6966026"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BBEA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9" name="Round Diagonal Corner Rectangle 1058">
            <a:extLst>
              <a:ext uri="{FF2B5EF4-FFF2-40B4-BE49-F238E27FC236}">
                <a16:creationId xmlns:a16="http://schemas.microsoft.com/office/drawing/2014/main" id="{B7D04CD6-0B25-2194-9E31-2F363CBD13D3}"/>
              </a:ext>
            </a:extLst>
          </p:cNvPr>
          <p:cNvSpPr/>
          <p:nvPr/>
        </p:nvSpPr>
        <p:spPr>
          <a:xfrm>
            <a:off x="2595387" y="2011588"/>
            <a:ext cx="2346092" cy="4310588"/>
          </a:xfrm>
          <a:prstGeom prst="round2DiagRect">
            <a:avLst/>
          </a:prstGeom>
          <a:solidFill>
            <a:srgbClr val="05683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0" name="Round Diagonal Corner Rectangle 1059">
            <a:extLst>
              <a:ext uri="{FF2B5EF4-FFF2-40B4-BE49-F238E27FC236}">
                <a16:creationId xmlns:a16="http://schemas.microsoft.com/office/drawing/2014/main" id="{499FED1D-8353-ADF2-7021-5B55582A45EC}"/>
              </a:ext>
            </a:extLst>
          </p:cNvPr>
          <p:cNvSpPr/>
          <p:nvPr/>
        </p:nvSpPr>
        <p:spPr>
          <a:xfrm>
            <a:off x="4936919" y="2011588"/>
            <a:ext cx="2346092" cy="4310588"/>
          </a:xfrm>
          <a:prstGeom prst="round2DiagRect">
            <a:avLst/>
          </a:prstGeom>
          <a:solidFill>
            <a:srgbClr val="288156"/>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1" name="Round Diagonal Corner Rectangle 1060">
            <a:extLst>
              <a:ext uri="{FF2B5EF4-FFF2-40B4-BE49-F238E27FC236}">
                <a16:creationId xmlns:a16="http://schemas.microsoft.com/office/drawing/2014/main" id="{13CC904D-EBF8-5518-CEE3-EAC8B85D5E83}"/>
              </a:ext>
            </a:extLst>
          </p:cNvPr>
          <p:cNvSpPr/>
          <p:nvPr/>
        </p:nvSpPr>
        <p:spPr>
          <a:xfrm>
            <a:off x="7278451" y="2011588"/>
            <a:ext cx="2346092" cy="4310588"/>
          </a:xfrm>
          <a:prstGeom prst="round2DiagRect">
            <a:avLst/>
          </a:prstGeom>
          <a:solidFill>
            <a:srgbClr val="4D936F"/>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2" name="Round Diagonal Corner Rectangle 1061">
            <a:extLst>
              <a:ext uri="{FF2B5EF4-FFF2-40B4-BE49-F238E27FC236}">
                <a16:creationId xmlns:a16="http://schemas.microsoft.com/office/drawing/2014/main" id="{D27C3ACC-ED6F-885B-7958-954153AB88F7}"/>
              </a:ext>
            </a:extLst>
          </p:cNvPr>
          <p:cNvSpPr/>
          <p:nvPr/>
        </p:nvSpPr>
        <p:spPr>
          <a:xfrm>
            <a:off x="9619985" y="2011588"/>
            <a:ext cx="2346092" cy="4310588"/>
          </a:xfrm>
          <a:prstGeom prst="round2DiagRect">
            <a:avLst/>
          </a:prstGeom>
          <a:solidFill>
            <a:srgbClr val="82B19A"/>
          </a:solidFill>
          <a:ln>
            <a:noFill/>
          </a:ln>
          <a:effectLst>
            <a:outerShdw blurRad="50800" dist="38100" dir="16200000"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600" dirty="0">
              <a:latin typeface="Century Gothic" panose="020B0502020202020204" pitchFamily="34" charset="0"/>
            </a:endParaRPr>
          </a:p>
        </p:txBody>
      </p:sp>
      <p:sp>
        <p:nvSpPr>
          <p:cNvPr id="1063" name="Round Diagonal Corner Rectangle 1062">
            <a:extLst>
              <a:ext uri="{FF2B5EF4-FFF2-40B4-BE49-F238E27FC236}">
                <a16:creationId xmlns:a16="http://schemas.microsoft.com/office/drawing/2014/main" id="{1A34EF59-89D0-3CFF-BCFD-2223EE45A6D4}"/>
              </a:ext>
            </a:extLst>
          </p:cNvPr>
          <p:cNvSpPr/>
          <p:nvPr/>
        </p:nvSpPr>
        <p:spPr>
          <a:xfrm>
            <a:off x="2714747"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Target High-Value Accounts Precisely</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Align Sales and Marketing Efforts Efficiently</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Maximize Return on Marketing Investment (ROMI)</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Deliver Personalized and Relevant Messaging</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Shorten Sales Cycle for Key Accounts</a:t>
            </a:r>
          </a:p>
          <a:p>
            <a:endParaRPr lang="en-US" sz="1300" dirty="0">
              <a:ln>
                <a:solidFill>
                  <a:schemeClr val="tx1"/>
                </a:solidFill>
              </a:ln>
              <a:solidFill>
                <a:srgbClr val="05683A"/>
              </a:solidFill>
              <a:latin typeface="Century Gothic" panose="020B0502020202020204" pitchFamily="34" charset="0"/>
            </a:endParaRPr>
          </a:p>
        </p:txBody>
      </p:sp>
      <p:sp>
        <p:nvSpPr>
          <p:cNvPr id="1064" name="Round Diagonal Corner Rectangle 1063">
            <a:extLst>
              <a:ext uri="{FF2B5EF4-FFF2-40B4-BE49-F238E27FC236}">
                <a16:creationId xmlns:a16="http://schemas.microsoft.com/office/drawing/2014/main" id="{D1318A08-5770-4298-8BFD-50D5DD3D69A7}"/>
              </a:ext>
            </a:extLst>
          </p:cNvPr>
          <p:cNvSpPr/>
          <p:nvPr/>
        </p:nvSpPr>
        <p:spPr>
          <a:xfrm>
            <a:off x="5056279"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Set Clear Account Revenue Goals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Identify Key Account Stakeholders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Map Out Account Engagement Strategies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Historical Account Interactions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Allocate Resources for Target Account Initiatives</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5" name="Round Diagonal Corner Rectangle 1064">
            <a:extLst>
              <a:ext uri="{FF2B5EF4-FFF2-40B4-BE49-F238E27FC236}">
                <a16:creationId xmlns:a16="http://schemas.microsoft.com/office/drawing/2014/main" id="{7524533B-5200-0233-8121-761343533078}"/>
              </a:ext>
            </a:extLst>
          </p:cNvPr>
          <p:cNvSpPr/>
          <p:nvPr/>
        </p:nvSpPr>
        <p:spPr>
          <a:xfrm>
            <a:off x="7397811"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Evaluate Account Engagement Metrics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Assess Progress Toward Revenue Goals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Feedback from Key Account Stakeholders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Adjust Account Strategies Based on Performance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Forecast Next Quarter's Account Activities</a:t>
            </a:r>
            <a:endParaRPr lang="en-US" sz="1300" dirty="0">
              <a:ln>
                <a:solidFill>
                  <a:schemeClr val="tx1"/>
                </a:solidFill>
              </a:ln>
              <a:solidFill>
                <a:srgbClr val="05683A"/>
              </a:solidFill>
              <a:latin typeface="Century Gothic" panose="020B0502020202020204" pitchFamily="34" charset="0"/>
            </a:endParaRPr>
          </a:p>
          <a:p>
            <a:endParaRPr lang="en-US" sz="1300" dirty="0">
              <a:ln>
                <a:solidFill>
                  <a:schemeClr val="tx1"/>
                </a:solidFill>
              </a:ln>
              <a:solidFill>
                <a:srgbClr val="05683A"/>
              </a:solidFill>
              <a:latin typeface="Century Gothic" panose="020B0502020202020204" pitchFamily="34" charset="0"/>
            </a:endParaRPr>
          </a:p>
        </p:txBody>
      </p:sp>
      <p:sp>
        <p:nvSpPr>
          <p:cNvPr id="1066" name="Round Diagonal Corner Rectangle 1065">
            <a:extLst>
              <a:ext uri="{FF2B5EF4-FFF2-40B4-BE49-F238E27FC236}">
                <a16:creationId xmlns:a16="http://schemas.microsoft.com/office/drawing/2014/main" id="{E96D28E7-15E6-6CC0-9049-731ED72CC04D}"/>
              </a:ext>
            </a:extLst>
          </p:cNvPr>
          <p:cNvSpPr/>
          <p:nvPr/>
        </p:nvSpPr>
        <p:spPr>
          <a:xfrm>
            <a:off x="9739345" y="2145330"/>
            <a:ext cx="2194560" cy="4145402"/>
          </a:xfrm>
          <a:prstGeom prst="round2Diag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91440" rIns="45720" rtlCol="0" anchor="t" anchorCtr="0"/>
          <a:lstStyle/>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Monitor Account Engagement Activities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Track Progress Toward Short-Term Milestones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Review Feedback and Insights from Sales Team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Update Account Health and Risk Indicators  </a:t>
            </a:r>
          </a:p>
          <a:p>
            <a:pPr marL="194310" indent="-194310">
              <a:spcAft>
                <a:spcPts val="1000"/>
              </a:spcAft>
              <a:buSzPct val="125000"/>
              <a:buFont typeface="Arial" panose="020B0604020202020204" pitchFamily="34" charset="0"/>
              <a:buChar char="•"/>
            </a:pPr>
            <a:r>
              <a:rPr lang="en-US" sz="1300" dirty="0">
                <a:solidFill>
                  <a:srgbClr val="05683A"/>
                </a:solidFill>
                <a:latin typeface="Century Gothic" panose="020B0502020202020204" pitchFamily="34" charset="0"/>
              </a:rPr>
              <a:t>Refine Communication Plans with Key Stakeholders</a:t>
            </a:r>
            <a:endParaRPr lang="en-US" sz="1300" dirty="0">
              <a:ln>
                <a:solidFill>
                  <a:schemeClr val="tx1"/>
                </a:solidFill>
              </a:ln>
              <a:solidFill>
                <a:srgbClr val="05683A"/>
              </a:solidFill>
              <a:latin typeface="Century Gothic" panose="020B0502020202020204" pitchFamily="34" charset="0"/>
            </a:endParaRPr>
          </a:p>
        </p:txBody>
      </p:sp>
      <p:grpSp>
        <p:nvGrpSpPr>
          <p:cNvPr id="77" name="Group 76">
            <a:extLst>
              <a:ext uri="{FF2B5EF4-FFF2-40B4-BE49-F238E27FC236}">
                <a16:creationId xmlns:a16="http://schemas.microsoft.com/office/drawing/2014/main" id="{4B9A3913-E5CA-778D-4C01-3B5AD18A01E2}"/>
              </a:ext>
            </a:extLst>
          </p:cNvPr>
          <p:cNvGrpSpPr>
            <a:grpSpLocks noChangeAspect="1"/>
          </p:cNvGrpSpPr>
          <p:nvPr/>
        </p:nvGrpSpPr>
        <p:grpSpPr>
          <a:xfrm>
            <a:off x="10596008" y="6159107"/>
            <a:ext cx="1325880" cy="625573"/>
            <a:chOff x="7146234" y="4423550"/>
            <a:chExt cx="4850063" cy="2288344"/>
          </a:xfrm>
          <a:effectLst>
            <a:glow rad="63500">
              <a:schemeClr val="bg1">
                <a:alpha val="40000"/>
              </a:schemeClr>
            </a:glow>
          </a:effectLst>
        </p:grpSpPr>
        <p:grpSp>
          <p:nvGrpSpPr>
            <p:cNvPr id="78" name="Graphic 3">
              <a:extLst>
                <a:ext uri="{FF2B5EF4-FFF2-40B4-BE49-F238E27FC236}">
                  <a16:creationId xmlns:a16="http://schemas.microsoft.com/office/drawing/2014/main" id="{D0BFE267-D26F-ECCA-CB85-823B44343886}"/>
                </a:ext>
              </a:extLst>
            </p:cNvPr>
            <p:cNvGrpSpPr/>
            <p:nvPr/>
          </p:nvGrpSpPr>
          <p:grpSpPr>
            <a:xfrm>
              <a:off x="7146234" y="4423550"/>
              <a:ext cx="4850063" cy="1754651"/>
              <a:chOff x="0" y="0"/>
              <a:chExt cx="2642190" cy="956167"/>
            </a:xfrm>
            <a:solidFill>
              <a:srgbClr val="0033A3"/>
            </a:solidFill>
          </p:grpSpPr>
          <p:sp>
            <p:nvSpPr>
              <p:cNvPr id="109" name="Freeform 108">
                <a:extLst>
                  <a:ext uri="{FF2B5EF4-FFF2-40B4-BE49-F238E27FC236}">
                    <a16:creationId xmlns:a16="http://schemas.microsoft.com/office/drawing/2014/main" id="{FF38F8FC-6230-CEF9-D04C-09C54689399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5683A"/>
                  </a:gs>
                  <a:gs pos="99000">
                    <a:srgbClr val="8BBEA5"/>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0" name="Freeform 109">
                <a:extLst>
                  <a:ext uri="{FF2B5EF4-FFF2-40B4-BE49-F238E27FC236}">
                    <a16:creationId xmlns:a16="http://schemas.microsoft.com/office/drawing/2014/main" id="{29567695-45AE-3981-37B9-ABD2C9DDB34A}"/>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3" name="Freeform 122">
                <a:extLst>
                  <a:ext uri="{FF2B5EF4-FFF2-40B4-BE49-F238E27FC236}">
                    <a16:creationId xmlns:a16="http://schemas.microsoft.com/office/drawing/2014/main" id="{E10D4571-D743-F877-C10D-9AD45C94B728}"/>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5683A"/>
                  </a:gs>
                  <a:gs pos="99000">
                    <a:srgbClr val="8BBEA5"/>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9" name="Group 78">
              <a:extLst>
                <a:ext uri="{FF2B5EF4-FFF2-40B4-BE49-F238E27FC236}">
                  <a16:creationId xmlns:a16="http://schemas.microsoft.com/office/drawing/2014/main" id="{5401CDC6-E05A-5DCA-C07C-BAFE29B57522}"/>
                </a:ext>
              </a:extLst>
            </p:cNvPr>
            <p:cNvGrpSpPr/>
            <p:nvPr/>
          </p:nvGrpSpPr>
          <p:grpSpPr>
            <a:xfrm>
              <a:off x="7156363" y="6320753"/>
              <a:ext cx="4836191" cy="391049"/>
              <a:chOff x="7156363" y="6320753"/>
              <a:chExt cx="4836191" cy="391049"/>
            </a:xfrm>
            <a:solidFill>
              <a:srgbClr val="05683A"/>
            </a:solidFill>
          </p:grpSpPr>
          <p:sp>
            <p:nvSpPr>
              <p:cNvPr id="82" name="Freeform 81">
                <a:extLst>
                  <a:ext uri="{FF2B5EF4-FFF2-40B4-BE49-F238E27FC236}">
                    <a16:creationId xmlns:a16="http://schemas.microsoft.com/office/drawing/2014/main" id="{35C85745-06A3-9B46-CF88-78FAAF577A1C}"/>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C2682521-ED33-64D8-4E73-C8E5E3D94F76}"/>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4150A4E-77E8-528D-AD77-3B3A8EF50481}"/>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F4ADEB14-A985-9196-DDB6-D9703B1AF2EF}"/>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93554A5-EBA3-7EE4-B433-49A29307D79E}"/>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577A156C-0A85-AA47-9085-9F7486475F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F35D6D5F-D597-4231-6E53-86ABFA430F3C}"/>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D57FC0B-E4E9-E627-95ED-E59E13621F44}"/>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DD013041-F005-2923-C6FB-C5C97AFDC0F4}"/>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451CF9F9-FE77-E28B-5A8B-7502612874A2}"/>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C4EFD9-21BC-A3F9-F4C2-A2B4B1C26D12}"/>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A63F2A72-0566-DFC6-1FE9-953A00AB944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AB9591B9-A26A-3282-B157-85B0E3CE7898}"/>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B9CC54A9-2B07-FFD3-BDC4-C3686B84A715}"/>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3856009-B337-AEBF-F0D7-C125E4DAAE75}"/>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8F63B7CA-DF2F-4D7A-B78C-5031E190485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3DBA2F87-7053-0067-E3DB-7611786D389E}"/>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3799AC67-7A4F-7493-3F3C-74CB548C4AF5}"/>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FBDDC952-BB0A-CC91-A942-801F40EB2F52}"/>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9279F7C-259F-DF82-111F-CF8649062C27}"/>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51B3B74C-7BE7-95A0-8835-DF6991369013}"/>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80" name="Freeform 79">
              <a:extLst>
                <a:ext uri="{FF2B5EF4-FFF2-40B4-BE49-F238E27FC236}">
                  <a16:creationId xmlns:a16="http://schemas.microsoft.com/office/drawing/2014/main" id="{CA6C616F-3F22-CB05-3700-68FC47B2240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5683A"/>
                </a:gs>
                <a:gs pos="99000">
                  <a:srgbClr val="00873D">
                    <a:alpha val="50000"/>
                  </a:srgbClr>
                </a:gs>
              </a:gsLst>
              <a:lin ang="0" scaled="0"/>
            </a:gradFill>
            <a:ln w="865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1ACED22E-2995-ED14-3405-D6D0157905B3}"/>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0873D">
                <a:alpha val="74902"/>
              </a:srgbClr>
            </a:solidFill>
            <a:ln w="8653" cap="flat">
              <a:noFill/>
              <a:prstDash val="solid"/>
              <a:miter/>
            </a:ln>
          </p:spPr>
          <p:txBody>
            <a:bodyPr rtlCol="0" anchor="ctr"/>
            <a:lstStyle/>
            <a:p>
              <a:endParaRPr lang="en-US"/>
            </a:p>
          </p:txBody>
        </p:sp>
      </p:grpSp>
      <p:sp>
        <p:nvSpPr>
          <p:cNvPr id="1067" name="Triangle 1050">
            <a:extLst>
              <a:ext uri="{FF2B5EF4-FFF2-40B4-BE49-F238E27FC236}">
                <a16:creationId xmlns:a16="http://schemas.microsoft.com/office/drawing/2014/main" id="{AC5F011D-A982-80CB-3080-A71E2FD39527}"/>
              </a:ext>
            </a:extLst>
          </p:cNvPr>
          <p:cNvSpPr/>
          <p:nvPr/>
        </p:nvSpPr>
        <p:spPr>
          <a:xfrm rot="5400000">
            <a:off x="235027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Triangle 1050">
            <a:extLst>
              <a:ext uri="{FF2B5EF4-FFF2-40B4-BE49-F238E27FC236}">
                <a16:creationId xmlns:a16="http://schemas.microsoft.com/office/drawing/2014/main" id="{1E0EA687-D91D-EBC2-CFBB-E521B6A85771}"/>
              </a:ext>
            </a:extLst>
          </p:cNvPr>
          <p:cNvSpPr/>
          <p:nvPr/>
        </p:nvSpPr>
        <p:spPr>
          <a:xfrm rot="5400000">
            <a:off x="4698656"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Triangle 1050">
            <a:extLst>
              <a:ext uri="{FF2B5EF4-FFF2-40B4-BE49-F238E27FC236}">
                <a16:creationId xmlns:a16="http://schemas.microsoft.com/office/drawing/2014/main" id="{D41A36B2-6115-8D8D-7A3A-C340942AEDEA}"/>
              </a:ext>
            </a:extLst>
          </p:cNvPr>
          <p:cNvSpPr/>
          <p:nvPr/>
        </p:nvSpPr>
        <p:spPr>
          <a:xfrm rot="5400000">
            <a:off x="7047039"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0" name="Triangle 1050">
            <a:extLst>
              <a:ext uri="{FF2B5EF4-FFF2-40B4-BE49-F238E27FC236}">
                <a16:creationId xmlns:a16="http://schemas.microsoft.com/office/drawing/2014/main" id="{429EB47E-FB63-42D2-905E-34038F7E24AB}"/>
              </a:ext>
            </a:extLst>
          </p:cNvPr>
          <p:cNvSpPr/>
          <p:nvPr/>
        </p:nvSpPr>
        <p:spPr>
          <a:xfrm rot="5400000">
            <a:off x="9395423" y="1493579"/>
            <a:ext cx="210355" cy="192024"/>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2" name="Group 1091">
            <a:extLst>
              <a:ext uri="{FF2B5EF4-FFF2-40B4-BE49-F238E27FC236}">
                <a16:creationId xmlns:a16="http://schemas.microsoft.com/office/drawing/2014/main" id="{EDAECC7D-94C9-1CC6-DCFF-8A2D7D468943}"/>
              </a:ext>
            </a:extLst>
          </p:cNvPr>
          <p:cNvGrpSpPr/>
          <p:nvPr/>
        </p:nvGrpSpPr>
        <p:grpSpPr>
          <a:xfrm>
            <a:off x="2013468" y="5738286"/>
            <a:ext cx="457200" cy="457200"/>
            <a:chOff x="1073865" y="5738286"/>
            <a:chExt cx="457200" cy="457200"/>
          </a:xfrm>
          <a:effectLst>
            <a:outerShdw blurRad="50800" dist="38100" dir="16200000" rotWithShape="0">
              <a:prstClr val="black">
                <a:alpha val="40000"/>
              </a:prstClr>
            </a:outerShdw>
          </a:effectLst>
        </p:grpSpPr>
        <p:sp>
          <p:nvSpPr>
            <p:cNvPr id="1086" name="Freeform 1085">
              <a:extLst>
                <a:ext uri="{FF2B5EF4-FFF2-40B4-BE49-F238E27FC236}">
                  <a16:creationId xmlns:a16="http://schemas.microsoft.com/office/drawing/2014/main" id="{A6D0E9F9-58F6-F1D8-0218-55EB16ED96EE}"/>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87" name="Graphic 1083">
              <a:extLst>
                <a:ext uri="{FF2B5EF4-FFF2-40B4-BE49-F238E27FC236}">
                  <a16:creationId xmlns:a16="http://schemas.microsoft.com/office/drawing/2014/main" id="{2934F14E-3342-2BEF-DF28-7BB9BCBED19E}"/>
                </a:ext>
              </a:extLst>
            </p:cNvPr>
            <p:cNvGrpSpPr/>
            <p:nvPr/>
          </p:nvGrpSpPr>
          <p:grpSpPr>
            <a:xfrm>
              <a:off x="1111965" y="5776386"/>
              <a:ext cx="381000" cy="381000"/>
              <a:chOff x="1111965" y="5776386"/>
              <a:chExt cx="381000" cy="381000"/>
            </a:xfrm>
          </p:grpSpPr>
          <p:sp>
            <p:nvSpPr>
              <p:cNvPr id="1088" name="Freeform 1087">
                <a:extLst>
                  <a:ext uri="{FF2B5EF4-FFF2-40B4-BE49-F238E27FC236}">
                    <a16:creationId xmlns:a16="http://schemas.microsoft.com/office/drawing/2014/main" id="{EF1166A0-D7D2-40C3-06C5-3E24FE91BE4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89" name="Freeform 1088">
                <a:extLst>
                  <a:ext uri="{FF2B5EF4-FFF2-40B4-BE49-F238E27FC236}">
                    <a16:creationId xmlns:a16="http://schemas.microsoft.com/office/drawing/2014/main" id="{18861950-CBC2-C119-7DB0-ED91C2DF7E19}"/>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0" name="Freeform 1089">
                <a:extLst>
                  <a:ext uri="{FF2B5EF4-FFF2-40B4-BE49-F238E27FC236}">
                    <a16:creationId xmlns:a16="http://schemas.microsoft.com/office/drawing/2014/main" id="{86EC9A5D-F54D-605A-F7E3-155FAB50C554}"/>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1" name="Freeform 1090">
                <a:extLst>
                  <a:ext uri="{FF2B5EF4-FFF2-40B4-BE49-F238E27FC236}">
                    <a16:creationId xmlns:a16="http://schemas.microsoft.com/office/drawing/2014/main" id="{325521E3-1748-2BCB-0907-07939C8F9CA1}"/>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071" name="Rectangle 1070">
            <a:extLst>
              <a:ext uri="{FF2B5EF4-FFF2-40B4-BE49-F238E27FC236}">
                <a16:creationId xmlns:a16="http://schemas.microsoft.com/office/drawing/2014/main" id="{033581FA-C49E-5192-F538-9101542C23EA}"/>
              </a:ext>
            </a:extLst>
          </p:cNvPr>
          <p:cNvSpPr/>
          <p:nvPr/>
        </p:nvSpPr>
        <p:spPr>
          <a:xfrm>
            <a:off x="396575" y="2005268"/>
            <a:ext cx="2286000" cy="43105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Target High-Value Accounts Precisely</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Align Sales and Marketing Efforts Efficiently</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Maximize Return on Marketing Investment (ROMI)</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Deliver Personalized and Relevant Messaging</a:t>
            </a:r>
          </a:p>
          <a:p>
            <a:pPr marL="194310" indent="-194310">
              <a:spcAft>
                <a:spcPts val="1000"/>
              </a:spcAft>
              <a:buSzPct val="125000"/>
              <a:buFont typeface="Arial" panose="020B0604020202020204" pitchFamily="34" charset="0"/>
              <a:buChar char="•"/>
            </a:pPr>
            <a:r>
              <a:rPr lang="en-US" sz="1300" dirty="0">
                <a:latin typeface="Century Gothic" panose="020B0502020202020204" pitchFamily="34" charset="0"/>
              </a:rPr>
              <a:t>Shorten Sales Cycle for Key Accounts</a:t>
            </a:r>
          </a:p>
        </p:txBody>
      </p:sp>
      <p:grpSp>
        <p:nvGrpSpPr>
          <p:cNvPr id="1093" name="Group 1092">
            <a:extLst>
              <a:ext uri="{FF2B5EF4-FFF2-40B4-BE49-F238E27FC236}">
                <a16:creationId xmlns:a16="http://schemas.microsoft.com/office/drawing/2014/main" id="{CBABE572-B149-7912-3442-4B45AAC827DE}"/>
              </a:ext>
            </a:extLst>
          </p:cNvPr>
          <p:cNvGrpSpPr/>
          <p:nvPr/>
        </p:nvGrpSpPr>
        <p:grpSpPr>
          <a:xfrm>
            <a:off x="11308679" y="157110"/>
            <a:ext cx="638193" cy="640080"/>
            <a:chOff x="1073865" y="5738286"/>
            <a:chExt cx="457200" cy="457200"/>
          </a:xfrm>
          <a:effectLst/>
        </p:grpSpPr>
        <p:sp>
          <p:nvSpPr>
            <p:cNvPr id="1094" name="Freeform 1093">
              <a:extLst>
                <a:ext uri="{FF2B5EF4-FFF2-40B4-BE49-F238E27FC236}">
                  <a16:creationId xmlns:a16="http://schemas.microsoft.com/office/drawing/2014/main" id="{C09A18BD-23E8-8254-42D7-93DE3D53A3BF}"/>
                </a:ext>
              </a:extLst>
            </p:cNvPr>
            <p:cNvSpPr/>
            <p:nvPr/>
          </p:nvSpPr>
          <p:spPr>
            <a:xfrm>
              <a:off x="1073865" y="5738286"/>
              <a:ext cx="457200" cy="457200"/>
            </a:xfrm>
            <a:custGeom>
              <a:avLst/>
              <a:gdLst>
                <a:gd name="connsiteX0" fmla="*/ 438150 w 457200"/>
                <a:gd name="connsiteY0" fmla="*/ 0 h 457200"/>
                <a:gd name="connsiteX1" fmla="*/ 457200 w 457200"/>
                <a:gd name="connsiteY1" fmla="*/ 19050 h 457200"/>
                <a:gd name="connsiteX2" fmla="*/ 457200 w 457200"/>
                <a:gd name="connsiteY2" fmla="*/ 438150 h 457200"/>
                <a:gd name="connsiteX3" fmla="*/ 438150 w 457200"/>
                <a:gd name="connsiteY3" fmla="*/ 457200 h 457200"/>
                <a:gd name="connsiteX4" fmla="*/ 19050 w 457200"/>
                <a:gd name="connsiteY4" fmla="*/ 457200 h 457200"/>
                <a:gd name="connsiteX5" fmla="*/ 0 w 457200"/>
                <a:gd name="connsiteY5" fmla="*/ 438150 h 457200"/>
                <a:gd name="connsiteX6" fmla="*/ 0 w 457200"/>
                <a:gd name="connsiteY6" fmla="*/ 19050 h 457200"/>
                <a:gd name="connsiteX7" fmla="*/ 19050 w 457200"/>
                <a:gd name="connsiteY7"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00" h="457200">
                  <a:moveTo>
                    <a:pt x="438150" y="0"/>
                  </a:moveTo>
                  <a:cubicBezTo>
                    <a:pt x="448671" y="0"/>
                    <a:pt x="457200" y="8529"/>
                    <a:pt x="457200" y="19050"/>
                  </a:cubicBezTo>
                  <a:lnTo>
                    <a:pt x="457200" y="438150"/>
                  </a:lnTo>
                  <a:cubicBezTo>
                    <a:pt x="457200" y="448671"/>
                    <a:pt x="448671" y="457200"/>
                    <a:pt x="438150" y="457200"/>
                  </a:cubicBezTo>
                  <a:lnTo>
                    <a:pt x="19050" y="457200"/>
                  </a:lnTo>
                  <a:cubicBezTo>
                    <a:pt x="8529" y="457200"/>
                    <a:pt x="0" y="448671"/>
                    <a:pt x="0" y="438150"/>
                  </a:cubicBezTo>
                  <a:lnTo>
                    <a:pt x="0" y="19050"/>
                  </a:lnTo>
                  <a:cubicBezTo>
                    <a:pt x="0" y="8529"/>
                    <a:pt x="8529" y="0"/>
                    <a:pt x="19050" y="0"/>
                  </a:cubicBezTo>
                  <a:close/>
                </a:path>
              </a:pathLst>
            </a:custGeom>
            <a:solidFill>
              <a:srgbClr val="82B19A"/>
            </a:solidFill>
            <a:ln w="9525" cap="flat">
              <a:noFill/>
              <a:prstDash val="solid"/>
              <a:miter/>
            </a:ln>
          </p:spPr>
          <p:txBody>
            <a:bodyPr rtlCol="0" anchor="ctr"/>
            <a:lstStyle/>
            <a:p>
              <a:endParaRPr lang="en-US"/>
            </a:p>
          </p:txBody>
        </p:sp>
        <p:grpSp>
          <p:nvGrpSpPr>
            <p:cNvPr id="1095" name="Graphic 1083">
              <a:extLst>
                <a:ext uri="{FF2B5EF4-FFF2-40B4-BE49-F238E27FC236}">
                  <a16:creationId xmlns:a16="http://schemas.microsoft.com/office/drawing/2014/main" id="{2874C8A0-BABD-C5C2-9F8C-19C6AD397D3C}"/>
                </a:ext>
              </a:extLst>
            </p:cNvPr>
            <p:cNvGrpSpPr/>
            <p:nvPr/>
          </p:nvGrpSpPr>
          <p:grpSpPr>
            <a:xfrm>
              <a:off x="1111965" y="5776386"/>
              <a:ext cx="381000" cy="381000"/>
              <a:chOff x="1111965" y="5776386"/>
              <a:chExt cx="381000" cy="381000"/>
            </a:xfrm>
          </p:grpSpPr>
          <p:sp>
            <p:nvSpPr>
              <p:cNvPr id="1096" name="Freeform 1095">
                <a:extLst>
                  <a:ext uri="{FF2B5EF4-FFF2-40B4-BE49-F238E27FC236}">
                    <a16:creationId xmlns:a16="http://schemas.microsoft.com/office/drawing/2014/main" id="{F30B03AA-9B21-AC64-6187-95332DA73338}"/>
                  </a:ext>
                </a:extLst>
              </p:cNvPr>
              <p:cNvSpPr/>
              <p:nvPr/>
            </p:nvSpPr>
            <p:spPr>
              <a:xfrm>
                <a:off x="111196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4D936F"/>
              </a:solidFill>
              <a:ln w="9525" cap="flat">
                <a:noFill/>
                <a:prstDash val="solid"/>
                <a:miter/>
              </a:ln>
            </p:spPr>
            <p:txBody>
              <a:bodyPr rtlCol="0" anchor="ctr"/>
              <a:lstStyle/>
              <a:p>
                <a:endParaRPr lang="en-US"/>
              </a:p>
            </p:txBody>
          </p:sp>
          <p:sp>
            <p:nvSpPr>
              <p:cNvPr id="1097" name="Freeform 1096">
                <a:extLst>
                  <a:ext uri="{FF2B5EF4-FFF2-40B4-BE49-F238E27FC236}">
                    <a16:creationId xmlns:a16="http://schemas.microsoft.com/office/drawing/2014/main" id="{87B4B71B-6211-9769-F732-8BD615BC1FD7}"/>
                  </a:ext>
                </a:extLst>
              </p:cNvPr>
              <p:cNvSpPr/>
              <p:nvPr/>
            </p:nvSpPr>
            <p:spPr>
              <a:xfrm>
                <a:off x="1321515" y="577638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288156"/>
              </a:solidFill>
              <a:ln w="9525" cap="flat">
                <a:noFill/>
                <a:prstDash val="solid"/>
                <a:miter/>
              </a:ln>
            </p:spPr>
            <p:txBody>
              <a:bodyPr rtlCol="0" anchor="ctr"/>
              <a:lstStyle/>
              <a:p>
                <a:endParaRPr lang="en-US"/>
              </a:p>
            </p:txBody>
          </p:sp>
          <p:sp>
            <p:nvSpPr>
              <p:cNvPr id="1098" name="Freeform 1097">
                <a:extLst>
                  <a:ext uri="{FF2B5EF4-FFF2-40B4-BE49-F238E27FC236}">
                    <a16:creationId xmlns:a16="http://schemas.microsoft.com/office/drawing/2014/main" id="{46405132-6DF8-768B-6E4F-11A209F8C452}"/>
                  </a:ext>
                </a:extLst>
              </p:cNvPr>
              <p:cNvSpPr/>
              <p:nvPr/>
            </p:nvSpPr>
            <p:spPr>
              <a:xfrm>
                <a:off x="111196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5683A"/>
              </a:solidFill>
              <a:ln w="9525" cap="flat">
                <a:noFill/>
                <a:prstDash val="solid"/>
                <a:miter/>
              </a:ln>
            </p:spPr>
            <p:txBody>
              <a:bodyPr rtlCol="0" anchor="ctr"/>
              <a:lstStyle/>
              <a:p>
                <a:endParaRPr lang="en-US"/>
              </a:p>
            </p:txBody>
          </p:sp>
          <p:sp>
            <p:nvSpPr>
              <p:cNvPr id="1099" name="Freeform 1098">
                <a:extLst>
                  <a:ext uri="{FF2B5EF4-FFF2-40B4-BE49-F238E27FC236}">
                    <a16:creationId xmlns:a16="http://schemas.microsoft.com/office/drawing/2014/main" id="{078DA5BB-DD39-C66A-F18E-D233EBF6386B}"/>
                  </a:ext>
                </a:extLst>
              </p:cNvPr>
              <p:cNvSpPr/>
              <p:nvPr/>
            </p:nvSpPr>
            <p:spPr>
              <a:xfrm>
                <a:off x="1321515" y="5985936"/>
                <a:ext cx="171450" cy="171450"/>
              </a:xfrm>
              <a:custGeom>
                <a:avLst/>
                <a:gdLst>
                  <a:gd name="connsiteX0" fmla="*/ 161925 w 171450"/>
                  <a:gd name="connsiteY0" fmla="*/ 0 h 171450"/>
                  <a:gd name="connsiteX1" fmla="*/ 171450 w 171450"/>
                  <a:gd name="connsiteY1" fmla="*/ 9525 h 171450"/>
                  <a:gd name="connsiteX2" fmla="*/ 171450 w 171450"/>
                  <a:gd name="connsiteY2" fmla="*/ 161925 h 171450"/>
                  <a:gd name="connsiteX3" fmla="*/ 161925 w 171450"/>
                  <a:gd name="connsiteY3" fmla="*/ 171450 h 171450"/>
                  <a:gd name="connsiteX4" fmla="*/ 9525 w 171450"/>
                  <a:gd name="connsiteY4" fmla="*/ 171450 h 171450"/>
                  <a:gd name="connsiteX5" fmla="*/ 0 w 171450"/>
                  <a:gd name="connsiteY5" fmla="*/ 161925 h 171450"/>
                  <a:gd name="connsiteX6" fmla="*/ 0 w 171450"/>
                  <a:gd name="connsiteY6" fmla="*/ 9525 h 171450"/>
                  <a:gd name="connsiteX7" fmla="*/ 9525 w 171450"/>
                  <a:gd name="connsiteY7" fmla="*/ 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450" h="171450">
                    <a:moveTo>
                      <a:pt x="161925" y="0"/>
                    </a:moveTo>
                    <a:cubicBezTo>
                      <a:pt x="167186" y="0"/>
                      <a:pt x="171450" y="4264"/>
                      <a:pt x="171450" y="9525"/>
                    </a:cubicBezTo>
                    <a:lnTo>
                      <a:pt x="171450" y="161925"/>
                    </a:lnTo>
                    <a:cubicBezTo>
                      <a:pt x="171450" y="167186"/>
                      <a:pt x="167186" y="171450"/>
                      <a:pt x="161925" y="171450"/>
                    </a:cubicBezTo>
                    <a:lnTo>
                      <a:pt x="9525" y="171450"/>
                    </a:lnTo>
                    <a:cubicBezTo>
                      <a:pt x="4264" y="171450"/>
                      <a:pt x="0" y="167186"/>
                      <a:pt x="0" y="161925"/>
                    </a:cubicBezTo>
                    <a:lnTo>
                      <a:pt x="0" y="9525"/>
                    </a:lnTo>
                    <a:cubicBezTo>
                      <a:pt x="0" y="4264"/>
                      <a:pt x="4264" y="0"/>
                      <a:pt x="9525" y="0"/>
                    </a:cubicBezTo>
                    <a:close/>
                  </a:path>
                </a:pathLst>
              </a:custGeom>
              <a:solidFill>
                <a:srgbClr val="023B21"/>
              </a:solidFill>
              <a:ln w="9525" cap="flat">
                <a:noFill/>
                <a:prstDash val="solid"/>
                <a:miter/>
              </a:ln>
            </p:spPr>
            <p:txBody>
              <a:bodyPr rtlCol="0" anchor="ctr"/>
              <a:lstStyle/>
              <a:p>
                <a:endParaRPr lang="en-US"/>
              </a:p>
            </p:txBody>
          </p:sp>
        </p:grpSp>
      </p:grpSp>
      <p:sp>
        <p:nvSpPr>
          <p:cNvPr id="1100" name="Rounded Rectangle 1099">
            <a:extLst>
              <a:ext uri="{FF2B5EF4-FFF2-40B4-BE49-F238E27FC236}">
                <a16:creationId xmlns:a16="http://schemas.microsoft.com/office/drawing/2014/main" id="{116DE71B-0DCA-8201-7812-BE78C69F24D1}"/>
              </a:ext>
            </a:extLst>
          </p:cNvPr>
          <p:cNvSpPr/>
          <p:nvPr/>
        </p:nvSpPr>
        <p:spPr>
          <a:xfrm>
            <a:off x="11218459" y="66120"/>
            <a:ext cx="847887" cy="792014"/>
          </a:xfrm>
          <a:prstGeom prst="roundRect">
            <a:avLst/>
          </a:prstGeom>
          <a:gradFill>
            <a:gsLst>
              <a:gs pos="100000">
                <a:schemeClr val="bg1">
                  <a:alpha val="71000"/>
                </a:schemeClr>
              </a:gs>
              <a:gs pos="26000">
                <a:schemeClr val="bg1">
                  <a:alpha val="6280"/>
                </a:schemeClr>
              </a:gs>
            </a:gsLst>
            <a:lin ang="81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949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8624</TotalTime>
  <Words>365</Words>
  <Application>Microsoft Macintosh PowerPoint</Application>
  <PresentationFormat>Widescreen</PresentationFormat>
  <Paragraphs>53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134</cp:revision>
  <cp:lastPrinted>2020-08-31T22:23:58Z</cp:lastPrinted>
  <dcterms:created xsi:type="dcterms:W3CDTF">2021-07-07T23:54:57Z</dcterms:created>
  <dcterms:modified xsi:type="dcterms:W3CDTF">2024-02-05T21:20:40Z</dcterms:modified>
</cp:coreProperties>
</file>