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54"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8C3"/>
    <a:srgbClr val="F7DBAB"/>
    <a:srgbClr val="FEF2DE"/>
    <a:srgbClr val="FFF9F1"/>
    <a:srgbClr val="01E5EC"/>
    <a:srgbClr val="FFB700"/>
    <a:srgbClr val="FF521F"/>
    <a:srgbClr val="CEE38D"/>
    <a:srgbClr val="FAD6F3"/>
    <a:srgbClr val="FF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4" autoAdjust="0"/>
    <p:restoredTop sz="96058"/>
  </p:normalViewPr>
  <p:slideViewPr>
    <p:cSldViewPr snapToGrid="0" snapToObjects="1">
      <p:cViewPr varScale="1">
        <p:scale>
          <a:sx n="128" d="100"/>
          <a:sy n="128" d="100"/>
        </p:scale>
        <p:origin x="62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39607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32&amp;utm_source=template-powerpoint&amp;utm_medium=content&amp;utm_campaign=Strategic+Engagement+Plan-powerpoint-11932&amp;lpa=Strategic+Engagement+Plan+powerpoint+1193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STRATEGIC ENGAGEMENT PLAN TEMPLATE</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1238441535"/>
              </p:ext>
            </p:extLst>
          </p:nvPr>
        </p:nvGraphicFramePr>
        <p:xfrm>
          <a:off x="266781" y="905042"/>
          <a:ext cx="11608606" cy="5407935"/>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756027">
                  <a:extLst>
                    <a:ext uri="{9D8B030D-6E8A-4147-A177-3AD203B41FA5}">
                      <a16:colId xmlns:a16="http://schemas.microsoft.com/office/drawing/2014/main" val="3365387261"/>
                    </a:ext>
                  </a:extLst>
                </a:gridCol>
                <a:gridCol w="1495335">
                  <a:extLst>
                    <a:ext uri="{9D8B030D-6E8A-4147-A177-3AD203B41FA5}">
                      <a16:colId xmlns:a16="http://schemas.microsoft.com/office/drawing/2014/main" val="3367415651"/>
                    </a:ext>
                  </a:extLst>
                </a:gridCol>
                <a:gridCol w="943276">
                  <a:extLst>
                    <a:ext uri="{9D8B030D-6E8A-4147-A177-3AD203B41FA5}">
                      <a16:colId xmlns:a16="http://schemas.microsoft.com/office/drawing/2014/main" val="4269885613"/>
                    </a:ext>
                  </a:extLst>
                </a:gridCol>
                <a:gridCol w="1826612">
                  <a:extLst>
                    <a:ext uri="{9D8B030D-6E8A-4147-A177-3AD203B41FA5}">
                      <a16:colId xmlns:a16="http://schemas.microsoft.com/office/drawing/2014/main" val="901158326"/>
                    </a:ext>
                  </a:extLst>
                </a:gridCol>
              </a:tblGrid>
              <a:tr h="375551">
                <a:tc gridSpan="2">
                  <a:txBody>
                    <a:bodyPr/>
                    <a:lstStyle/>
                    <a:p>
                      <a:pPr algn="l" fontAlgn="ctr"/>
                      <a:r>
                        <a:rPr lang="en-US" sz="1600" u="none" strike="noStrike" dirty="0">
                          <a:solidFill>
                            <a:schemeClr val="tx2"/>
                          </a:solidFill>
                          <a:effectLst/>
                          <a:latin typeface="Century Gothic" panose="020B0502020202020204" pitchFamily="34" charset="0"/>
                        </a:rPr>
                        <a:t>STAKEHOLDER</a:t>
                      </a:r>
                      <a:endParaRPr lang="en-US" sz="1600" b="0" i="0" u="none" strike="noStrike" dirty="0">
                        <a:solidFill>
                          <a:schemeClr val="tx2"/>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fontAlgn="ctr"/>
                      <a:r>
                        <a:rPr lang="en-US" sz="1600" u="none" strike="noStrike" dirty="0">
                          <a:effectLst/>
                          <a:latin typeface="Century Gothic" panose="020B0502020202020204" pitchFamily="34" charset="0"/>
                        </a:rPr>
                        <a:t>PROJECT PHASE</a:t>
                      </a:r>
                      <a:endParaRPr lang="en-US" sz="1600" b="0" i="0" u="none" strike="noStrike" dirty="0">
                        <a:solidFill>
                          <a:srgbClr val="595959"/>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fontAlgn="ctr"/>
                      <a:r>
                        <a:rPr lang="en-US" sz="1600" u="none" strike="noStrike" dirty="0">
                          <a:effectLst/>
                          <a:latin typeface="Century Gothic" panose="020B0502020202020204" pitchFamily="34" charset="0"/>
                        </a:rPr>
                        <a:t>INITIATION</a:t>
                      </a:r>
                      <a:endParaRPr lang="en-US" sz="1600" b="0" i="0" u="none" strike="noStrike" dirty="0">
                        <a:solidFill>
                          <a:srgbClr val="806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fontAlgn="ctr"/>
                      <a:r>
                        <a:rPr lang="en-US" sz="1100" u="none" strike="noStrike" dirty="0">
                          <a:effectLst/>
                          <a:latin typeface="Century Gothic" panose="020B0502020202020204" pitchFamily="34" charset="0"/>
                        </a:rPr>
                        <a:t>ROLE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fontAlgn="ctr"/>
                      <a:r>
                        <a:rPr lang="en-US" sz="1100" u="none" strike="noStrike" dirty="0">
                          <a:effectLst/>
                          <a:latin typeface="Century Gothic" panose="020B0502020202020204" pitchFamily="34" charset="0"/>
                        </a:rPr>
                        <a:t>NAME</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CATEGORY</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fontAlgn="ctr"/>
                      <a:r>
                        <a:rPr lang="en-US" sz="1100" u="none" strike="noStrike" dirty="0">
                          <a:effectLst/>
                          <a:latin typeface="Century Gothic" panose="020B0502020202020204" pitchFamily="34" charset="0"/>
                        </a:rPr>
                        <a:t>INTEREST</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fontAlgn="ctr"/>
                      <a:r>
                        <a:rPr lang="en-US" sz="1100" u="none" strike="noStrike" dirty="0">
                          <a:effectLst/>
                          <a:latin typeface="Century Gothic" panose="020B0502020202020204" pitchFamily="34" charset="0"/>
                        </a:rPr>
                        <a:t>INFLUENCE</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fontAlgn="ctr"/>
                      <a:r>
                        <a:rPr lang="en-US" sz="1100" u="none" strike="noStrike" dirty="0">
                          <a:effectLst/>
                          <a:latin typeface="Century Gothic" panose="020B0502020202020204" pitchFamily="34" charset="0"/>
                        </a:rPr>
                        <a:t>EXPECTATIONS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u="none" strike="noStrike" dirty="0">
                          <a:effectLst/>
                          <a:latin typeface="Century Gothic" panose="020B0502020202020204" pitchFamily="34" charset="0"/>
                        </a:rPr>
                        <a:t>COMMUNICATION APPROACH</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fontAlgn="ctr"/>
                      <a:r>
                        <a:rPr lang="en-US" sz="1100" u="none" strike="noStrike" dirty="0">
                          <a:effectLst/>
                          <a:latin typeface="Century Gothic" panose="020B0502020202020204" pitchFamily="34" charset="0"/>
                        </a:rPr>
                        <a:t>FREQUENCY</a:t>
                      </a: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u="none" strike="noStrike" dirty="0">
                          <a:effectLst/>
                          <a:latin typeface="Century Gothic" panose="020B0502020202020204" pitchFamily="34" charset="0"/>
                        </a:rPr>
                        <a:t>CONCERNS</a:t>
                      </a: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pic>
        <p:nvPicPr>
          <p:cNvPr id="3" name="Picture 2">
            <a:hlinkClick r:id="rId3"/>
            <a:extLst>
              <a:ext uri="{FF2B5EF4-FFF2-40B4-BE49-F238E27FC236}">
                <a16:creationId xmlns:a16="http://schemas.microsoft.com/office/drawing/2014/main" id="{9A789E86-DAC2-BB3D-6F65-F882CE06A35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20"/>
            <a:ext cx="3357554" cy="465946"/>
          </a:xfrm>
          <a:prstGeom prst="rect">
            <a:avLst/>
          </a:prstGeom>
        </p:spPr>
      </p:pic>
    </p:spTree>
    <p:extLst>
      <p:ext uri="{BB962C8B-B14F-4D97-AF65-F5344CB8AC3E}">
        <p14:creationId xmlns:p14="http://schemas.microsoft.com/office/powerpoint/2010/main" val="414749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7043</TotalTime>
  <Words>115</Words>
  <Application>Microsoft Macintosh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91</cp:revision>
  <cp:lastPrinted>2020-08-31T22:23:58Z</cp:lastPrinted>
  <dcterms:created xsi:type="dcterms:W3CDTF">2021-07-07T23:54:57Z</dcterms:created>
  <dcterms:modified xsi:type="dcterms:W3CDTF">2024-01-10T23:00:52Z</dcterms:modified>
</cp:coreProperties>
</file>