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3" r:id="rId2"/>
    <p:sldId id="351" r:id="rId3"/>
    <p:sldId id="350" r:id="rId4"/>
    <p:sldId id="353" r:id="rId5"/>
    <p:sldId id="361" r:id="rId6"/>
    <p:sldId id="362" r:id="rId7"/>
    <p:sldId id="363" r:id="rId8"/>
    <p:sldId id="364" r:id="rId9"/>
    <p:sldId id="365" r:id="rId10"/>
    <p:sldId id="366" r:id="rId11"/>
    <p:sldId id="367" r:id="rId12"/>
    <p:sldId id="36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62A"/>
    <a:srgbClr val="B6DCD1"/>
    <a:srgbClr val="3CA20F"/>
    <a:srgbClr val="FFD1BE"/>
    <a:srgbClr val="F2A2C1"/>
    <a:srgbClr val="F2F3FB"/>
    <a:srgbClr val="E2EBF6"/>
    <a:srgbClr val="10FFFF"/>
    <a:srgbClr val="F9EDDE"/>
    <a:srgbClr val="427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6058"/>
  </p:normalViewPr>
  <p:slideViewPr>
    <p:cSldViewPr snapToGrid="0" snapToObjects="1">
      <p:cViewPr varScale="1">
        <p:scale>
          <a:sx n="128" d="100"/>
          <a:sy n="128" d="100"/>
        </p:scale>
        <p:origin x="22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06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37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936&amp;utm_source=template-powerpoint&amp;utm_medium=content&amp;utm_campaign=Advertising+Agency+Proposal+Presentation+Example-powerpoint-11936&amp;lpa=Advertising+Agency+Proposal+Presentation+Example+powerpoint+1193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8DCE7F-5B58-E229-9868-78F47F987234}"/>
              </a:ext>
            </a:extLst>
          </p:cNvPr>
          <p:cNvPicPr>
            <a:picLocks noChangeAspect="1"/>
          </p:cNvPicPr>
          <p:nvPr/>
        </p:nvPicPr>
        <p:blipFill>
          <a:blip r:embed="rId3"/>
          <a:stretch>
            <a:fillRect/>
          </a:stretch>
        </p:blipFill>
        <p:spPr>
          <a:xfrm>
            <a:off x="-17808" y="0"/>
            <a:ext cx="12209807" cy="689509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57864"/>
            <a:ext cx="7843330"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ADVERTISING PROPOSAL </a:t>
            </a:r>
          </a:p>
          <a:p>
            <a:r>
              <a:rPr lang="en-US" sz="3200" b="1" i="0" u="none" strike="noStrike" dirty="0">
                <a:solidFill>
                  <a:schemeClr val="bg1"/>
                </a:solidFill>
                <a:effectLst/>
                <a:latin typeface="Century Gothic" panose="020B0502020202020204" pitchFamily="34" charset="0"/>
              </a:rPr>
              <a:t>PRESENTATION TEMPLATE</a:t>
            </a:r>
            <a:endParaRPr lang="en-US" sz="3200" b="1" dirty="0">
              <a:solidFill>
                <a:schemeClr val="bg1"/>
              </a:solidFill>
              <a:latin typeface="Century Gothic" panose="020B0502020202020204" pitchFamily="34" charset="0"/>
            </a:endParaRP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854615" y="140515"/>
            <a:ext cx="4020774" cy="557985"/>
          </a:xfrm>
          <a:prstGeom prst="rect">
            <a:avLst/>
          </a:prstGeom>
        </p:spPr>
      </p:pic>
      <p:sp>
        <p:nvSpPr>
          <p:cNvPr id="10" name="TextBox 9">
            <a:extLst>
              <a:ext uri="{FF2B5EF4-FFF2-40B4-BE49-F238E27FC236}">
                <a16:creationId xmlns:a16="http://schemas.microsoft.com/office/drawing/2014/main" id="{3E455B57-EFA1-AB18-3C82-EC254D66669F}"/>
              </a:ext>
            </a:extLst>
          </p:cNvPr>
          <p:cNvSpPr txBox="1"/>
          <p:nvPr/>
        </p:nvSpPr>
        <p:spPr>
          <a:xfrm>
            <a:off x="434387" y="1476919"/>
            <a:ext cx="5000498" cy="3369449"/>
          </a:xfrm>
          <a:prstGeom prst="rect">
            <a:avLst/>
          </a:prstGeom>
          <a:noFill/>
        </p:spPr>
        <p:txBody>
          <a:bodyPr wrap="square" rtlCol="0">
            <a:spAutoFit/>
          </a:bodyPr>
          <a:lstStyle/>
          <a:p>
            <a:pPr>
              <a:lnSpc>
                <a:spcPct val="150000"/>
              </a:lnSpc>
            </a:pPr>
            <a:r>
              <a:rPr lang="en-US" sz="1600" dirty="0">
                <a:latin typeface="Century Gothic" panose="020B0502020202020204" pitchFamily="34" charset="0"/>
              </a:rPr>
              <a:t>Outline your advertising campaign proposal to win over prospective clients with this advertising proposal template. Use the Services section to promote your online, outdoor, television, radio, and other advertising efforts to meet client specifications. This advertising proposal template includes a timeline, campaign result expectations, and cost projections to give your agency an advantage over competitors. </a:t>
            </a:r>
          </a:p>
        </p:txBody>
      </p:sp>
      <p:grpSp>
        <p:nvGrpSpPr>
          <p:cNvPr id="56" name="Group 55">
            <a:extLst>
              <a:ext uri="{FF2B5EF4-FFF2-40B4-BE49-F238E27FC236}">
                <a16:creationId xmlns:a16="http://schemas.microsoft.com/office/drawing/2014/main" id="{CA7FC6F3-743D-74FC-6264-222D734C72D0}"/>
              </a:ext>
            </a:extLst>
          </p:cNvPr>
          <p:cNvGrpSpPr/>
          <p:nvPr/>
        </p:nvGrpSpPr>
        <p:grpSpPr>
          <a:xfrm>
            <a:off x="8005981" y="5068960"/>
            <a:ext cx="3942897" cy="1468473"/>
            <a:chOff x="8005981" y="5068960"/>
            <a:chExt cx="3942897" cy="1468473"/>
          </a:xfrm>
        </p:grpSpPr>
        <p:grpSp>
          <p:nvGrpSpPr>
            <p:cNvPr id="6" name="Graphic 2">
              <a:extLst>
                <a:ext uri="{FF2B5EF4-FFF2-40B4-BE49-F238E27FC236}">
                  <a16:creationId xmlns:a16="http://schemas.microsoft.com/office/drawing/2014/main" id="{B91C1002-9A8F-71EA-AE24-A6B1F9772D76}"/>
                </a:ext>
              </a:extLst>
            </p:cNvPr>
            <p:cNvGrpSpPr/>
            <p:nvPr/>
          </p:nvGrpSpPr>
          <p:grpSpPr>
            <a:xfrm>
              <a:off x="8005981" y="5068960"/>
              <a:ext cx="3902456" cy="717806"/>
              <a:chOff x="5340927" y="4482811"/>
              <a:chExt cx="1336963" cy="245917"/>
            </a:xfrm>
            <a:solidFill>
              <a:srgbClr val="FFFFFF"/>
            </a:solidFill>
          </p:grpSpPr>
          <p:sp>
            <p:nvSpPr>
              <p:cNvPr id="7" name="Freeform 6">
                <a:extLst>
                  <a:ext uri="{FF2B5EF4-FFF2-40B4-BE49-F238E27FC236}">
                    <a16:creationId xmlns:a16="http://schemas.microsoft.com/office/drawing/2014/main" id="{953EBB0D-EFE8-9025-DEB2-12C24649899D}"/>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E82B9E0-0483-3195-07F8-7E8EEAAF96D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F329074-DBFE-681D-0458-23F9EF3ABCC2}"/>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CEC814E-70B7-7959-65C0-79F56B7AB645}"/>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001E664-6FD2-67CF-9C76-88D0B77850F3}"/>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062B698-7393-781B-849A-9B949B16C1EE}"/>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7D532F-FDE7-C347-7331-EECD96A6DBD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BCC048B-CF15-6A97-A3E7-BFAB352A29B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A8E9F4E-230F-8707-0F26-2158778E80B9}"/>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7ACB395-74DE-7A35-B21A-C62A2D700599}"/>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9350D72-655E-A0D4-C280-C9A2C579E0A1}"/>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E638C892-CEEF-4B54-7566-F016644A3671}"/>
                </a:ext>
              </a:extLst>
            </p:cNvPr>
            <p:cNvGrpSpPr/>
            <p:nvPr/>
          </p:nvGrpSpPr>
          <p:grpSpPr>
            <a:xfrm>
              <a:off x="9009398" y="5867649"/>
              <a:ext cx="2939480" cy="669784"/>
              <a:chOff x="5684693" y="4756438"/>
              <a:chExt cx="1007052" cy="229465"/>
            </a:xfrm>
            <a:solidFill>
              <a:srgbClr val="FFFFFF">
                <a:alpha val="65000"/>
              </a:srgbClr>
            </a:solidFill>
          </p:grpSpPr>
          <p:sp>
            <p:nvSpPr>
              <p:cNvPr id="43" name="Freeform 42">
                <a:extLst>
                  <a:ext uri="{FF2B5EF4-FFF2-40B4-BE49-F238E27FC236}">
                    <a16:creationId xmlns:a16="http://schemas.microsoft.com/office/drawing/2014/main" id="{96CE0278-F868-D4FC-E9E3-6FE21A40528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626B44B-2286-EBC0-64CE-708724B6C709}"/>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D162721-52EF-F0D6-CDD6-CECD341206E6}"/>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FB9B064-6ECC-D1D4-875A-307426432BF3}"/>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5210480-8642-AFCC-3DB0-AE733BCDF2CF}"/>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12DF3FD-00B5-B857-F3B8-A40BE1E1DB4B}"/>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FB94DFF-F4E0-B329-2F41-02F21FD8A7A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3EECA39-B66A-5F8B-2B27-066649D8B98D}"/>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6618297"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Cost Investment</a:t>
            </a:r>
          </a:p>
        </p:txBody>
      </p:sp>
      <p:sp>
        <p:nvSpPr>
          <p:cNvPr id="2" name="Triangle 1">
            <a:extLst>
              <a:ext uri="{FF2B5EF4-FFF2-40B4-BE49-F238E27FC236}">
                <a16:creationId xmlns:a16="http://schemas.microsoft.com/office/drawing/2014/main" id="{9C95C1A5-DB8A-27E4-BFC7-0E149F8D33C7}"/>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E23DDA9-7FCD-FA2E-078F-2841FD798BB4}"/>
              </a:ext>
            </a:extLst>
          </p:cNvPr>
          <p:cNvGraphicFramePr>
            <a:graphicFrameLocks noGrp="1"/>
          </p:cNvGraphicFramePr>
          <p:nvPr>
            <p:extLst>
              <p:ext uri="{D42A27DB-BD31-4B8C-83A1-F6EECF244321}">
                <p14:modId xmlns:p14="http://schemas.microsoft.com/office/powerpoint/2010/main" val="3116759487"/>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SERVICE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COST ESTIMATE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Research, development, and design</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SEO Implementation</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a:solidFill>
                            <a:sysClr val="windowText" lastClr="000000"/>
                          </a:solidFill>
                          <a:effectLst/>
                          <a:latin typeface="Century Gothic" panose="020B0502020202020204" pitchFamily="34" charset="0"/>
                        </a:rPr>
                        <a:t> $-   </a:t>
                      </a: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Social Media Platform Analytics</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a:solidFill>
                            <a:sysClr val="windowText" lastClr="000000"/>
                          </a:solidFill>
                          <a:effectLst/>
                          <a:latin typeface="Century Gothic" panose="020B0502020202020204" pitchFamily="34" charset="0"/>
                        </a:rPr>
                        <a:t> $-   </a:t>
                      </a: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6691"/>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9901015"/>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994204"/>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808441"/>
                  </a:ext>
                </a:extLst>
              </a:tr>
              <a:tr h="503242">
                <a:tc>
                  <a:txBody>
                    <a:bodyPr/>
                    <a:lstStyle/>
                    <a:p>
                      <a:pPr marL="0" marR="0" indent="11684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ESTIMATE TOTAL</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0425622"/>
                  </a:ext>
                </a:extLst>
              </a:tr>
            </a:tbl>
          </a:graphicData>
        </a:graphic>
      </p:graphicFrame>
      <p:pic>
        <p:nvPicPr>
          <p:cNvPr id="5" name="Picture 4">
            <a:extLst>
              <a:ext uri="{FF2B5EF4-FFF2-40B4-BE49-F238E27FC236}">
                <a16:creationId xmlns:a16="http://schemas.microsoft.com/office/drawing/2014/main" id="{96348279-8127-8093-8603-1D287A786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0097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9FD619AB-4C06-0A8A-D301-1F0B19987CCB}"/>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A4B3984D-B78B-D2C6-0A8F-D8FC5C7F0CCD}"/>
              </a:ext>
            </a:extLst>
          </p:cNvPr>
          <p:cNvSpPr/>
          <p:nvPr/>
        </p:nvSpPr>
        <p:spPr>
          <a:xfrm rot="10800000">
            <a:off x="0" y="3343275"/>
            <a:ext cx="3514725" cy="3514725"/>
          </a:xfrm>
          <a:prstGeom prst="teardrop">
            <a:avLst/>
          </a:prstGeom>
          <a:solidFill>
            <a:srgbClr val="F97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8289936"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Terms </a:t>
            </a:r>
            <a:r>
              <a:rPr lang="en-US" sz="6000" dirty="0">
                <a:solidFill>
                  <a:schemeClr val="bg1">
                    <a:lumMod val="50000"/>
                  </a:schemeClr>
                </a:solidFill>
                <a:latin typeface="Century Gothic" panose="020B0502020202020204" pitchFamily="34" charset="0"/>
              </a:rPr>
              <a:t>and</a:t>
            </a:r>
            <a:r>
              <a:rPr lang="en-US" sz="6000" dirty="0">
                <a:solidFill>
                  <a:schemeClr val="tx1">
                    <a:lumMod val="65000"/>
                    <a:lumOff val="35000"/>
                  </a:schemeClr>
                </a:solidFill>
                <a:latin typeface="Century Gothic" panose="020B0502020202020204" pitchFamily="34" charset="0"/>
              </a:rPr>
              <a:t> Conditions</a:t>
            </a:r>
          </a:p>
        </p:txBody>
      </p:sp>
      <p:sp>
        <p:nvSpPr>
          <p:cNvPr id="5" name="TextBox 4">
            <a:extLst>
              <a:ext uri="{FF2B5EF4-FFF2-40B4-BE49-F238E27FC236}">
                <a16:creationId xmlns:a16="http://schemas.microsoft.com/office/drawing/2014/main" id="{2438031E-5D60-883B-3DBD-B21BFF6212F8}"/>
              </a:ext>
            </a:extLst>
          </p:cNvPr>
          <p:cNvSpPr txBox="1"/>
          <p:nvPr/>
        </p:nvSpPr>
        <p:spPr>
          <a:xfrm>
            <a:off x="954929" y="3935885"/>
            <a:ext cx="2457451" cy="2248308"/>
          </a:xfrm>
          <a:prstGeom prst="rect">
            <a:avLst/>
          </a:prstGeom>
          <a:noFill/>
        </p:spPr>
        <p:txBody>
          <a:bodyPr wrap="square" rtlCol="0">
            <a:spAutoFit/>
          </a:bodyPr>
          <a:lstStyle/>
          <a:p>
            <a:pPr marL="0" marR="0">
              <a:lnSpc>
                <a:spcPct val="150000"/>
              </a:lnSpc>
              <a:spcBef>
                <a:spcPts val="200"/>
              </a:spcBef>
              <a:spcAft>
                <a:spcPts val="200"/>
              </a:spcAft>
            </a:pP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PROPOSAL MAY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 WITHDRAWN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IF NOT ACCEPTED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BY DATE OF</a:t>
            </a:r>
            <a:br>
              <a:rPr lang="en-US" sz="2400"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24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D46B89-A10C-FA4B-5A61-B9906137C42F}"/>
              </a:ext>
            </a:extLst>
          </p:cNvPr>
          <p:cNvSpPr txBox="1"/>
          <p:nvPr/>
        </p:nvSpPr>
        <p:spPr>
          <a:xfrm>
            <a:off x="954930" y="1170226"/>
            <a:ext cx="5988796" cy="707886"/>
          </a:xfrm>
          <a:prstGeom prst="rect">
            <a:avLst/>
          </a:prstGeom>
          <a:noFill/>
        </p:spPr>
        <p:txBody>
          <a:bodyPr wrap="square" rtlCol="0">
            <a:spAutoFit/>
          </a:bodyPr>
          <a:lstStyle/>
          <a:p>
            <a:r>
              <a:rPr lang="en-US" sz="2000" dirty="0">
                <a:latin typeface="Century Gothic" panose="020B0502020202020204" pitchFamily="34" charset="0"/>
              </a:rPr>
              <a:t>Enter specific terms and conditions applicable to your proposal.</a:t>
            </a:r>
          </a:p>
        </p:txBody>
      </p:sp>
      <p:pic>
        <p:nvPicPr>
          <p:cNvPr id="19" name="Picture 18">
            <a:extLst>
              <a:ext uri="{FF2B5EF4-FFF2-40B4-BE49-F238E27FC236}">
                <a16:creationId xmlns:a16="http://schemas.microsoft.com/office/drawing/2014/main" id="{2748338E-083D-CE18-6B0D-F013F5E2A3EC}"/>
              </a:ext>
            </a:extLst>
          </p:cNvPr>
          <p:cNvPicPr>
            <a:picLocks noChangeAspect="1"/>
          </p:cNvPicPr>
          <p:nvPr/>
        </p:nvPicPr>
        <p:blipFill>
          <a:blip r:embed="rId2"/>
          <a:stretch>
            <a:fillRect/>
          </a:stretch>
        </p:blipFill>
        <p:spPr>
          <a:xfrm>
            <a:off x="6794500" y="1170226"/>
            <a:ext cx="5397500" cy="5719763"/>
          </a:xfrm>
          <a:prstGeom prst="rect">
            <a:avLst/>
          </a:prstGeom>
        </p:spPr>
      </p:pic>
      <p:pic>
        <p:nvPicPr>
          <p:cNvPr id="20" name="Picture 19">
            <a:extLst>
              <a:ext uri="{FF2B5EF4-FFF2-40B4-BE49-F238E27FC236}">
                <a16:creationId xmlns:a16="http://schemas.microsoft.com/office/drawing/2014/main" id="{EF38A213-C6B6-EB16-1AD3-BD9EA9587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3" y="5867649"/>
            <a:ext cx="892646" cy="822960"/>
          </a:xfrm>
          <a:prstGeom prst="rect">
            <a:avLst/>
          </a:prstGeom>
        </p:spPr>
      </p:pic>
    </p:spTree>
    <p:extLst>
      <p:ext uri="{BB962C8B-B14F-4D97-AF65-F5344CB8AC3E}">
        <p14:creationId xmlns:p14="http://schemas.microsoft.com/office/powerpoint/2010/main" val="250730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5675322" cy="1938992"/>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Acceptance </a:t>
            </a:r>
            <a:r>
              <a:rPr lang="en-US" sz="6000" dirty="0">
                <a:solidFill>
                  <a:schemeClr val="bg1">
                    <a:lumMod val="50000"/>
                  </a:schemeClr>
                </a:solidFill>
                <a:latin typeface="Century Gothic" panose="020B0502020202020204" pitchFamily="34" charset="0"/>
              </a:rPr>
              <a:t>of</a:t>
            </a:r>
            <a:r>
              <a:rPr lang="en-US" sz="6000" dirty="0">
                <a:solidFill>
                  <a:schemeClr val="tx1">
                    <a:lumMod val="65000"/>
                    <a:lumOff val="35000"/>
                  </a:schemeClr>
                </a:solidFill>
                <a:latin typeface="Century Gothic" panose="020B0502020202020204" pitchFamily="34" charset="0"/>
              </a:rPr>
              <a:t> Proposal</a:t>
            </a:r>
          </a:p>
        </p:txBody>
      </p:sp>
      <p:sp>
        <p:nvSpPr>
          <p:cNvPr id="2" name="Triangle 1">
            <a:extLst>
              <a:ext uri="{FF2B5EF4-FFF2-40B4-BE49-F238E27FC236}">
                <a16:creationId xmlns:a16="http://schemas.microsoft.com/office/drawing/2014/main" id="{37680F9D-F49C-7E26-D5B8-56CC27F6C554}"/>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CF6B1B4-1974-CD4C-C658-5ED540AF901A}"/>
              </a:ext>
            </a:extLst>
          </p:cNvPr>
          <p:cNvGrpSpPr/>
          <p:nvPr/>
        </p:nvGrpSpPr>
        <p:grpSpPr>
          <a:xfrm>
            <a:off x="7786687" y="-6479"/>
            <a:ext cx="4405309" cy="6864477"/>
            <a:chOff x="7786687" y="-6479"/>
            <a:chExt cx="4405309" cy="6864477"/>
          </a:xfrm>
        </p:grpSpPr>
        <p:pic>
          <p:nvPicPr>
            <p:cNvPr id="5" name="Picture 4" descr="Abstract wall paints in sharp red and yellow color">
              <a:extLst>
                <a:ext uri="{FF2B5EF4-FFF2-40B4-BE49-F238E27FC236}">
                  <a16:creationId xmlns:a16="http://schemas.microsoft.com/office/drawing/2014/main" id="{E6B535CB-8FE8-3796-4225-AD76EF8D86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flipH="1">
              <a:off x="8467831" y="3133832"/>
              <a:ext cx="3043238" cy="4405093"/>
            </a:xfrm>
            <a:prstGeom prst="rect">
              <a:avLst/>
            </a:prstGeom>
          </p:spPr>
        </p:pic>
        <p:pic>
          <p:nvPicPr>
            <p:cNvPr id="4" name="Picture 3" descr="Abstract wall paints in sharp red and yellow color">
              <a:extLst>
                <a:ext uri="{FF2B5EF4-FFF2-40B4-BE49-F238E27FC236}">
                  <a16:creationId xmlns:a16="http://schemas.microsoft.com/office/drawing/2014/main" id="{DF39A2A0-F5E6-FA53-5C4D-934614B78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20152" y="-139944"/>
              <a:ext cx="4138164" cy="4405093"/>
            </a:xfrm>
            <a:prstGeom prst="rect">
              <a:avLst/>
            </a:prstGeom>
          </p:spPr>
        </p:pic>
      </p:grpSp>
      <p:grpSp>
        <p:nvGrpSpPr>
          <p:cNvPr id="7" name="Graphic 2">
            <a:extLst>
              <a:ext uri="{FF2B5EF4-FFF2-40B4-BE49-F238E27FC236}">
                <a16:creationId xmlns:a16="http://schemas.microsoft.com/office/drawing/2014/main" id="{EFD477C7-7C27-F75A-EE7A-A62C10270A25}"/>
              </a:ext>
            </a:extLst>
          </p:cNvPr>
          <p:cNvGrpSpPr/>
          <p:nvPr/>
        </p:nvGrpSpPr>
        <p:grpSpPr>
          <a:xfrm>
            <a:off x="8005981" y="5068960"/>
            <a:ext cx="3902456" cy="717806"/>
            <a:chOff x="5340927" y="4482811"/>
            <a:chExt cx="1336963" cy="245917"/>
          </a:xfrm>
          <a:solidFill>
            <a:srgbClr val="FFFFFF"/>
          </a:solidFill>
        </p:grpSpPr>
        <p:sp>
          <p:nvSpPr>
            <p:cNvPr id="8" name="Freeform 7">
              <a:extLst>
                <a:ext uri="{FF2B5EF4-FFF2-40B4-BE49-F238E27FC236}">
                  <a16:creationId xmlns:a16="http://schemas.microsoft.com/office/drawing/2014/main" id="{2EB2DC29-8D3C-805C-78BD-C60B0EAF30CF}"/>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C22E25F-D09B-C9A5-3929-F60E4FE6AF3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579879A-87A2-8BD2-3C27-1E8A7E36220B}"/>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F6F4610-CA71-2005-69BB-C95A16EC609E}"/>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C9A9BDA-7E2A-E8E6-806B-1873EC9CDE5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9429590-809A-FF1C-ABE0-3B60CB2A6DFF}"/>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A29B42C-9285-37D8-2E50-77A226766F56}"/>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E4D291-CA5E-8706-759A-A84A8D5AA89B}"/>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B700E-F4A6-6825-B959-E6D07AC70040}"/>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04A875C-C04D-DF97-AC49-6FE7738D96FD}"/>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AF14FF3-922A-580B-61EE-81C652A933C2}"/>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F26E11DB-456A-B9E9-E275-6DF73D8A43FA}"/>
              </a:ext>
            </a:extLst>
          </p:cNvPr>
          <p:cNvGrpSpPr/>
          <p:nvPr/>
        </p:nvGrpSpPr>
        <p:grpSpPr>
          <a:xfrm>
            <a:off x="9009398" y="5867649"/>
            <a:ext cx="2939480" cy="669784"/>
            <a:chOff x="5684693" y="4756438"/>
            <a:chExt cx="1007052" cy="229465"/>
          </a:xfrm>
          <a:solidFill>
            <a:srgbClr val="FFFFFF">
              <a:alpha val="75000"/>
            </a:srgbClr>
          </a:solidFill>
        </p:grpSpPr>
        <p:sp>
          <p:nvSpPr>
            <p:cNvPr id="20" name="Freeform 19">
              <a:extLst>
                <a:ext uri="{FF2B5EF4-FFF2-40B4-BE49-F238E27FC236}">
                  <a16:creationId xmlns:a16="http://schemas.microsoft.com/office/drawing/2014/main" id="{FB6C26EC-38FE-B65E-6825-BFA36B0D41D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644B101-55D3-3B42-9D09-28AE21C8FD7E}"/>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19FE59-626B-B061-8B80-2E2B775A940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375362-A781-D93F-D89A-37451CFCCEE1}"/>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EB09BFF-03B4-28E3-5A9F-77AB1B6A70AC}"/>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F4AA88-175B-3C30-4DCB-7B3168CE5CAA}"/>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D2A54EC-D31B-681F-5F82-79750CBF127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2BA7A7E-B42F-187A-D2F2-52ECD7170350}"/>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B98C246B-52F2-7C72-1917-036DE1FCE8AF}"/>
              </a:ext>
            </a:extLst>
          </p:cNvPr>
          <p:cNvSpPr txBox="1"/>
          <p:nvPr/>
        </p:nvSpPr>
        <p:spPr>
          <a:xfrm>
            <a:off x="481262" y="2244684"/>
            <a:ext cx="3057067"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AUTHORIZED CLIENT SIGNATURE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0C012DE-7CB2-B4E9-7146-1C315F68D613}"/>
              </a:ext>
            </a:extLst>
          </p:cNvPr>
          <p:cNvSpPr txBox="1"/>
          <p:nvPr/>
        </p:nvSpPr>
        <p:spPr>
          <a:xfrm>
            <a:off x="433148" y="2581572"/>
            <a:ext cx="4460884"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28B76D0-8F1C-B9F6-6170-C48E4E3EA7A5}"/>
              </a:ext>
            </a:extLst>
          </p:cNvPr>
          <p:cNvSpPr txBox="1"/>
          <p:nvPr/>
        </p:nvSpPr>
        <p:spPr>
          <a:xfrm>
            <a:off x="474953" y="3823906"/>
            <a:ext cx="2743200"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OF ACCEPTANCE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90F5202-839D-5C28-3B61-CC1091DECE52}"/>
              </a:ext>
            </a:extLst>
          </p:cNvPr>
          <p:cNvSpPr txBox="1"/>
          <p:nvPr/>
        </p:nvSpPr>
        <p:spPr>
          <a:xfrm>
            <a:off x="426838" y="4160794"/>
            <a:ext cx="2359225"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C537084D-F545-9411-7D3E-7FCF403EF8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3345" y="5867649"/>
            <a:ext cx="892646" cy="822960"/>
          </a:xfrm>
          <a:prstGeom prst="rect">
            <a:avLst/>
          </a:prstGeom>
        </p:spPr>
      </p:pic>
    </p:spTree>
    <p:extLst>
      <p:ext uri="{BB962C8B-B14F-4D97-AF65-F5344CB8AC3E}">
        <p14:creationId xmlns:p14="http://schemas.microsoft.com/office/powerpoint/2010/main" val="37859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FA494-288B-1825-B2D0-E1A3DA0C82B1}"/>
              </a:ext>
            </a:extLst>
          </p:cNvPr>
          <p:cNvPicPr>
            <a:picLocks noChangeAspect="1"/>
          </p:cNvPicPr>
          <p:nvPr/>
        </p:nvPicPr>
        <p:blipFill>
          <a:blip r:embed="rId2"/>
          <a:stretch>
            <a:fillRect/>
          </a:stretch>
        </p:blipFill>
        <p:spPr>
          <a:xfrm>
            <a:off x="0" y="1"/>
            <a:ext cx="12192000" cy="6858000"/>
          </a:xfrm>
          <a:prstGeom prst="rect">
            <a:avLst/>
          </a:prstGeom>
        </p:spPr>
      </p:pic>
      <p:sp>
        <p:nvSpPr>
          <p:cNvPr id="9" name="TextBox 8">
            <a:extLst>
              <a:ext uri="{FF2B5EF4-FFF2-40B4-BE49-F238E27FC236}">
                <a16:creationId xmlns:a16="http://schemas.microsoft.com/office/drawing/2014/main" id="{0DBF1CDD-023B-2790-276B-D1EB37FE0257}"/>
              </a:ext>
            </a:extLst>
          </p:cNvPr>
          <p:cNvSpPr txBox="1"/>
          <p:nvPr/>
        </p:nvSpPr>
        <p:spPr>
          <a:xfrm>
            <a:off x="481263" y="3216234"/>
            <a:ext cx="5799221" cy="2718693"/>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TO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by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sender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SUBMITTED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55517C5A-4ECC-2DAA-6B97-1186181C391F}"/>
              </a:ext>
            </a:extLst>
          </p:cNvPr>
          <p:cNvGrpSpPr/>
          <p:nvPr/>
        </p:nvGrpSpPr>
        <p:grpSpPr>
          <a:xfrm>
            <a:off x="577516" y="481147"/>
            <a:ext cx="5819546" cy="2189864"/>
            <a:chOff x="5340927" y="4482811"/>
            <a:chExt cx="1336963" cy="503092"/>
          </a:xfrm>
          <a:solidFill>
            <a:srgbClr val="427F70"/>
          </a:solidFill>
        </p:grpSpPr>
        <p:grpSp>
          <p:nvGrpSpPr>
            <p:cNvPr id="15" name="Graphic 12">
              <a:extLst>
                <a:ext uri="{FF2B5EF4-FFF2-40B4-BE49-F238E27FC236}">
                  <a16:creationId xmlns:a16="http://schemas.microsoft.com/office/drawing/2014/main" id="{E5206685-94A0-D2B1-CD94-07B95D63C6DB}"/>
                </a:ext>
              </a:extLst>
            </p:cNvPr>
            <p:cNvGrpSpPr/>
            <p:nvPr/>
          </p:nvGrpSpPr>
          <p:grpSpPr>
            <a:xfrm>
              <a:off x="5340927" y="4482811"/>
              <a:ext cx="1336963" cy="245917"/>
              <a:chOff x="5340927" y="4482811"/>
              <a:chExt cx="1336963" cy="245917"/>
            </a:xfrm>
            <a:grpFill/>
          </p:grpSpPr>
          <p:sp>
            <p:nvSpPr>
              <p:cNvPr id="16" name="Freeform 15">
                <a:extLst>
                  <a:ext uri="{FF2B5EF4-FFF2-40B4-BE49-F238E27FC236}">
                    <a16:creationId xmlns:a16="http://schemas.microsoft.com/office/drawing/2014/main" id="{1CB4DAFB-59F4-9F14-E948-CC331822397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93060CF-9958-5469-2102-A1689F1494EE}"/>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91A394A-4183-E4C4-273D-98B69C46A20C}"/>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4C3B9E-F402-5B49-4C7B-B648F69A8539}"/>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E915D0-8D4F-F5E3-2773-BA5D94DC3E8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1D3425-00D0-A052-A209-B1D08FA5097C}"/>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4D302E2-42DB-F42E-3F58-135B35E04D81}"/>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A43C8BA-92B3-204F-19FE-E3281ED5AA8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B33E38F-3FF1-CEBF-E2F9-55A3F9CD871A}"/>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71F694D-FE19-5585-8A30-816F30F26FC1}"/>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996A249-7A79-79A8-6C7B-330AABEDADE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grpFill/>
              <a:ln w="8653" cap="flat">
                <a:noFill/>
                <a:prstDash val="solid"/>
                <a:miter/>
              </a:ln>
            </p:spPr>
            <p:txBody>
              <a:bodyPr rtlCol="0" anchor="ctr"/>
              <a:lstStyle/>
              <a:p>
                <a:endParaRPr lang="en-US"/>
              </a:p>
            </p:txBody>
          </p:sp>
        </p:grpSp>
        <p:grpSp>
          <p:nvGrpSpPr>
            <p:cNvPr id="27" name="Graphic 12">
              <a:extLst>
                <a:ext uri="{FF2B5EF4-FFF2-40B4-BE49-F238E27FC236}">
                  <a16:creationId xmlns:a16="http://schemas.microsoft.com/office/drawing/2014/main" id="{9C315CD0-7B4A-7E70-775A-F3B1CB01A9BD}"/>
                </a:ext>
              </a:extLst>
            </p:cNvPr>
            <p:cNvGrpSpPr/>
            <p:nvPr/>
          </p:nvGrpSpPr>
          <p:grpSpPr>
            <a:xfrm>
              <a:off x="5340927" y="4756438"/>
              <a:ext cx="1007052" cy="229465"/>
              <a:chOff x="5684693" y="4756438"/>
              <a:chExt cx="1007052" cy="229465"/>
            </a:xfrm>
            <a:grpFill/>
          </p:grpSpPr>
          <p:sp>
            <p:nvSpPr>
              <p:cNvPr id="28" name="Freeform 27">
                <a:extLst>
                  <a:ext uri="{FF2B5EF4-FFF2-40B4-BE49-F238E27FC236}">
                    <a16:creationId xmlns:a16="http://schemas.microsoft.com/office/drawing/2014/main" id="{0B63C41B-8B96-738A-D134-86DF37008263}"/>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solidFill>
                <a:srgbClr val="427F70">
                  <a:alpha val="70000"/>
                </a:srgbClr>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D6232A4-5CC8-B695-D740-497049376F3A}"/>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solidFill>
                <a:srgbClr val="427F70">
                  <a:alpha val="70000"/>
                </a:srgbClr>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BF1702-542B-38C1-582C-B90D12006F12}"/>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AA2A73D-6585-CAF8-424B-0DB611E204B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solidFill>
                <a:srgbClr val="427F70">
                  <a:alpha val="70000"/>
                </a:srgbClr>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37886A1-D56F-848C-2E19-795ABB83DFD5}"/>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0E2989-BBDD-1D33-3C15-74AE68642A98}"/>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solidFill>
                <a:srgbClr val="427F70">
                  <a:alpha val="70000"/>
                </a:srgbClr>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332520F-5AC0-B953-154C-B4CE04E6F843}"/>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solidFill>
                <a:srgbClr val="427F70">
                  <a:alpha val="70000"/>
                </a:srgbClr>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B0C7EB9-DE9A-25C0-4341-07D6A4EC82E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solidFill>
                <a:srgbClr val="427F70">
                  <a:alpha val="70000"/>
                </a:srgbClr>
              </a:solid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962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7E41372-57F6-06FE-9D33-556202B0E952}"/>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1"/>
            <a:ext cx="3414713" cy="6895099"/>
          </a:xfrm>
          <a:prstGeom prst="rect">
            <a:avLst/>
          </a:prstGeom>
        </p:spPr>
      </p:pic>
      <p:pic>
        <p:nvPicPr>
          <p:cNvPr id="6" name="Picture 5">
            <a:extLst>
              <a:ext uri="{FF2B5EF4-FFF2-40B4-BE49-F238E27FC236}">
                <a16:creationId xmlns:a16="http://schemas.microsoft.com/office/drawing/2014/main" id="{873B9084-EA7D-910D-0A40-2BD812EDF2B9}"/>
              </a:ext>
            </a:extLst>
          </p:cNvPr>
          <p:cNvPicPr>
            <a:picLocks noChangeAspect="1"/>
          </p:cNvPicPr>
          <p:nvPr/>
        </p:nvPicPr>
        <p:blipFill rotWithShape="1">
          <a:blip r:embed="rId4">
            <a:alphaModFix/>
            <a:extLst>
              <a:ext uri="{28A0092B-C50C-407E-A947-70E740481C1C}">
                <a14:useLocalDpi xmlns:a14="http://schemas.microsoft.com/office/drawing/2010/main"/>
              </a:ext>
            </a:extLst>
          </a:blip>
          <a:srcRect/>
          <a:stretch/>
        </p:blipFill>
        <p:spPr>
          <a:xfrm>
            <a:off x="1711487" y="0"/>
            <a:ext cx="10480513" cy="6895099"/>
          </a:xfrm>
          <a:prstGeom prst="rect">
            <a:avLst/>
          </a:prstGeom>
        </p:spPr>
      </p:pic>
      <p:sp>
        <p:nvSpPr>
          <p:cNvPr id="49" name="Rectangle 48">
            <a:extLst>
              <a:ext uri="{FF2B5EF4-FFF2-40B4-BE49-F238E27FC236}">
                <a16:creationId xmlns:a16="http://schemas.microsoft.com/office/drawing/2014/main" id="{9C3B06C2-B5AF-AE3A-BE69-CF44C431EB42}"/>
              </a:ext>
            </a:extLst>
          </p:cNvPr>
          <p:cNvSpPr/>
          <p:nvPr/>
        </p:nvSpPr>
        <p:spPr>
          <a:xfrm>
            <a:off x="1" y="0"/>
            <a:ext cx="5726904" cy="6895098"/>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8CB038D-F4C2-BA70-5830-4DCD46CE9EEE}"/>
              </a:ext>
            </a:extLst>
          </p:cNvPr>
          <p:cNvGrpSpPr/>
          <p:nvPr/>
        </p:nvGrpSpPr>
        <p:grpSpPr>
          <a:xfrm>
            <a:off x="7961919" y="5068960"/>
            <a:ext cx="3986959" cy="1621649"/>
            <a:chOff x="7961919" y="5068960"/>
            <a:chExt cx="3986959" cy="1621649"/>
          </a:xfrm>
        </p:grpSpPr>
        <p:grpSp>
          <p:nvGrpSpPr>
            <p:cNvPr id="4" name="Graphic 2">
              <a:extLst>
                <a:ext uri="{FF2B5EF4-FFF2-40B4-BE49-F238E27FC236}">
                  <a16:creationId xmlns:a16="http://schemas.microsoft.com/office/drawing/2014/main" id="{83BDBC19-C3BB-48E3-CDDF-C306E11E07F1}"/>
                </a:ext>
              </a:extLst>
            </p:cNvPr>
            <p:cNvGrpSpPr/>
            <p:nvPr/>
          </p:nvGrpSpPr>
          <p:grpSpPr>
            <a:xfrm>
              <a:off x="8005981" y="5068960"/>
              <a:ext cx="3902456" cy="717806"/>
              <a:chOff x="5340927" y="4482811"/>
              <a:chExt cx="1336963" cy="245917"/>
            </a:xfrm>
            <a:solidFill>
              <a:srgbClr val="FFFFFF"/>
            </a:solidFill>
          </p:grpSpPr>
          <p:sp>
            <p:nvSpPr>
              <p:cNvPr id="30" name="Freeform 29">
                <a:extLst>
                  <a:ext uri="{FF2B5EF4-FFF2-40B4-BE49-F238E27FC236}">
                    <a16:creationId xmlns:a16="http://schemas.microsoft.com/office/drawing/2014/main" id="{39D9B075-57A3-0E81-5119-E19E077C4B79}"/>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5A1971-19D9-10FF-5B7B-1CC7B823A94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8F2211D-B5ED-1BDD-D79F-84EE030202D3}"/>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8BCA4CE-576F-CD59-7C50-833F937312C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D89345-3211-46B4-8C8A-041315E51FC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EDEF9D-3B0E-A22C-696E-8C082032A561}"/>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42AB8B8-BFCF-C39A-3DA2-BC065E331A7B}"/>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943B15-95CE-B04F-BD1E-7F8C5FC31CD4}"/>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EC441E-6BB2-ABAD-0E50-A42CA6C687A2}"/>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DB9DC5D-F9B8-9DB0-4EAA-BB8D84BEB1C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52093D2-9E01-F663-4AB9-B493B6A02F48}"/>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3468962-0311-A92A-A945-63FC391E617A}"/>
                </a:ext>
              </a:extLst>
            </p:cNvPr>
            <p:cNvGrpSpPr/>
            <p:nvPr/>
          </p:nvGrpSpPr>
          <p:grpSpPr>
            <a:xfrm>
              <a:off x="9009398" y="5867649"/>
              <a:ext cx="2939480" cy="669784"/>
              <a:chOff x="5684693" y="4756438"/>
              <a:chExt cx="1007052" cy="229465"/>
            </a:xfrm>
            <a:solidFill>
              <a:srgbClr val="FFFFFF">
                <a:alpha val="65000"/>
              </a:srgbClr>
            </a:solidFill>
          </p:grpSpPr>
          <p:sp>
            <p:nvSpPr>
              <p:cNvPr id="22" name="Freeform 21">
                <a:extLst>
                  <a:ext uri="{FF2B5EF4-FFF2-40B4-BE49-F238E27FC236}">
                    <a16:creationId xmlns:a16="http://schemas.microsoft.com/office/drawing/2014/main" id="{B2390146-0C8F-EF82-D456-03374D3CD3E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D8B70F3-DDDD-E39C-BC10-E8FA46ED4B7C}"/>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08EEBF1-5AAF-0FAE-C84F-96193667D6F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94D9D4-D928-3BBA-FEA8-7A1B7EEED0EC}"/>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4D3A53-DF79-BD75-8E27-67A10432F014}"/>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96CD5D7-4A39-B37F-0ABB-A61549AF6BD2}"/>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381C318-356F-7595-75FE-A5EC5DFF72AC}"/>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858A2-3C6B-68DB-96E2-49CF374A424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EBF3E215-B966-F072-C123-181368A64C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47" name="TextBox 46">
            <a:extLst>
              <a:ext uri="{FF2B5EF4-FFF2-40B4-BE49-F238E27FC236}">
                <a16:creationId xmlns:a16="http://schemas.microsoft.com/office/drawing/2014/main" id="{84F8DA03-3571-8445-51D2-E37FE06C7278}"/>
              </a:ext>
            </a:extLst>
          </p:cNvPr>
          <p:cNvSpPr txBox="1"/>
          <p:nvPr/>
        </p:nvSpPr>
        <p:spPr>
          <a:xfrm>
            <a:off x="643283" y="273841"/>
            <a:ext cx="6887814" cy="4647426"/>
          </a:xfrm>
          <a:prstGeom prst="rect">
            <a:avLst/>
          </a:prstGeom>
          <a:noFill/>
          <a:effectLst/>
        </p:spPr>
        <p:txBody>
          <a:bodyPr wrap="square" rtlCol="0">
            <a:spAutoFit/>
          </a:bodyPr>
          <a:lstStyle/>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About Us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Situation Analysis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Our Services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Your Results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Timeline</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Cost Investment</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Terms and Conditions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Acceptance of Proposal</a:t>
            </a:r>
          </a:p>
        </p:txBody>
      </p:sp>
    </p:spTree>
    <p:extLst>
      <p:ext uri="{BB962C8B-B14F-4D97-AF65-F5344CB8AC3E}">
        <p14:creationId xmlns:p14="http://schemas.microsoft.com/office/powerpoint/2010/main" val="34585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 name="Triangle 65">
            <a:extLst>
              <a:ext uri="{FF2B5EF4-FFF2-40B4-BE49-F238E27FC236}">
                <a16:creationId xmlns:a16="http://schemas.microsoft.com/office/drawing/2014/main" id="{9B9A4040-3BA9-3E20-90F1-A6A7C5840B1C}"/>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0AFC6BC-9CE6-9CBF-48DA-62D16EFF42DE}"/>
              </a:ext>
            </a:extLst>
          </p:cNvPr>
          <p:cNvGrpSpPr/>
          <p:nvPr/>
        </p:nvGrpSpPr>
        <p:grpSpPr>
          <a:xfrm>
            <a:off x="7786687" y="-6479"/>
            <a:ext cx="4405310" cy="6864478"/>
            <a:chOff x="7786687" y="-6479"/>
            <a:chExt cx="4405310" cy="6864478"/>
          </a:xfrm>
        </p:grpSpPr>
        <p:pic>
          <p:nvPicPr>
            <p:cNvPr id="76" name="Picture 75" descr="Abstract wall paints in sharp red and yellow color">
              <a:extLst>
                <a:ext uri="{FF2B5EF4-FFF2-40B4-BE49-F238E27FC236}">
                  <a16:creationId xmlns:a16="http://schemas.microsoft.com/office/drawing/2014/main" id="{FB1D4F98-4B89-4676-B16D-025275F1B7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578550" y="201658"/>
              <a:ext cx="4821368" cy="4405093"/>
            </a:xfrm>
            <a:prstGeom prst="rect">
              <a:avLst/>
            </a:prstGeom>
          </p:spPr>
        </p:pic>
        <p:pic>
          <p:nvPicPr>
            <p:cNvPr id="80" name="Picture 79" descr="Abstract wall paints in sharp red and yellow color">
              <a:extLst>
                <a:ext uri="{FF2B5EF4-FFF2-40B4-BE49-F238E27FC236}">
                  <a16:creationId xmlns:a16="http://schemas.microsoft.com/office/drawing/2014/main" id="{E69838A1-3FEC-9E28-0B08-A3F79B95B4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H="1">
              <a:off x="8896147" y="3562148"/>
              <a:ext cx="2186608" cy="4405093"/>
            </a:xfrm>
            <a:prstGeom prst="rect">
              <a:avLst/>
            </a:prstGeom>
          </p:spPr>
        </p:pic>
      </p:grpSp>
      <p:sp>
        <p:nvSpPr>
          <p:cNvPr id="4" name="TextBox 3">
            <a:extLst>
              <a:ext uri="{FF2B5EF4-FFF2-40B4-BE49-F238E27FC236}">
                <a16:creationId xmlns:a16="http://schemas.microsoft.com/office/drawing/2014/main" id="{C7D0A89C-628B-4236-E4BF-8965B79EEA7C}"/>
              </a:ext>
            </a:extLst>
          </p:cNvPr>
          <p:cNvSpPr txBox="1"/>
          <p:nvPr/>
        </p:nvSpPr>
        <p:spPr>
          <a:xfrm>
            <a:off x="954929" y="1170226"/>
            <a:ext cx="6245971" cy="5115484"/>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Advertising allows your company to inform consumers how your product or service benefits. It also builds brand awareness and consumer trust. Consumers remember the most effective and creative advertisements.</a:t>
            </a:r>
          </a:p>
          <a:p>
            <a:pPr>
              <a:lnSpc>
                <a:spcPct val="150000"/>
              </a:lnSpc>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Our agency crafts specialized and creative advertising to build consumer awareness, promote your product or service and boost brand awareness. </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37541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Introduction</a:t>
            </a:r>
            <a:endParaRPr lang="en-US" sz="6000" dirty="0">
              <a:solidFill>
                <a:schemeClr val="tx1">
                  <a:lumMod val="65000"/>
                  <a:lumOff val="35000"/>
                </a:schemeClr>
              </a:solidFill>
              <a:latin typeface="Century Gothic" panose="020B0502020202020204" pitchFamily="34" charset="0"/>
            </a:endParaRPr>
          </a:p>
        </p:txBody>
      </p:sp>
      <p:grpSp>
        <p:nvGrpSpPr>
          <p:cNvPr id="39" name="Graphic 2">
            <a:extLst>
              <a:ext uri="{FF2B5EF4-FFF2-40B4-BE49-F238E27FC236}">
                <a16:creationId xmlns:a16="http://schemas.microsoft.com/office/drawing/2014/main" id="{65C62556-1402-929A-3024-C45B6FC1A2CA}"/>
              </a:ext>
            </a:extLst>
          </p:cNvPr>
          <p:cNvGrpSpPr/>
          <p:nvPr/>
        </p:nvGrpSpPr>
        <p:grpSpPr>
          <a:xfrm>
            <a:off x="8005981" y="5068960"/>
            <a:ext cx="3902456" cy="717806"/>
            <a:chOff x="5340927" y="4482811"/>
            <a:chExt cx="1336963" cy="245917"/>
          </a:xfrm>
          <a:solidFill>
            <a:srgbClr val="FFFFFF"/>
          </a:solidFill>
        </p:grpSpPr>
        <p:sp>
          <p:nvSpPr>
            <p:cNvPr id="55" name="Freeform 54">
              <a:extLst>
                <a:ext uri="{FF2B5EF4-FFF2-40B4-BE49-F238E27FC236}">
                  <a16:creationId xmlns:a16="http://schemas.microsoft.com/office/drawing/2014/main" id="{D0DBBD8E-1B09-36F7-BD89-5A000233A2C4}"/>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E5CB34B-6200-2E33-3240-5D3C4271F7E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D6C1388-FA67-110C-8148-E1EE282E9D39}"/>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D6E557E-24B1-8312-D780-BF87DEBFC6C8}"/>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D36AD69-C7CA-67BA-54D4-47A8E6D55A87}"/>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D0ACB3B-A30E-B2DB-9C13-6293E4E794A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F44E8A7-568A-1B82-990F-F742E1C66FC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F623FF7-9821-E838-25A5-0408791AB409}"/>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340F842E-6093-1740-EFF4-749AEA720B1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3912F33-0F75-325A-5968-4EF3FDF86EF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42107EB-5CA8-F9AF-09CD-B12AC43F1B2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85F4E208-6A07-2311-6972-D8FB1A196955}"/>
              </a:ext>
            </a:extLst>
          </p:cNvPr>
          <p:cNvGrpSpPr/>
          <p:nvPr/>
        </p:nvGrpSpPr>
        <p:grpSpPr>
          <a:xfrm>
            <a:off x="9009398" y="5867649"/>
            <a:ext cx="2939480" cy="669784"/>
            <a:chOff x="5684693" y="4756438"/>
            <a:chExt cx="1007052" cy="229465"/>
          </a:xfrm>
          <a:solidFill>
            <a:srgbClr val="FFFFFF">
              <a:alpha val="75000"/>
            </a:srgbClr>
          </a:solidFill>
        </p:grpSpPr>
        <p:sp>
          <p:nvSpPr>
            <p:cNvPr id="42" name="Freeform 41">
              <a:extLst>
                <a:ext uri="{FF2B5EF4-FFF2-40B4-BE49-F238E27FC236}">
                  <a16:creationId xmlns:a16="http://schemas.microsoft.com/office/drawing/2014/main" id="{DDAE4280-E0CE-BC06-A913-5BF31607CA0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0142EDD-E1BC-9844-A123-857822F11ECD}"/>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A34E07E-0D0A-A657-00CE-FE3D75C2D75D}"/>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2223A21-23D2-EACD-F286-21274FBB653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642A83D-088D-9954-FF1F-B5E433958D78}"/>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2D0F282-B9AB-F247-6C4C-5DA31C3C4886}"/>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8003E1D-ABE5-5BB2-1AAB-95D8A831952F}"/>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1C810D1-47CA-D2B2-9981-0BFEA6637F85}"/>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48375C74-F04D-3E9B-6B6A-CE7BE8180B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473" y="5867649"/>
            <a:ext cx="892646" cy="822960"/>
          </a:xfrm>
          <a:prstGeom prst="rect">
            <a:avLst/>
          </a:prstGeom>
        </p:spPr>
      </p:pic>
    </p:spTree>
    <p:extLst>
      <p:ext uri="{BB962C8B-B14F-4D97-AF65-F5344CB8AC3E}">
        <p14:creationId xmlns:p14="http://schemas.microsoft.com/office/powerpoint/2010/main" val="39114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descr="Abstract 3D of an interior">
            <a:extLst>
              <a:ext uri="{FF2B5EF4-FFF2-40B4-BE49-F238E27FC236}">
                <a16:creationId xmlns:a16="http://schemas.microsoft.com/office/drawing/2014/main" id="{C471D1BC-EE1F-D8BA-1502-E235D135148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53C1B94F-8D3E-8F59-C0FF-661FC07D959A}"/>
              </a:ext>
            </a:extLst>
          </p:cNvPr>
          <p:cNvSpPr/>
          <p:nvPr/>
        </p:nvSpPr>
        <p:spPr>
          <a:xfrm>
            <a:off x="1" y="0"/>
            <a:ext cx="5726904"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4174284" cy="4188775"/>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As an innovative ad agency with twenty years of experience, we have helped our clients drive demand and build awareness at a competitive rate. Our clients harness the advertising potential of search engine optimization and social media.</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35893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About Us</a:t>
            </a:r>
            <a:endParaRPr lang="en-US" sz="6000" dirty="0">
              <a:solidFill>
                <a:schemeClr val="tx1">
                  <a:lumMod val="65000"/>
                  <a:lumOff val="35000"/>
                </a:schemeClr>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CDE69E69-8976-EB52-45FB-53500D461935}"/>
              </a:ext>
            </a:extLst>
          </p:cNvPr>
          <p:cNvGrpSpPr/>
          <p:nvPr/>
        </p:nvGrpSpPr>
        <p:grpSpPr>
          <a:xfrm>
            <a:off x="7229476" y="-147897"/>
            <a:ext cx="5294478" cy="6857268"/>
            <a:chOff x="7572362" y="1258449"/>
            <a:chExt cx="4208641" cy="5450921"/>
          </a:xfrm>
        </p:grpSpPr>
        <p:pic>
          <p:nvPicPr>
            <p:cNvPr id="3" name="Picture 2" descr="Smiling woman crossing street holding arm of man, both wearing jackets and scarves">
              <a:extLst>
                <a:ext uri="{FF2B5EF4-FFF2-40B4-BE49-F238E27FC236}">
                  <a16:creationId xmlns:a16="http://schemas.microsoft.com/office/drawing/2014/main" id="{40AD9FDF-BFD3-FE58-4546-E1F1AF882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362" y="1258449"/>
              <a:ext cx="2451820" cy="2451845"/>
            </a:xfrm>
            <a:prstGeom prst="ellipse">
              <a:avLst/>
            </a:prstGeom>
          </p:spPr>
        </p:pic>
        <p:pic>
          <p:nvPicPr>
            <p:cNvPr id="7" name="Picture 6" descr="Close-up profile of young man in suit and tie smiling, with others in background">
              <a:extLst>
                <a:ext uri="{FF2B5EF4-FFF2-40B4-BE49-F238E27FC236}">
                  <a16:creationId xmlns:a16="http://schemas.microsoft.com/office/drawing/2014/main" id="{2CC1C630-854B-B307-6533-49B21398AE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29183" y="2684232"/>
              <a:ext cx="2451820" cy="2451845"/>
            </a:xfrm>
            <a:prstGeom prst="ellipse">
              <a:avLst/>
            </a:prstGeom>
          </p:spPr>
        </p:pic>
        <p:pic>
          <p:nvPicPr>
            <p:cNvPr id="9" name="Picture 8" descr="Smiling young man in focus seated with three other people out of focus">
              <a:extLst>
                <a:ext uri="{FF2B5EF4-FFF2-40B4-BE49-F238E27FC236}">
                  <a16:creationId xmlns:a16="http://schemas.microsoft.com/office/drawing/2014/main" id="{4B5052F3-A36B-721B-CD38-7F6DFA898B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96"/>
            <a:stretch/>
          </p:blipFill>
          <p:spPr>
            <a:xfrm flipH="1">
              <a:off x="7663696" y="4057665"/>
              <a:ext cx="2659022" cy="2651705"/>
            </a:xfrm>
            <a:prstGeom prst="ellipse">
              <a:avLst/>
            </a:prstGeom>
          </p:spPr>
        </p:pic>
      </p:grpSp>
      <p:pic>
        <p:nvPicPr>
          <p:cNvPr id="36" name="Picture 35">
            <a:extLst>
              <a:ext uri="{FF2B5EF4-FFF2-40B4-BE49-F238E27FC236}">
                <a16:creationId xmlns:a16="http://schemas.microsoft.com/office/drawing/2014/main" id="{65B5D625-83D1-910F-340F-88D307E6D1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7262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riangle 18">
            <a:extLst>
              <a:ext uri="{FF2B5EF4-FFF2-40B4-BE49-F238E27FC236}">
                <a16:creationId xmlns:a16="http://schemas.microsoft.com/office/drawing/2014/main" id="{D248503E-E20D-7E4D-A7A7-E66A3B169FD3}"/>
              </a:ext>
            </a:extLst>
          </p:cNvPr>
          <p:cNvSpPr/>
          <p:nvPr/>
        </p:nvSpPr>
        <p:spPr>
          <a:xfrm>
            <a:off x="0" y="3814763"/>
            <a:ext cx="12192000" cy="3043237"/>
          </a:xfrm>
          <a:prstGeom prst="triangle">
            <a:avLst>
              <a:gd name="adj" fmla="val 6757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188775"/>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Your company is growing in a competitive industry. New customer acquisition and retention is your company’s primary concern. </a:t>
            </a:r>
          </a:p>
          <a:p>
            <a:pPr>
              <a:lnSpc>
                <a:spcPct val="150000"/>
              </a:lnSpc>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We propose to help you develop and retain a new consumer base through targeted advertising on multiple social media platforms.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43256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Situation Analysis</a:t>
            </a:r>
            <a:endParaRPr lang="en-US" sz="6000" dirty="0">
              <a:solidFill>
                <a:schemeClr val="tx1">
                  <a:lumMod val="65000"/>
                  <a:lumOff val="35000"/>
                </a:schemeClr>
              </a:solidFill>
              <a:latin typeface="Century Gothic" panose="020B0502020202020204" pitchFamily="34" charset="0"/>
            </a:endParaRPr>
          </a:p>
        </p:txBody>
      </p:sp>
      <p:pic>
        <p:nvPicPr>
          <p:cNvPr id="18" name="Picture 17">
            <a:extLst>
              <a:ext uri="{FF2B5EF4-FFF2-40B4-BE49-F238E27FC236}">
                <a16:creationId xmlns:a16="http://schemas.microsoft.com/office/drawing/2014/main" id="{9EC0D1E6-81B0-3C5E-670A-75ECB9D1ABDF}"/>
              </a:ext>
            </a:extLst>
          </p:cNvPr>
          <p:cNvPicPr>
            <a:picLocks noChangeAspect="1"/>
          </p:cNvPicPr>
          <p:nvPr/>
        </p:nvPicPr>
        <p:blipFill>
          <a:blip r:embed="rId2"/>
          <a:stretch>
            <a:fillRect/>
          </a:stretch>
        </p:blipFill>
        <p:spPr>
          <a:xfrm>
            <a:off x="7365458" y="0"/>
            <a:ext cx="4852147" cy="6858000"/>
          </a:xfrm>
          <a:prstGeom prst="rect">
            <a:avLst/>
          </a:prstGeom>
        </p:spPr>
      </p:pic>
      <p:pic>
        <p:nvPicPr>
          <p:cNvPr id="21" name="Picture 20">
            <a:extLst>
              <a:ext uri="{FF2B5EF4-FFF2-40B4-BE49-F238E27FC236}">
                <a16:creationId xmlns:a16="http://schemas.microsoft.com/office/drawing/2014/main" id="{125A5E0E-D629-79EF-167C-5569A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93169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FB"/>
        </a:solidFill>
        <a:effectLst/>
      </p:bgPr>
    </p:bg>
    <p:spTree>
      <p:nvGrpSpPr>
        <p:cNvPr id="1" name=""/>
        <p:cNvGrpSpPr/>
        <p:nvPr/>
      </p:nvGrpSpPr>
      <p:grpSpPr>
        <a:xfrm>
          <a:off x="0" y="0"/>
          <a:ext cx="0" cy="0"/>
          <a:chOff x="0" y="0"/>
          <a:chExt cx="0" cy="0"/>
        </a:xfrm>
      </p:grpSpPr>
      <p:pic>
        <p:nvPicPr>
          <p:cNvPr id="11" name="Picture 10" descr="Abstract 3D of an interior">
            <a:extLst>
              <a:ext uri="{FF2B5EF4-FFF2-40B4-BE49-F238E27FC236}">
                <a16:creationId xmlns:a16="http://schemas.microsoft.com/office/drawing/2014/main" id="{84B3AF34-2BE4-5268-D4EF-BB95F3AAB8A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D214C89-985F-9140-32D3-A16E40DCC637}"/>
              </a:ext>
            </a:extLst>
          </p:cNvPr>
          <p:cNvSpPr/>
          <p:nvPr/>
        </p:nvSpPr>
        <p:spPr>
          <a:xfrm>
            <a:off x="1" y="0"/>
            <a:ext cx="6272212"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We specialize in social media advertising and search engine optimization based on your specifications. We will enhance your company’s social media presence and improve your rankings through keyword analysis.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918085"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Our Services</a:t>
            </a:r>
          </a:p>
        </p:txBody>
      </p:sp>
      <p:pic>
        <p:nvPicPr>
          <p:cNvPr id="19" name="Picture 18">
            <a:extLst>
              <a:ext uri="{FF2B5EF4-FFF2-40B4-BE49-F238E27FC236}">
                <a16:creationId xmlns:a16="http://schemas.microsoft.com/office/drawing/2014/main" id="{9E23FBC7-10B2-1E36-C59A-4F5BFA188486}"/>
              </a:ext>
            </a:extLst>
          </p:cNvPr>
          <p:cNvPicPr>
            <a:picLocks noChangeAspect="1"/>
          </p:cNvPicPr>
          <p:nvPr/>
        </p:nvPicPr>
        <p:blipFill>
          <a:blip r:embed="rId4"/>
          <a:stretch>
            <a:fillRect/>
          </a:stretch>
        </p:blipFill>
        <p:spPr>
          <a:xfrm>
            <a:off x="7502967" y="0"/>
            <a:ext cx="4689034" cy="4668194"/>
          </a:xfrm>
          <a:prstGeom prst="rect">
            <a:avLst/>
          </a:prstGeom>
        </p:spPr>
      </p:pic>
      <p:pic>
        <p:nvPicPr>
          <p:cNvPr id="29" name="Picture 28" descr="Person wearing headphones">
            <a:extLst>
              <a:ext uri="{FF2B5EF4-FFF2-40B4-BE49-F238E27FC236}">
                <a16:creationId xmlns:a16="http://schemas.microsoft.com/office/drawing/2014/main" id="{3F236AD4-B9FD-7336-D528-C65387C48F8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500"/>
                    </a14:imgEffect>
                    <a14:imgEffect>
                      <a14:saturation sat="258000"/>
                    </a14:imgEffect>
                    <a14:imgEffect>
                      <a14:brightnessContrast contrast="26000"/>
                    </a14:imgEffect>
                  </a14:imgLayer>
                </a14:imgProps>
              </a:ext>
              <a:ext uri="{28A0092B-C50C-407E-A947-70E740481C1C}">
                <a14:useLocalDpi xmlns:a14="http://schemas.microsoft.com/office/drawing/2010/main"/>
              </a:ext>
            </a:extLst>
          </a:blip>
          <a:srcRect/>
          <a:stretch/>
        </p:blipFill>
        <p:spPr>
          <a:xfrm flipH="1">
            <a:off x="6710192" y="3551545"/>
            <a:ext cx="3137292" cy="3105495"/>
          </a:xfrm>
          <a:prstGeom prst="ellipse">
            <a:avLst/>
          </a:prstGeom>
        </p:spPr>
      </p:pic>
      <p:pic>
        <p:nvPicPr>
          <p:cNvPr id="30" name="Picture 29">
            <a:extLst>
              <a:ext uri="{FF2B5EF4-FFF2-40B4-BE49-F238E27FC236}">
                <a16:creationId xmlns:a16="http://schemas.microsoft.com/office/drawing/2014/main" id="{4CE1B242-FDF6-4E4D-69AC-3FDF1F034B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3137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7" name="Triangle 66">
            <a:extLst>
              <a:ext uri="{FF2B5EF4-FFF2-40B4-BE49-F238E27FC236}">
                <a16:creationId xmlns:a16="http://schemas.microsoft.com/office/drawing/2014/main" id="{526C6DE4-4EC0-A8B9-4C41-07EFA50D5E45}"/>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3645645" cy="3727111"/>
          </a:xfrm>
          <a:prstGeom prst="rect">
            <a:avLst/>
          </a:prstGeom>
          <a:noFill/>
        </p:spPr>
        <p:txBody>
          <a:bodyPr wrap="square" rtlCol="0">
            <a:spAutoFit/>
          </a:bodyPr>
          <a:lstStyle/>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Improved organic traffic </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Weekly target audience growth</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10-11.45% increase in social media leads</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Improved keyword rankings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6180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Your Results</a:t>
            </a:r>
            <a:endParaRPr lang="en-US" sz="6000" dirty="0">
              <a:solidFill>
                <a:schemeClr val="tx1">
                  <a:lumMod val="65000"/>
                  <a:lumOff val="35000"/>
                </a:schemeClr>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4B4CEE1A-CC84-015C-9BDE-09322E36CF20}"/>
              </a:ext>
            </a:extLst>
          </p:cNvPr>
          <p:cNvGrpSpPr/>
          <p:nvPr/>
        </p:nvGrpSpPr>
        <p:grpSpPr>
          <a:xfrm>
            <a:off x="7078605" y="1573590"/>
            <a:ext cx="1318802" cy="1531933"/>
            <a:chOff x="6808324" y="1316688"/>
            <a:chExt cx="1589083" cy="1845894"/>
          </a:xfrm>
        </p:grpSpPr>
        <p:sp>
          <p:nvSpPr>
            <p:cNvPr id="42" name="Rounded Rectangle 41">
              <a:extLst>
                <a:ext uri="{FF2B5EF4-FFF2-40B4-BE49-F238E27FC236}">
                  <a16:creationId xmlns:a16="http://schemas.microsoft.com/office/drawing/2014/main" id="{4D59A129-E7EA-9029-57A9-65E037DC2848}"/>
                </a:ext>
              </a:extLst>
            </p:cNvPr>
            <p:cNvSpPr/>
            <p:nvPr/>
          </p:nvSpPr>
          <p:spPr>
            <a:xfrm>
              <a:off x="6808324" y="1316688"/>
              <a:ext cx="1589083" cy="1845894"/>
            </a:xfrm>
            <a:prstGeom prst="roundRect">
              <a:avLst>
                <a:gd name="adj" fmla="val 4979"/>
              </a:avLst>
            </a:prstGeom>
            <a:solidFill>
              <a:srgbClr val="FCDFBB"/>
            </a:solidFill>
            <a:ln w="32941" cap="flat">
              <a:noFill/>
              <a:prstDash val="solid"/>
              <a:miter/>
            </a:ln>
          </p:spPr>
          <p:txBody>
            <a:bodyPr rtlCol="0" anchor="ctr"/>
            <a:lstStyle/>
            <a:p>
              <a:endParaRPr lang="en-US"/>
            </a:p>
          </p:txBody>
        </p:sp>
        <p:grpSp>
          <p:nvGrpSpPr>
            <p:cNvPr id="30" name="Graphic 4">
              <a:extLst>
                <a:ext uri="{FF2B5EF4-FFF2-40B4-BE49-F238E27FC236}">
                  <a16:creationId xmlns:a16="http://schemas.microsoft.com/office/drawing/2014/main" id="{9B8EFCAD-9E4D-FBC7-EB88-C58B8C5A0C4B}"/>
                </a:ext>
              </a:extLst>
            </p:cNvPr>
            <p:cNvGrpSpPr/>
            <p:nvPr/>
          </p:nvGrpSpPr>
          <p:grpSpPr>
            <a:xfrm>
              <a:off x="6973853" y="1498300"/>
              <a:ext cx="1258024" cy="1482671"/>
              <a:chOff x="7139383" y="1685266"/>
              <a:chExt cx="926965" cy="1092494"/>
            </a:xfrm>
          </p:grpSpPr>
          <p:sp>
            <p:nvSpPr>
              <p:cNvPr id="32" name="Freeform 31">
                <a:extLst>
                  <a:ext uri="{FF2B5EF4-FFF2-40B4-BE49-F238E27FC236}">
                    <a16:creationId xmlns:a16="http://schemas.microsoft.com/office/drawing/2014/main" id="{A7618210-3ABB-1E9E-0565-503BAAC1F13B}"/>
                  </a:ext>
                </a:extLst>
              </p:cNvPr>
              <p:cNvSpPr/>
              <p:nvPr/>
            </p:nvSpPr>
            <p:spPr>
              <a:xfrm>
                <a:off x="7139383" y="1685266"/>
                <a:ext cx="926965" cy="1092494"/>
              </a:xfrm>
              <a:custGeom>
                <a:avLst/>
                <a:gdLst>
                  <a:gd name="connsiteX0" fmla="*/ 910412 w 926965"/>
                  <a:gd name="connsiteY0" fmla="*/ 0 h 1092494"/>
                  <a:gd name="connsiteX1" fmla="*/ 926965 w 926965"/>
                  <a:gd name="connsiteY1" fmla="*/ 16553 h 1092494"/>
                  <a:gd name="connsiteX2" fmla="*/ 926965 w 926965"/>
                  <a:gd name="connsiteY2" fmla="*/ 1075942 h 1092494"/>
                  <a:gd name="connsiteX3" fmla="*/ 910412 w 926965"/>
                  <a:gd name="connsiteY3" fmla="*/ 1092495 h 1092494"/>
                  <a:gd name="connsiteX4" fmla="*/ 16553 w 926965"/>
                  <a:gd name="connsiteY4" fmla="*/ 1092495 h 1092494"/>
                  <a:gd name="connsiteX5" fmla="*/ 0 w 926965"/>
                  <a:gd name="connsiteY5" fmla="*/ 1075942 h 1092494"/>
                  <a:gd name="connsiteX6" fmla="*/ 0 w 926965"/>
                  <a:gd name="connsiteY6" fmla="*/ 16553 h 1092494"/>
                  <a:gd name="connsiteX7" fmla="*/ 16553 w 926965"/>
                  <a:gd name="connsiteY7" fmla="*/ 0 h 109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965" h="1092494">
                    <a:moveTo>
                      <a:pt x="910412" y="0"/>
                    </a:moveTo>
                    <a:cubicBezTo>
                      <a:pt x="919554" y="0"/>
                      <a:pt x="926965" y="7411"/>
                      <a:pt x="926965" y="16553"/>
                    </a:cubicBezTo>
                    <a:lnTo>
                      <a:pt x="926965" y="1075942"/>
                    </a:lnTo>
                    <a:cubicBezTo>
                      <a:pt x="926965" y="1085084"/>
                      <a:pt x="919554" y="1092495"/>
                      <a:pt x="910412" y="1092495"/>
                    </a:cubicBezTo>
                    <a:lnTo>
                      <a:pt x="16553" y="1092495"/>
                    </a:lnTo>
                    <a:cubicBezTo>
                      <a:pt x="7411" y="1092495"/>
                      <a:pt x="0" y="1085084"/>
                      <a:pt x="0" y="1075942"/>
                    </a:cubicBezTo>
                    <a:lnTo>
                      <a:pt x="0" y="16553"/>
                    </a:lnTo>
                    <a:cubicBezTo>
                      <a:pt x="0" y="7411"/>
                      <a:pt x="7411" y="0"/>
                      <a:pt x="16553" y="0"/>
                    </a:cubicBezTo>
                    <a:close/>
                  </a:path>
                </a:pathLst>
              </a:custGeom>
              <a:solidFill>
                <a:srgbClr val="FFFFFF"/>
              </a:solidFill>
              <a:ln w="32941" cap="flat">
                <a:noFill/>
                <a:prstDash val="solid"/>
                <a:miter/>
              </a:ln>
            </p:spPr>
            <p:txBody>
              <a:bodyPr rtlCol="0" anchor="ctr"/>
              <a:lstStyle/>
              <a:p>
                <a:endParaRPr lang="en-US"/>
              </a:p>
            </p:txBody>
          </p:sp>
          <p:grpSp>
            <p:nvGrpSpPr>
              <p:cNvPr id="33" name="Graphic 4">
                <a:extLst>
                  <a:ext uri="{FF2B5EF4-FFF2-40B4-BE49-F238E27FC236}">
                    <a16:creationId xmlns:a16="http://schemas.microsoft.com/office/drawing/2014/main" id="{754FEC64-2374-8942-969B-AA839EAC3FCF}"/>
                  </a:ext>
                </a:extLst>
              </p:cNvPr>
              <p:cNvGrpSpPr/>
              <p:nvPr/>
            </p:nvGrpSpPr>
            <p:grpSpPr>
              <a:xfrm>
                <a:off x="7418133" y="1883570"/>
                <a:ext cx="375422" cy="238445"/>
                <a:chOff x="7418133" y="1883570"/>
                <a:chExt cx="375422" cy="238445"/>
              </a:xfrm>
              <a:solidFill>
                <a:srgbClr val="E18502"/>
              </a:solidFill>
            </p:grpSpPr>
            <p:sp>
              <p:nvSpPr>
                <p:cNvPr id="34" name="Freeform 33">
                  <a:extLst>
                    <a:ext uri="{FF2B5EF4-FFF2-40B4-BE49-F238E27FC236}">
                      <a16:creationId xmlns:a16="http://schemas.microsoft.com/office/drawing/2014/main" id="{F2C8F5D3-948F-06C2-F58C-2C3BBB86E5DF}"/>
                    </a:ext>
                  </a:extLst>
                </p:cNvPr>
                <p:cNvSpPr/>
                <p:nvPr/>
              </p:nvSpPr>
              <p:spPr>
                <a:xfrm>
                  <a:off x="7418133" y="1892509"/>
                  <a:ext cx="364497" cy="229506"/>
                </a:xfrm>
                <a:custGeom>
                  <a:avLst/>
                  <a:gdLst>
                    <a:gd name="connsiteX0" fmla="*/ 56613 w 364497"/>
                    <a:gd name="connsiteY0" fmla="*/ 219823 h 229506"/>
                    <a:gd name="connsiteX1" fmla="*/ 9602 w 364497"/>
                    <a:gd name="connsiteY1" fmla="*/ 219823 h 229506"/>
                    <a:gd name="connsiteX2" fmla="*/ 9602 w 364497"/>
                    <a:gd name="connsiteY2" fmla="*/ 219823 h 229506"/>
                    <a:gd name="connsiteX3" fmla="*/ 9271 w 364497"/>
                    <a:gd name="connsiteY3" fmla="*/ 174137 h 229506"/>
                    <a:gd name="connsiteX4" fmla="*/ 9602 w 364497"/>
                    <a:gd name="connsiteY4" fmla="*/ 173806 h 229506"/>
                    <a:gd name="connsiteX5" fmla="*/ 97002 w 364497"/>
                    <a:gd name="connsiteY5" fmla="*/ 88062 h 229506"/>
                    <a:gd name="connsiteX6" fmla="*/ 137060 w 364497"/>
                    <a:gd name="connsiteY6" fmla="*/ 82765 h 229506"/>
                    <a:gd name="connsiteX7" fmla="*/ 193340 w 364497"/>
                    <a:gd name="connsiteY7" fmla="*/ 114546 h 229506"/>
                    <a:gd name="connsiteX8" fmla="*/ 319474 w 364497"/>
                    <a:gd name="connsiteY8" fmla="*/ 0 h 229506"/>
                    <a:gd name="connsiteX9" fmla="*/ 364498 w 364497"/>
                    <a:gd name="connsiteY9" fmla="*/ 48004 h 229506"/>
                    <a:gd name="connsiteX10" fmla="*/ 220487 w 364497"/>
                    <a:gd name="connsiteY10" fmla="*/ 178441 h 229506"/>
                    <a:gd name="connsiteX11" fmla="*/ 181422 w 364497"/>
                    <a:gd name="connsiteY11" fmla="*/ 182745 h 229506"/>
                    <a:gd name="connsiteX12" fmla="*/ 125804 w 364497"/>
                    <a:gd name="connsiteY12" fmla="*/ 151625 h 229506"/>
                    <a:gd name="connsiteX13" fmla="*/ 56282 w 364497"/>
                    <a:gd name="connsiteY13" fmla="*/ 219492 h 2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497" h="229506">
                      <a:moveTo>
                        <a:pt x="56613" y="219823"/>
                      </a:moveTo>
                      <a:cubicBezTo>
                        <a:pt x="43701" y="232734"/>
                        <a:pt x="22514" y="232734"/>
                        <a:pt x="9602" y="219823"/>
                      </a:cubicBezTo>
                      <a:lnTo>
                        <a:pt x="9602" y="219823"/>
                      </a:lnTo>
                      <a:cubicBezTo>
                        <a:pt x="-2978" y="207243"/>
                        <a:pt x="-3309" y="186717"/>
                        <a:pt x="9271" y="174137"/>
                      </a:cubicBezTo>
                      <a:cubicBezTo>
                        <a:pt x="9271" y="174137"/>
                        <a:pt x="9271" y="174137"/>
                        <a:pt x="9602" y="173806"/>
                      </a:cubicBezTo>
                      <a:lnTo>
                        <a:pt x="97002" y="88062"/>
                      </a:lnTo>
                      <a:cubicBezTo>
                        <a:pt x="107596" y="77799"/>
                        <a:pt x="124149" y="75481"/>
                        <a:pt x="137060" y="82765"/>
                      </a:cubicBezTo>
                      <a:lnTo>
                        <a:pt x="193340" y="114546"/>
                      </a:lnTo>
                      <a:lnTo>
                        <a:pt x="319474" y="0"/>
                      </a:lnTo>
                      <a:lnTo>
                        <a:pt x="364498" y="48004"/>
                      </a:lnTo>
                      <a:lnTo>
                        <a:pt x="220487" y="178441"/>
                      </a:lnTo>
                      <a:cubicBezTo>
                        <a:pt x="209893" y="188041"/>
                        <a:pt x="194002" y="189697"/>
                        <a:pt x="181422" y="182745"/>
                      </a:cubicBezTo>
                      <a:lnTo>
                        <a:pt x="125804" y="151625"/>
                      </a:lnTo>
                      <a:lnTo>
                        <a:pt x="56282" y="219492"/>
                      </a:lnTo>
                      <a:close/>
                    </a:path>
                  </a:pathLst>
                </a:custGeom>
                <a:solidFill>
                  <a:srgbClr val="E18502"/>
                </a:solidFill>
                <a:ln w="32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3226F2-3394-B559-907E-E8044AAB01FF}"/>
                    </a:ext>
                  </a:extLst>
                </p:cNvPr>
                <p:cNvSpPr/>
                <p:nvPr/>
              </p:nvSpPr>
              <p:spPr>
                <a:xfrm>
                  <a:off x="7616108" y="1883570"/>
                  <a:ext cx="177447" cy="174137"/>
                </a:xfrm>
                <a:custGeom>
                  <a:avLst/>
                  <a:gdLst>
                    <a:gd name="connsiteX0" fmla="*/ 177448 w 177447"/>
                    <a:gd name="connsiteY0" fmla="*/ 141031 h 174137"/>
                    <a:gd name="connsiteX1" fmla="*/ 144342 w 177447"/>
                    <a:gd name="connsiteY1" fmla="*/ 174137 h 174137"/>
                    <a:gd name="connsiteX2" fmla="*/ 144342 w 177447"/>
                    <a:gd name="connsiteY2" fmla="*/ 174137 h 174137"/>
                    <a:gd name="connsiteX3" fmla="*/ 111236 w 177447"/>
                    <a:gd name="connsiteY3" fmla="*/ 141031 h 174137"/>
                    <a:gd name="connsiteX4" fmla="*/ 111236 w 177447"/>
                    <a:gd name="connsiteY4" fmla="*/ 65550 h 174137"/>
                    <a:gd name="connsiteX5" fmla="*/ 32775 w 177447"/>
                    <a:gd name="connsiteY5" fmla="*/ 65550 h 174137"/>
                    <a:gd name="connsiteX6" fmla="*/ 0 w 177447"/>
                    <a:gd name="connsiteY6" fmla="*/ 32775 h 174137"/>
                    <a:gd name="connsiteX7" fmla="*/ 0 w 177447"/>
                    <a:gd name="connsiteY7" fmla="*/ 32775 h 174137"/>
                    <a:gd name="connsiteX8" fmla="*/ 32775 w 177447"/>
                    <a:gd name="connsiteY8" fmla="*/ 0 h 174137"/>
                    <a:gd name="connsiteX9" fmla="*/ 32775 w 177447"/>
                    <a:gd name="connsiteY9" fmla="*/ 0 h 174137"/>
                    <a:gd name="connsiteX10" fmla="*/ 144342 w 177447"/>
                    <a:gd name="connsiteY10" fmla="*/ 0 h 174137"/>
                    <a:gd name="connsiteX11" fmla="*/ 177448 w 177447"/>
                    <a:gd name="connsiteY11" fmla="*/ 32775 h 174137"/>
                    <a:gd name="connsiteX12" fmla="*/ 177448 w 177447"/>
                    <a:gd name="connsiteY12" fmla="*/ 141031 h 1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447" h="174137">
                      <a:moveTo>
                        <a:pt x="177448" y="141031"/>
                      </a:moveTo>
                      <a:cubicBezTo>
                        <a:pt x="177448" y="159239"/>
                        <a:pt x="162550" y="174137"/>
                        <a:pt x="144342" y="174137"/>
                      </a:cubicBezTo>
                      <a:lnTo>
                        <a:pt x="144342" y="174137"/>
                      </a:lnTo>
                      <a:cubicBezTo>
                        <a:pt x="126133" y="174137"/>
                        <a:pt x="111236" y="159239"/>
                        <a:pt x="111236" y="141031"/>
                      </a:cubicBezTo>
                      <a:lnTo>
                        <a:pt x="111236" y="65550"/>
                      </a:lnTo>
                      <a:lnTo>
                        <a:pt x="32775" y="65550"/>
                      </a:lnTo>
                      <a:cubicBezTo>
                        <a:pt x="14898" y="65550"/>
                        <a:pt x="0" y="50983"/>
                        <a:pt x="0" y="32775"/>
                      </a:cubicBezTo>
                      <a:lnTo>
                        <a:pt x="0" y="32775"/>
                      </a:lnTo>
                      <a:cubicBezTo>
                        <a:pt x="0" y="14898"/>
                        <a:pt x="14567" y="0"/>
                        <a:pt x="32775" y="0"/>
                      </a:cubicBezTo>
                      <a:lnTo>
                        <a:pt x="32775" y="0"/>
                      </a:lnTo>
                      <a:cubicBezTo>
                        <a:pt x="32775" y="0"/>
                        <a:pt x="144342" y="0"/>
                        <a:pt x="144342" y="0"/>
                      </a:cubicBezTo>
                      <a:cubicBezTo>
                        <a:pt x="162550" y="0"/>
                        <a:pt x="177117" y="14567"/>
                        <a:pt x="177448" y="32775"/>
                      </a:cubicBezTo>
                      <a:lnTo>
                        <a:pt x="177448" y="141031"/>
                      </a:lnTo>
                      <a:close/>
                    </a:path>
                  </a:pathLst>
                </a:custGeom>
                <a:solidFill>
                  <a:srgbClr val="E18502"/>
                </a:solidFill>
                <a:ln w="32941"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5655520-C37A-1DCD-523D-B564DBAF1FA2}"/>
                  </a:ext>
                </a:extLst>
              </p:cNvPr>
              <p:cNvSpPr/>
              <p:nvPr/>
            </p:nvSpPr>
            <p:spPr>
              <a:xfrm>
                <a:off x="7470442" y="2248066"/>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575D87-1173-7A09-7675-223BB6E96075}"/>
                  </a:ext>
                </a:extLst>
              </p:cNvPr>
              <p:cNvSpPr/>
              <p:nvPr/>
            </p:nvSpPr>
            <p:spPr>
              <a:xfrm>
                <a:off x="7470442" y="2380490"/>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D7C3020-03DA-85BF-21F8-165E57C6EFB9}"/>
                  </a:ext>
                </a:extLst>
              </p:cNvPr>
              <p:cNvSpPr/>
              <p:nvPr/>
            </p:nvSpPr>
            <p:spPr>
              <a:xfrm>
                <a:off x="7470442" y="2512913"/>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509103C-1E6A-F671-EE97-1694BB15FC3D}"/>
                  </a:ext>
                </a:extLst>
              </p:cNvPr>
              <p:cNvSpPr/>
              <p:nvPr/>
            </p:nvSpPr>
            <p:spPr>
              <a:xfrm>
                <a:off x="7338018" y="2512913"/>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E18502"/>
              </a:solidFill>
              <a:ln w="32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159E9C2-5175-0600-CD31-F2BCCD94D9DB}"/>
                  </a:ext>
                </a:extLst>
              </p:cNvPr>
              <p:cNvSpPr/>
              <p:nvPr/>
            </p:nvSpPr>
            <p:spPr>
              <a:xfrm>
                <a:off x="7338018" y="2380490"/>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F2AB4A"/>
              </a:solidFill>
              <a:ln w="32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6B2A04-2186-F0D0-8A7E-FD7780A05703}"/>
                  </a:ext>
                </a:extLst>
              </p:cNvPr>
              <p:cNvSpPr/>
              <p:nvPr/>
            </p:nvSpPr>
            <p:spPr>
              <a:xfrm>
                <a:off x="7338018" y="2248066"/>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D76400"/>
              </a:solidFill>
              <a:ln w="32941"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75A9F6E1-2C01-4758-8057-92D030673185}"/>
              </a:ext>
            </a:extLst>
          </p:cNvPr>
          <p:cNvGrpSpPr/>
          <p:nvPr/>
        </p:nvGrpSpPr>
        <p:grpSpPr>
          <a:xfrm>
            <a:off x="6781800" y="3429000"/>
            <a:ext cx="5257800" cy="2997200"/>
            <a:chOff x="6781800" y="3429000"/>
            <a:chExt cx="5257800" cy="2997200"/>
          </a:xfrm>
        </p:grpSpPr>
        <p:sp>
          <p:nvSpPr>
            <p:cNvPr id="27" name="Rounded Rectangle 26">
              <a:extLst>
                <a:ext uri="{FF2B5EF4-FFF2-40B4-BE49-F238E27FC236}">
                  <a16:creationId xmlns:a16="http://schemas.microsoft.com/office/drawing/2014/main" id="{F4592B72-6FAB-2D43-F1EC-DF846EDF9DE3}"/>
                </a:ext>
              </a:extLst>
            </p:cNvPr>
            <p:cNvSpPr/>
            <p:nvPr/>
          </p:nvSpPr>
          <p:spPr>
            <a:xfrm>
              <a:off x="6781800" y="3429000"/>
              <a:ext cx="5257800" cy="2997200"/>
            </a:xfrm>
            <a:prstGeom prst="roundRect">
              <a:avLst>
                <a:gd name="adj" fmla="val 3320"/>
              </a:avLst>
            </a:prstGeom>
            <a:solidFill>
              <a:srgbClr val="3CA20F"/>
            </a:solidFill>
            <a:ln w="9525" cap="flat">
              <a:no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3ACB962B-4573-2815-FC7A-F2C95BBF8BA5}"/>
                </a:ext>
              </a:extLst>
            </p:cNvPr>
            <p:cNvSpPr/>
            <p:nvPr/>
          </p:nvSpPr>
          <p:spPr>
            <a:xfrm>
              <a:off x="7129463" y="3429000"/>
              <a:ext cx="4572000" cy="2997200"/>
            </a:xfrm>
            <a:prstGeom prst="rect">
              <a:avLst/>
            </a:prstGeom>
            <a:solidFill>
              <a:srgbClr val="C7E3BB"/>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5EED73A-F623-EC44-8419-B2070F51B745}"/>
                </a:ext>
              </a:extLst>
            </p:cNvPr>
            <p:cNvSpPr/>
            <p:nvPr/>
          </p:nvSpPr>
          <p:spPr>
            <a:xfrm>
              <a:off x="9010650" y="4266313"/>
              <a:ext cx="333375" cy="1541417"/>
            </a:xfrm>
            <a:custGeom>
              <a:avLst/>
              <a:gdLst>
                <a:gd name="connsiteX0" fmla="*/ 314325 w 333375"/>
                <a:gd name="connsiteY0" fmla="*/ 0 h 1541417"/>
                <a:gd name="connsiteX1" fmla="*/ 333375 w 333375"/>
                <a:gd name="connsiteY1" fmla="*/ 19030 h 1541417"/>
                <a:gd name="connsiteX2" fmla="*/ 333375 w 333375"/>
                <a:gd name="connsiteY2" fmla="*/ 1522387 h 1541417"/>
                <a:gd name="connsiteX3" fmla="*/ 314325 w 333375"/>
                <a:gd name="connsiteY3" fmla="*/ 1541417 h 1541417"/>
                <a:gd name="connsiteX4" fmla="*/ 19050 w 333375"/>
                <a:gd name="connsiteY4" fmla="*/ 1541417 h 1541417"/>
                <a:gd name="connsiteX5" fmla="*/ 0 w 333375"/>
                <a:gd name="connsiteY5" fmla="*/ 1522387 h 1541417"/>
                <a:gd name="connsiteX6" fmla="*/ 0 w 333375"/>
                <a:gd name="connsiteY6" fmla="*/ 19030 h 1541417"/>
                <a:gd name="connsiteX7" fmla="*/ 19050 w 333375"/>
                <a:gd name="connsiteY7"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541417">
                  <a:moveTo>
                    <a:pt x="314325" y="0"/>
                  </a:moveTo>
                  <a:cubicBezTo>
                    <a:pt x="324846" y="0"/>
                    <a:pt x="333375" y="8520"/>
                    <a:pt x="333375" y="19030"/>
                  </a:cubicBezTo>
                  <a:lnTo>
                    <a:pt x="333375" y="1522387"/>
                  </a:lnTo>
                  <a:cubicBezTo>
                    <a:pt x="333375" y="1532897"/>
                    <a:pt x="324846" y="1541417"/>
                    <a:pt x="314325" y="1541417"/>
                  </a:cubicBezTo>
                  <a:lnTo>
                    <a:pt x="19050" y="1541417"/>
                  </a:lnTo>
                  <a:cubicBezTo>
                    <a:pt x="8529" y="1541417"/>
                    <a:pt x="0" y="1532897"/>
                    <a:pt x="0" y="1522387"/>
                  </a:cubicBezTo>
                  <a:lnTo>
                    <a:pt x="0" y="19030"/>
                  </a:lnTo>
                  <a:cubicBezTo>
                    <a:pt x="0" y="8520"/>
                    <a:pt x="8529" y="0"/>
                    <a:pt x="19050" y="0"/>
                  </a:cubicBezTo>
                  <a:close/>
                </a:path>
              </a:pathLst>
            </a:custGeom>
            <a:solidFill>
              <a:srgbClr val="3CA210"/>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111B845-5BD9-B24C-0B23-0733780CF4CC}"/>
                </a:ext>
              </a:extLst>
            </p:cNvPr>
            <p:cNvSpPr/>
            <p:nvPr/>
          </p:nvSpPr>
          <p:spPr>
            <a:xfrm>
              <a:off x="10820400" y="4018925"/>
              <a:ext cx="333375" cy="1788805"/>
            </a:xfrm>
            <a:custGeom>
              <a:avLst/>
              <a:gdLst>
                <a:gd name="connsiteX0" fmla="*/ 314325 w 333375"/>
                <a:gd name="connsiteY0" fmla="*/ 0 h 1788805"/>
                <a:gd name="connsiteX1" fmla="*/ 333375 w 333375"/>
                <a:gd name="connsiteY1" fmla="*/ 19030 h 1788805"/>
                <a:gd name="connsiteX2" fmla="*/ 333375 w 333375"/>
                <a:gd name="connsiteY2" fmla="*/ 1769775 h 1788805"/>
                <a:gd name="connsiteX3" fmla="*/ 314325 w 333375"/>
                <a:gd name="connsiteY3" fmla="*/ 1788805 h 1788805"/>
                <a:gd name="connsiteX4" fmla="*/ 19050 w 333375"/>
                <a:gd name="connsiteY4" fmla="*/ 1788805 h 1788805"/>
                <a:gd name="connsiteX5" fmla="*/ 0 w 333375"/>
                <a:gd name="connsiteY5" fmla="*/ 1769775 h 1788805"/>
                <a:gd name="connsiteX6" fmla="*/ 0 w 333375"/>
                <a:gd name="connsiteY6" fmla="*/ 19030 h 1788805"/>
                <a:gd name="connsiteX7" fmla="*/ 19050 w 333375"/>
                <a:gd name="connsiteY7" fmla="*/ 0 h 178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788805">
                  <a:moveTo>
                    <a:pt x="314325" y="0"/>
                  </a:moveTo>
                  <a:cubicBezTo>
                    <a:pt x="324846" y="0"/>
                    <a:pt x="333375" y="8520"/>
                    <a:pt x="333375" y="19030"/>
                  </a:cubicBezTo>
                  <a:lnTo>
                    <a:pt x="333375" y="1769775"/>
                  </a:lnTo>
                  <a:cubicBezTo>
                    <a:pt x="333375" y="1780285"/>
                    <a:pt x="324846" y="1788805"/>
                    <a:pt x="314325" y="1788805"/>
                  </a:cubicBezTo>
                  <a:lnTo>
                    <a:pt x="19050" y="1788805"/>
                  </a:lnTo>
                  <a:cubicBezTo>
                    <a:pt x="8529" y="1788805"/>
                    <a:pt x="0" y="1780285"/>
                    <a:pt x="0" y="1769775"/>
                  </a:cubicBezTo>
                  <a:lnTo>
                    <a:pt x="0" y="19030"/>
                  </a:lnTo>
                  <a:cubicBezTo>
                    <a:pt x="0" y="8520"/>
                    <a:pt x="8529" y="0"/>
                    <a:pt x="19050" y="0"/>
                  </a:cubicBezTo>
                  <a:close/>
                </a:path>
              </a:pathLst>
            </a:custGeom>
            <a:solidFill>
              <a:srgbClr val="96CB8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3A523E-9FB0-A353-07E1-90C7AAE69F7E}"/>
                </a:ext>
              </a:extLst>
            </p:cNvPr>
            <p:cNvSpPr/>
            <p:nvPr/>
          </p:nvSpPr>
          <p:spPr>
            <a:xfrm>
              <a:off x="9610725" y="4932357"/>
              <a:ext cx="333375" cy="875372"/>
            </a:xfrm>
            <a:custGeom>
              <a:avLst/>
              <a:gdLst>
                <a:gd name="connsiteX0" fmla="*/ 314325 w 333375"/>
                <a:gd name="connsiteY0" fmla="*/ 0 h 875372"/>
                <a:gd name="connsiteX1" fmla="*/ 333375 w 333375"/>
                <a:gd name="connsiteY1" fmla="*/ 19030 h 875372"/>
                <a:gd name="connsiteX2" fmla="*/ 333375 w 333375"/>
                <a:gd name="connsiteY2" fmla="*/ 856343 h 875372"/>
                <a:gd name="connsiteX3" fmla="*/ 314325 w 333375"/>
                <a:gd name="connsiteY3" fmla="*/ 875373 h 875372"/>
                <a:gd name="connsiteX4" fmla="*/ 19050 w 333375"/>
                <a:gd name="connsiteY4" fmla="*/ 875373 h 875372"/>
                <a:gd name="connsiteX5" fmla="*/ 0 w 333375"/>
                <a:gd name="connsiteY5" fmla="*/ 856343 h 875372"/>
                <a:gd name="connsiteX6" fmla="*/ 0 w 333375"/>
                <a:gd name="connsiteY6" fmla="*/ 19030 h 875372"/>
                <a:gd name="connsiteX7" fmla="*/ 19050 w 333375"/>
                <a:gd name="connsiteY7" fmla="*/ 0 h 8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875372">
                  <a:moveTo>
                    <a:pt x="314325" y="0"/>
                  </a:moveTo>
                  <a:cubicBezTo>
                    <a:pt x="324846" y="0"/>
                    <a:pt x="333375" y="8520"/>
                    <a:pt x="333375" y="19030"/>
                  </a:cubicBezTo>
                  <a:lnTo>
                    <a:pt x="333375" y="856343"/>
                  </a:lnTo>
                  <a:cubicBezTo>
                    <a:pt x="333375" y="866853"/>
                    <a:pt x="324846" y="875373"/>
                    <a:pt x="314325" y="875373"/>
                  </a:cubicBezTo>
                  <a:lnTo>
                    <a:pt x="19050" y="875373"/>
                  </a:lnTo>
                  <a:cubicBezTo>
                    <a:pt x="8529" y="875373"/>
                    <a:pt x="0" y="866853"/>
                    <a:pt x="0" y="856343"/>
                  </a:cubicBezTo>
                  <a:lnTo>
                    <a:pt x="0" y="19030"/>
                  </a:lnTo>
                  <a:cubicBezTo>
                    <a:pt x="0" y="8520"/>
                    <a:pt x="8529" y="0"/>
                    <a:pt x="1905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65D8649-9D07-7E5D-8479-96BAC9131027}"/>
                </a:ext>
              </a:extLst>
            </p:cNvPr>
            <p:cNvSpPr/>
            <p:nvPr/>
          </p:nvSpPr>
          <p:spPr>
            <a:xfrm>
              <a:off x="10210800" y="4542245"/>
              <a:ext cx="333375" cy="1265484"/>
            </a:xfrm>
            <a:custGeom>
              <a:avLst/>
              <a:gdLst>
                <a:gd name="connsiteX0" fmla="*/ 314325 w 333375"/>
                <a:gd name="connsiteY0" fmla="*/ 0 h 1265484"/>
                <a:gd name="connsiteX1" fmla="*/ 333375 w 333375"/>
                <a:gd name="connsiteY1" fmla="*/ 19030 h 1265484"/>
                <a:gd name="connsiteX2" fmla="*/ 333375 w 333375"/>
                <a:gd name="connsiteY2" fmla="*/ 1246455 h 1265484"/>
                <a:gd name="connsiteX3" fmla="*/ 314325 w 333375"/>
                <a:gd name="connsiteY3" fmla="*/ 1265485 h 1265484"/>
                <a:gd name="connsiteX4" fmla="*/ 19050 w 333375"/>
                <a:gd name="connsiteY4" fmla="*/ 1265485 h 1265484"/>
                <a:gd name="connsiteX5" fmla="*/ 0 w 333375"/>
                <a:gd name="connsiteY5" fmla="*/ 1246455 h 1265484"/>
                <a:gd name="connsiteX6" fmla="*/ 0 w 333375"/>
                <a:gd name="connsiteY6" fmla="*/ 19030 h 1265484"/>
                <a:gd name="connsiteX7" fmla="*/ 19050 w 333375"/>
                <a:gd name="connsiteY7" fmla="*/ 0 h 12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265484">
                  <a:moveTo>
                    <a:pt x="314325" y="0"/>
                  </a:moveTo>
                  <a:cubicBezTo>
                    <a:pt x="324846" y="0"/>
                    <a:pt x="333375" y="8520"/>
                    <a:pt x="333375" y="19030"/>
                  </a:cubicBezTo>
                  <a:lnTo>
                    <a:pt x="333375" y="1246455"/>
                  </a:lnTo>
                  <a:cubicBezTo>
                    <a:pt x="333375" y="1256965"/>
                    <a:pt x="324846" y="1265485"/>
                    <a:pt x="314325" y="1265485"/>
                  </a:cubicBezTo>
                  <a:lnTo>
                    <a:pt x="19050" y="1265485"/>
                  </a:lnTo>
                  <a:cubicBezTo>
                    <a:pt x="8529" y="1265485"/>
                    <a:pt x="0" y="1256965"/>
                    <a:pt x="0" y="1246455"/>
                  </a:cubicBezTo>
                  <a:lnTo>
                    <a:pt x="0" y="19030"/>
                  </a:lnTo>
                  <a:cubicBezTo>
                    <a:pt x="0" y="8520"/>
                    <a:pt x="8529" y="0"/>
                    <a:pt x="19050" y="0"/>
                  </a:cubicBezTo>
                  <a:close/>
                </a:path>
              </a:pathLst>
            </a:custGeom>
            <a:solidFill>
              <a:srgbClr val="37950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1266807-A2CE-8206-0244-2E69574F363A}"/>
                </a:ext>
              </a:extLst>
            </p:cNvPr>
            <p:cNvSpPr/>
            <p:nvPr/>
          </p:nvSpPr>
          <p:spPr>
            <a:xfrm>
              <a:off x="7581900" y="5446163"/>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B41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9AFE44A-7459-A547-CD0D-CE275A8FA55B}"/>
                </a:ext>
              </a:extLst>
            </p:cNvPr>
            <p:cNvSpPr/>
            <p:nvPr/>
          </p:nvSpPr>
          <p:spPr>
            <a:xfrm>
              <a:off x="7581900" y="5189260"/>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6DB64D"/>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83E3E0-96F6-28EB-3183-96B00C071E7C}"/>
                </a:ext>
              </a:extLst>
            </p:cNvPr>
            <p:cNvSpPr/>
            <p:nvPr/>
          </p:nvSpPr>
          <p:spPr>
            <a:xfrm>
              <a:off x="7581900" y="5704969"/>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442F32-3667-8F8A-E564-443C861266CE}"/>
                </a:ext>
              </a:extLst>
            </p:cNvPr>
            <p:cNvSpPr/>
            <p:nvPr/>
          </p:nvSpPr>
          <p:spPr>
            <a:xfrm>
              <a:off x="7829550" y="5208290"/>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5789CD-1986-068B-8BA6-A412484A9F63}"/>
                </a:ext>
              </a:extLst>
            </p:cNvPr>
            <p:cNvSpPr/>
            <p:nvPr/>
          </p:nvSpPr>
          <p:spPr>
            <a:xfrm>
              <a:off x="7829550" y="5465193"/>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256695D-EC45-AFD4-7547-F70F9A7251B6}"/>
                </a:ext>
              </a:extLst>
            </p:cNvPr>
            <p:cNvSpPr/>
            <p:nvPr/>
          </p:nvSpPr>
          <p:spPr>
            <a:xfrm>
              <a:off x="7829550" y="5722095"/>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grpSp>
          <p:nvGrpSpPr>
            <p:cNvPr id="23" name="Graphic 7">
              <a:extLst>
                <a:ext uri="{FF2B5EF4-FFF2-40B4-BE49-F238E27FC236}">
                  <a16:creationId xmlns:a16="http://schemas.microsoft.com/office/drawing/2014/main" id="{D02B47EA-453C-F130-473D-5BCF3B15E479}"/>
                </a:ext>
              </a:extLst>
            </p:cNvPr>
            <p:cNvGrpSpPr/>
            <p:nvPr/>
          </p:nvGrpSpPr>
          <p:grpSpPr>
            <a:xfrm>
              <a:off x="7829550" y="4133104"/>
              <a:ext cx="809625" cy="808768"/>
              <a:chOff x="7829550" y="4133104"/>
              <a:chExt cx="809625" cy="808768"/>
            </a:xfrm>
          </p:grpSpPr>
          <p:sp>
            <p:nvSpPr>
              <p:cNvPr id="24" name="Freeform 23">
                <a:extLst>
                  <a:ext uri="{FF2B5EF4-FFF2-40B4-BE49-F238E27FC236}">
                    <a16:creationId xmlns:a16="http://schemas.microsoft.com/office/drawing/2014/main" id="{E74AE901-0B33-B6B4-6871-B4B419E48109}"/>
                  </a:ext>
                </a:extLst>
              </p:cNvPr>
              <p:cNvSpPr/>
              <p:nvPr/>
            </p:nvSpPr>
            <p:spPr>
              <a:xfrm>
                <a:off x="7829550" y="4133104"/>
                <a:ext cx="809625" cy="808768"/>
              </a:xfrm>
              <a:custGeom>
                <a:avLst/>
                <a:gdLst>
                  <a:gd name="connsiteX0" fmla="*/ 809625 w 809625"/>
                  <a:gd name="connsiteY0" fmla="*/ 404384 h 808768"/>
                  <a:gd name="connsiteX1" fmla="*/ 404813 w 809625"/>
                  <a:gd name="connsiteY1" fmla="*/ 808768 h 808768"/>
                  <a:gd name="connsiteX2" fmla="*/ 0 w 809625"/>
                  <a:gd name="connsiteY2" fmla="*/ 404384 h 808768"/>
                  <a:gd name="connsiteX3" fmla="*/ 404813 w 809625"/>
                  <a:gd name="connsiteY3" fmla="*/ 0 h 808768"/>
                  <a:gd name="connsiteX4" fmla="*/ 809625 w 809625"/>
                  <a:gd name="connsiteY4" fmla="*/ 404384 h 8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8768">
                    <a:moveTo>
                      <a:pt x="809625" y="404384"/>
                    </a:moveTo>
                    <a:cubicBezTo>
                      <a:pt x="809625" y="627719"/>
                      <a:pt x="628384" y="808768"/>
                      <a:pt x="404813" y="808768"/>
                    </a:cubicBezTo>
                    <a:cubicBezTo>
                      <a:pt x="181241" y="808768"/>
                      <a:pt x="0" y="627719"/>
                      <a:pt x="0" y="404384"/>
                    </a:cubicBezTo>
                    <a:cubicBezTo>
                      <a:pt x="0" y="181049"/>
                      <a:pt x="181241" y="0"/>
                      <a:pt x="404813" y="0"/>
                    </a:cubicBezTo>
                    <a:cubicBezTo>
                      <a:pt x="628384" y="0"/>
                      <a:pt x="809625" y="181049"/>
                      <a:pt x="809625" y="404384"/>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D6494F-EFF5-3DE8-D694-E6A3B2EDA4A3}"/>
                  </a:ext>
                </a:extLst>
              </p:cNvPr>
              <p:cNvSpPr/>
              <p:nvPr/>
            </p:nvSpPr>
            <p:spPr>
              <a:xfrm>
                <a:off x="7829550" y="4133104"/>
                <a:ext cx="404812" cy="404384"/>
              </a:xfrm>
              <a:custGeom>
                <a:avLst/>
                <a:gdLst>
                  <a:gd name="connsiteX0" fmla="*/ 0 w 404812"/>
                  <a:gd name="connsiteY0" fmla="*/ 404384 h 404384"/>
                  <a:gd name="connsiteX1" fmla="*/ 0 w 404812"/>
                  <a:gd name="connsiteY1" fmla="*/ 404384 h 404384"/>
                  <a:gd name="connsiteX2" fmla="*/ 404813 w 404812"/>
                  <a:gd name="connsiteY2" fmla="*/ 404384 h 404384"/>
                  <a:gd name="connsiteX3" fmla="*/ 404813 w 404812"/>
                  <a:gd name="connsiteY3" fmla="*/ 0 h 404384"/>
                  <a:gd name="connsiteX4" fmla="*/ 0 w 404812"/>
                  <a:gd name="connsiteY4" fmla="*/ 404384 h 40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404384">
                    <a:moveTo>
                      <a:pt x="0" y="404384"/>
                    </a:moveTo>
                    <a:lnTo>
                      <a:pt x="0" y="404384"/>
                    </a:lnTo>
                    <a:cubicBezTo>
                      <a:pt x="0" y="404384"/>
                      <a:pt x="404813" y="404384"/>
                      <a:pt x="404813" y="404384"/>
                    </a:cubicBezTo>
                    <a:lnTo>
                      <a:pt x="404813" y="0"/>
                    </a:lnTo>
                    <a:cubicBezTo>
                      <a:pt x="181261" y="0"/>
                      <a:pt x="0" y="181069"/>
                      <a:pt x="0" y="404384"/>
                    </a:cubicBezTo>
                    <a:close/>
                  </a:path>
                </a:pathLst>
              </a:custGeom>
              <a:solidFill>
                <a:srgbClr val="247900"/>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761055C-CBD4-0E77-6089-1FECD905A276}"/>
                  </a:ext>
                </a:extLst>
              </p:cNvPr>
              <p:cNvSpPr/>
              <p:nvPr/>
            </p:nvSpPr>
            <p:spPr>
              <a:xfrm>
                <a:off x="8234362" y="4133104"/>
                <a:ext cx="404812" cy="723038"/>
              </a:xfrm>
              <a:custGeom>
                <a:avLst/>
                <a:gdLst>
                  <a:gd name="connsiteX0" fmla="*/ 249079 w 404812"/>
                  <a:gd name="connsiteY0" fmla="*/ 723039 h 723038"/>
                  <a:gd name="connsiteX1" fmla="*/ 404813 w 404812"/>
                  <a:gd name="connsiteY1" fmla="*/ 404384 h 723038"/>
                  <a:gd name="connsiteX2" fmla="*/ 0 w 404812"/>
                  <a:gd name="connsiteY2" fmla="*/ 0 h 723038"/>
                  <a:gd name="connsiteX3" fmla="*/ 0 w 404812"/>
                  <a:gd name="connsiteY3" fmla="*/ 404384 h 723038"/>
                  <a:gd name="connsiteX4" fmla="*/ 249079 w 404812"/>
                  <a:gd name="connsiteY4" fmla="*/ 723039 h 72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723038">
                    <a:moveTo>
                      <a:pt x="249079" y="723039"/>
                    </a:moveTo>
                    <a:cubicBezTo>
                      <a:pt x="343853" y="649013"/>
                      <a:pt x="404813" y="533882"/>
                      <a:pt x="404813" y="404384"/>
                    </a:cubicBezTo>
                    <a:cubicBezTo>
                      <a:pt x="404813" y="181069"/>
                      <a:pt x="223552" y="0"/>
                      <a:pt x="0" y="0"/>
                    </a:cubicBezTo>
                    <a:lnTo>
                      <a:pt x="0" y="404384"/>
                    </a:lnTo>
                    <a:lnTo>
                      <a:pt x="249079" y="723039"/>
                    </a:lnTo>
                    <a:close/>
                  </a:path>
                </a:pathLst>
              </a:custGeom>
              <a:solidFill>
                <a:srgbClr val="96CB80"/>
              </a:solidFill>
              <a:ln w="9525" cap="flat">
                <a:noFill/>
                <a:prstDash val="solid"/>
                <a:miter/>
              </a:ln>
            </p:spPr>
            <p:txBody>
              <a:bodyPr rtlCol="0" anchor="ctr"/>
              <a:lstStyle/>
              <a:p>
                <a:endParaRPr lang="en-US"/>
              </a:p>
            </p:txBody>
          </p:sp>
        </p:grpSp>
      </p:grpSp>
      <p:sp>
        <p:nvSpPr>
          <p:cNvPr id="47" name="Freeform 46">
            <a:extLst>
              <a:ext uri="{FF2B5EF4-FFF2-40B4-BE49-F238E27FC236}">
                <a16:creationId xmlns:a16="http://schemas.microsoft.com/office/drawing/2014/main" id="{64D6F16B-4B19-EAC9-B5BF-C42ADC38AE33}"/>
              </a:ext>
            </a:extLst>
          </p:cNvPr>
          <p:cNvSpPr/>
          <p:nvPr/>
        </p:nvSpPr>
        <p:spPr>
          <a:xfrm>
            <a:off x="8651884" y="168270"/>
            <a:ext cx="3357563" cy="2937867"/>
          </a:xfrm>
          <a:custGeom>
            <a:avLst/>
            <a:gdLst>
              <a:gd name="connsiteX0" fmla="*/ 3217665 w 3357563"/>
              <a:gd name="connsiteY0" fmla="*/ 0 h 2937867"/>
              <a:gd name="connsiteX1" fmla="*/ 3357563 w 3357563"/>
              <a:gd name="connsiteY1" fmla="*/ 139898 h 2937867"/>
              <a:gd name="connsiteX2" fmla="*/ 3357563 w 3357563"/>
              <a:gd name="connsiteY2" fmla="*/ 2797969 h 2937867"/>
              <a:gd name="connsiteX3" fmla="*/ 3217665 w 3357563"/>
              <a:gd name="connsiteY3" fmla="*/ 2937868 h 2937867"/>
              <a:gd name="connsiteX4" fmla="*/ 139898 w 3357563"/>
              <a:gd name="connsiteY4" fmla="*/ 2937868 h 2937867"/>
              <a:gd name="connsiteX5" fmla="*/ 0 w 3357563"/>
              <a:gd name="connsiteY5" fmla="*/ 2797969 h 2937867"/>
              <a:gd name="connsiteX6" fmla="*/ 0 w 3357563"/>
              <a:gd name="connsiteY6" fmla="*/ 139898 h 2937867"/>
              <a:gd name="connsiteX7" fmla="*/ 139898 w 3357563"/>
              <a:gd name="connsiteY7" fmla="*/ 0 h 29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2937867">
                <a:moveTo>
                  <a:pt x="3217665" y="0"/>
                </a:moveTo>
                <a:cubicBezTo>
                  <a:pt x="3294928" y="0"/>
                  <a:pt x="3357563" y="62635"/>
                  <a:pt x="3357563" y="139898"/>
                </a:cubicBezTo>
                <a:lnTo>
                  <a:pt x="3357563" y="2797969"/>
                </a:lnTo>
                <a:cubicBezTo>
                  <a:pt x="3357563" y="2875233"/>
                  <a:pt x="3294928" y="2937868"/>
                  <a:pt x="3217665" y="2937868"/>
                </a:cubicBezTo>
                <a:lnTo>
                  <a:pt x="139898" y="2937868"/>
                </a:lnTo>
                <a:cubicBezTo>
                  <a:pt x="62635" y="2937868"/>
                  <a:pt x="0" y="2875233"/>
                  <a:pt x="0" y="2797969"/>
                </a:cubicBezTo>
                <a:lnTo>
                  <a:pt x="0" y="139898"/>
                </a:lnTo>
                <a:cubicBezTo>
                  <a:pt x="0" y="62635"/>
                  <a:pt x="62635" y="0"/>
                  <a:pt x="139898" y="0"/>
                </a:cubicBezTo>
                <a:close/>
              </a:path>
            </a:pathLst>
          </a:custGeom>
          <a:solidFill>
            <a:srgbClr val="BEE4E1"/>
          </a:solidFill>
          <a:ln w="69850" cap="flat">
            <a:noFill/>
            <a:prstDash val="solid"/>
            <a:miter/>
          </a:ln>
        </p:spPr>
        <p:txBody>
          <a:bodyPr rtlCol="0" anchor="ctr"/>
          <a:lstStyle/>
          <a:p>
            <a:endParaRPr lang="en-US"/>
          </a:p>
        </p:txBody>
      </p:sp>
      <p:grpSp>
        <p:nvGrpSpPr>
          <p:cNvPr id="48" name="Graphic 9">
            <a:extLst>
              <a:ext uri="{FF2B5EF4-FFF2-40B4-BE49-F238E27FC236}">
                <a16:creationId xmlns:a16="http://schemas.microsoft.com/office/drawing/2014/main" id="{67BE7647-3EF4-D407-AC73-EB4D6D0695B5}"/>
              </a:ext>
            </a:extLst>
          </p:cNvPr>
          <p:cNvGrpSpPr/>
          <p:nvPr/>
        </p:nvGrpSpPr>
        <p:grpSpPr>
          <a:xfrm>
            <a:off x="8651884" y="168270"/>
            <a:ext cx="3357563" cy="2937867"/>
            <a:chOff x="8651884" y="168270"/>
            <a:chExt cx="3357563" cy="2937867"/>
          </a:xfrm>
          <a:solidFill>
            <a:srgbClr val="80CBC5"/>
          </a:solidFill>
        </p:grpSpPr>
        <p:sp>
          <p:nvSpPr>
            <p:cNvPr id="49" name="Freeform 48">
              <a:extLst>
                <a:ext uri="{FF2B5EF4-FFF2-40B4-BE49-F238E27FC236}">
                  <a16:creationId xmlns:a16="http://schemas.microsoft.com/office/drawing/2014/main" id="{161B6D1A-7C3E-9BCC-224E-9265E4AC17F6}"/>
                </a:ext>
              </a:extLst>
            </p:cNvPr>
            <p:cNvSpPr/>
            <p:nvPr/>
          </p:nvSpPr>
          <p:spPr>
            <a:xfrm>
              <a:off x="8651884" y="168270"/>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7"/>
                    <a:pt x="3326246" y="559594"/>
                    <a:pt x="3287614" y="559594"/>
                  </a:cubicBezTo>
                  <a:lnTo>
                    <a:pt x="69949" y="559594"/>
                  </a:lnTo>
                  <a:cubicBezTo>
                    <a:pt x="31317" y="559594"/>
                    <a:pt x="0" y="528277"/>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CDB308B-59E8-FB00-4E6F-61339DBFEF7F}"/>
                </a:ext>
              </a:extLst>
            </p:cNvPr>
            <p:cNvSpPr/>
            <p:nvPr/>
          </p:nvSpPr>
          <p:spPr>
            <a:xfrm>
              <a:off x="8651884" y="2546544"/>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6"/>
                    <a:pt x="3326246" y="559594"/>
                    <a:pt x="3287614"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nvGrpSpPr>
          <p:cNvPr id="51" name="Graphic 9">
            <a:extLst>
              <a:ext uri="{FF2B5EF4-FFF2-40B4-BE49-F238E27FC236}">
                <a16:creationId xmlns:a16="http://schemas.microsoft.com/office/drawing/2014/main" id="{273431FB-C062-47DB-A821-2F9A1A8C7132}"/>
              </a:ext>
            </a:extLst>
          </p:cNvPr>
          <p:cNvGrpSpPr/>
          <p:nvPr/>
        </p:nvGrpSpPr>
        <p:grpSpPr>
          <a:xfrm>
            <a:off x="8931680" y="1007661"/>
            <a:ext cx="2797969" cy="1259086"/>
            <a:chOff x="8931680" y="1007661"/>
            <a:chExt cx="2797969" cy="1259086"/>
          </a:xfrm>
        </p:grpSpPr>
        <p:grpSp>
          <p:nvGrpSpPr>
            <p:cNvPr id="52" name="Graphic 9">
              <a:extLst>
                <a:ext uri="{FF2B5EF4-FFF2-40B4-BE49-F238E27FC236}">
                  <a16:creationId xmlns:a16="http://schemas.microsoft.com/office/drawing/2014/main" id="{CE67A413-AA98-F089-C02D-3925BD9D45B4}"/>
                </a:ext>
              </a:extLst>
            </p:cNvPr>
            <p:cNvGrpSpPr/>
            <p:nvPr/>
          </p:nvGrpSpPr>
          <p:grpSpPr>
            <a:xfrm>
              <a:off x="8931680" y="1007661"/>
              <a:ext cx="1259086" cy="1259086"/>
              <a:chOff x="8931680" y="1007661"/>
              <a:chExt cx="1259086" cy="1259086"/>
            </a:xfrm>
          </p:grpSpPr>
          <p:sp>
            <p:nvSpPr>
              <p:cNvPr id="53" name="Freeform 52">
                <a:extLst>
                  <a:ext uri="{FF2B5EF4-FFF2-40B4-BE49-F238E27FC236}">
                    <a16:creationId xmlns:a16="http://schemas.microsoft.com/office/drawing/2014/main" id="{5765CC82-9C02-9A83-9968-668BB648A4E6}"/>
                  </a:ext>
                </a:extLst>
              </p:cNvPr>
              <p:cNvSpPr/>
              <p:nvPr/>
            </p:nvSpPr>
            <p:spPr>
              <a:xfrm>
                <a:off x="8931680" y="1647207"/>
                <a:ext cx="326453" cy="619540"/>
              </a:xfrm>
              <a:custGeom>
                <a:avLst/>
                <a:gdLst>
                  <a:gd name="connsiteX0" fmla="*/ 256504 w 326453"/>
                  <a:gd name="connsiteY0" fmla="*/ 0 h 619540"/>
                  <a:gd name="connsiteX1" fmla="*/ 326453 w 326453"/>
                  <a:gd name="connsiteY1" fmla="*/ 69949 h 619540"/>
                  <a:gd name="connsiteX2" fmla="*/ 326453 w 326453"/>
                  <a:gd name="connsiteY2" fmla="*/ 549591 h 619540"/>
                  <a:gd name="connsiteX3" fmla="*/ 256504 w 326453"/>
                  <a:gd name="connsiteY3" fmla="*/ 619540 h 619540"/>
                  <a:gd name="connsiteX4" fmla="*/ 69949 w 326453"/>
                  <a:gd name="connsiteY4" fmla="*/ 619540 h 619540"/>
                  <a:gd name="connsiteX5" fmla="*/ 0 w 326453"/>
                  <a:gd name="connsiteY5" fmla="*/ 549591 h 619540"/>
                  <a:gd name="connsiteX6" fmla="*/ 0 w 326453"/>
                  <a:gd name="connsiteY6" fmla="*/ 69949 h 619540"/>
                  <a:gd name="connsiteX7" fmla="*/ 69949 w 326453"/>
                  <a:gd name="connsiteY7"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619540">
                    <a:moveTo>
                      <a:pt x="256504" y="0"/>
                    </a:moveTo>
                    <a:cubicBezTo>
                      <a:pt x="295136" y="0"/>
                      <a:pt x="326453" y="31317"/>
                      <a:pt x="326453" y="69949"/>
                    </a:cubicBezTo>
                    <a:lnTo>
                      <a:pt x="326453" y="549591"/>
                    </a:lnTo>
                    <a:cubicBezTo>
                      <a:pt x="326453" y="588223"/>
                      <a:pt x="295136" y="619540"/>
                      <a:pt x="256504" y="619540"/>
                    </a:cubicBezTo>
                    <a:lnTo>
                      <a:pt x="69949" y="619540"/>
                    </a:lnTo>
                    <a:cubicBezTo>
                      <a:pt x="31317" y="619540"/>
                      <a:pt x="0" y="588223"/>
                      <a:pt x="0" y="549591"/>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4935EEB-4AC8-7FE5-3E36-D101A125B29C}"/>
                  </a:ext>
                </a:extLst>
              </p:cNvPr>
              <p:cNvSpPr/>
              <p:nvPr/>
            </p:nvSpPr>
            <p:spPr>
              <a:xfrm>
                <a:off x="9399501" y="1327399"/>
                <a:ext cx="326453" cy="939348"/>
              </a:xfrm>
              <a:custGeom>
                <a:avLst/>
                <a:gdLst>
                  <a:gd name="connsiteX0" fmla="*/ 256504 w 326453"/>
                  <a:gd name="connsiteY0" fmla="*/ 0 h 939348"/>
                  <a:gd name="connsiteX1" fmla="*/ 326453 w 326453"/>
                  <a:gd name="connsiteY1" fmla="*/ 69949 h 939348"/>
                  <a:gd name="connsiteX2" fmla="*/ 326453 w 326453"/>
                  <a:gd name="connsiteY2" fmla="*/ 869399 h 939348"/>
                  <a:gd name="connsiteX3" fmla="*/ 256504 w 326453"/>
                  <a:gd name="connsiteY3" fmla="*/ 939348 h 939348"/>
                  <a:gd name="connsiteX4" fmla="*/ 69949 w 326453"/>
                  <a:gd name="connsiteY4" fmla="*/ 939348 h 939348"/>
                  <a:gd name="connsiteX5" fmla="*/ 0 w 326453"/>
                  <a:gd name="connsiteY5" fmla="*/ 869399 h 939348"/>
                  <a:gd name="connsiteX6" fmla="*/ 0 w 326453"/>
                  <a:gd name="connsiteY6" fmla="*/ 69949 h 939348"/>
                  <a:gd name="connsiteX7" fmla="*/ 69949 w 326453"/>
                  <a:gd name="connsiteY7" fmla="*/ 0 h 93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939348">
                    <a:moveTo>
                      <a:pt x="256504" y="0"/>
                    </a:moveTo>
                    <a:cubicBezTo>
                      <a:pt x="295136" y="0"/>
                      <a:pt x="326453" y="31317"/>
                      <a:pt x="326453" y="69949"/>
                    </a:cubicBezTo>
                    <a:lnTo>
                      <a:pt x="326453" y="869399"/>
                    </a:lnTo>
                    <a:cubicBezTo>
                      <a:pt x="326453" y="908031"/>
                      <a:pt x="295136" y="939348"/>
                      <a:pt x="256504" y="939348"/>
                    </a:cubicBezTo>
                    <a:lnTo>
                      <a:pt x="69949" y="939348"/>
                    </a:lnTo>
                    <a:cubicBezTo>
                      <a:pt x="31317" y="939348"/>
                      <a:pt x="0" y="908031"/>
                      <a:pt x="0" y="869399"/>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1F174E-95F0-2FB1-1571-E6C74B54D1F3}"/>
                  </a:ext>
                </a:extLst>
              </p:cNvPr>
              <p:cNvSpPr/>
              <p:nvPr/>
            </p:nvSpPr>
            <p:spPr>
              <a:xfrm>
                <a:off x="9864313" y="1007661"/>
                <a:ext cx="326453" cy="1259086"/>
              </a:xfrm>
              <a:custGeom>
                <a:avLst/>
                <a:gdLst>
                  <a:gd name="connsiteX0" fmla="*/ 256504 w 326453"/>
                  <a:gd name="connsiteY0" fmla="*/ 0 h 1259086"/>
                  <a:gd name="connsiteX1" fmla="*/ 326453 w 326453"/>
                  <a:gd name="connsiteY1" fmla="*/ 69949 h 1259086"/>
                  <a:gd name="connsiteX2" fmla="*/ 326453 w 326453"/>
                  <a:gd name="connsiteY2" fmla="*/ 1189137 h 1259086"/>
                  <a:gd name="connsiteX3" fmla="*/ 256504 w 326453"/>
                  <a:gd name="connsiteY3" fmla="*/ 1259086 h 1259086"/>
                  <a:gd name="connsiteX4" fmla="*/ 69949 w 326453"/>
                  <a:gd name="connsiteY4" fmla="*/ 1259086 h 1259086"/>
                  <a:gd name="connsiteX5" fmla="*/ 0 w 326453"/>
                  <a:gd name="connsiteY5" fmla="*/ 1189137 h 1259086"/>
                  <a:gd name="connsiteX6" fmla="*/ 0 w 326453"/>
                  <a:gd name="connsiteY6" fmla="*/ 69949 h 1259086"/>
                  <a:gd name="connsiteX7" fmla="*/ 69949 w 326453"/>
                  <a:gd name="connsiteY7" fmla="*/ 0 h 12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1259086">
                    <a:moveTo>
                      <a:pt x="256504" y="0"/>
                    </a:moveTo>
                    <a:cubicBezTo>
                      <a:pt x="295136" y="0"/>
                      <a:pt x="326453" y="31317"/>
                      <a:pt x="326453" y="69949"/>
                    </a:cubicBezTo>
                    <a:lnTo>
                      <a:pt x="326453" y="1189137"/>
                    </a:lnTo>
                    <a:cubicBezTo>
                      <a:pt x="326453" y="1227769"/>
                      <a:pt x="295136" y="1259086"/>
                      <a:pt x="256504" y="1259086"/>
                    </a:cubicBezTo>
                    <a:lnTo>
                      <a:pt x="69949" y="1259086"/>
                    </a:lnTo>
                    <a:cubicBezTo>
                      <a:pt x="31317" y="1259086"/>
                      <a:pt x="0" y="1227769"/>
                      <a:pt x="0" y="1189137"/>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nvGrpSpPr>
              <p:cNvPr id="56" name="Graphic 9">
                <a:extLst>
                  <a:ext uri="{FF2B5EF4-FFF2-40B4-BE49-F238E27FC236}">
                    <a16:creationId xmlns:a16="http://schemas.microsoft.com/office/drawing/2014/main" id="{1A3BFA4B-07B9-2FFB-0170-19785A469084}"/>
                  </a:ext>
                </a:extLst>
              </p:cNvPr>
              <p:cNvGrpSpPr/>
              <p:nvPr/>
            </p:nvGrpSpPr>
            <p:grpSpPr>
              <a:xfrm>
                <a:off x="8931680" y="1647207"/>
                <a:ext cx="1259086" cy="619540"/>
                <a:chOff x="8931680" y="1647207"/>
                <a:chExt cx="1259086" cy="619540"/>
              </a:xfrm>
              <a:solidFill>
                <a:srgbClr val="009689"/>
              </a:solidFill>
            </p:grpSpPr>
            <p:sp>
              <p:nvSpPr>
                <p:cNvPr id="57" name="Freeform 56">
                  <a:extLst>
                    <a:ext uri="{FF2B5EF4-FFF2-40B4-BE49-F238E27FC236}">
                      <a16:creationId xmlns:a16="http://schemas.microsoft.com/office/drawing/2014/main" id="{B850A7E7-41A5-6567-C391-56FF00B094BC}"/>
                    </a:ext>
                  </a:extLst>
                </p:cNvPr>
                <p:cNvSpPr/>
                <p:nvPr/>
              </p:nvSpPr>
              <p:spPr>
                <a:xfrm>
                  <a:off x="8931680" y="1957012"/>
                  <a:ext cx="326453" cy="309735"/>
                </a:xfrm>
                <a:custGeom>
                  <a:avLst/>
                  <a:gdLst>
                    <a:gd name="connsiteX0" fmla="*/ 326453 w 326453"/>
                    <a:gd name="connsiteY0" fmla="*/ 0 h 309735"/>
                    <a:gd name="connsiteX1" fmla="*/ 0 w 326453"/>
                    <a:gd name="connsiteY1" fmla="*/ 0 h 309735"/>
                    <a:gd name="connsiteX2" fmla="*/ 0 w 326453"/>
                    <a:gd name="connsiteY2" fmla="*/ 239786 h 309735"/>
                    <a:gd name="connsiteX3" fmla="*/ 69949 w 326453"/>
                    <a:gd name="connsiteY3" fmla="*/ 309735 h 309735"/>
                    <a:gd name="connsiteX4" fmla="*/ 256504 w 326453"/>
                    <a:gd name="connsiteY4" fmla="*/ 309735 h 309735"/>
                    <a:gd name="connsiteX5" fmla="*/ 326453 w 326453"/>
                    <a:gd name="connsiteY5" fmla="*/ 239786 h 309735"/>
                    <a:gd name="connsiteX6" fmla="*/ 326453 w 326453"/>
                    <a:gd name="connsiteY6" fmla="*/ 0 h 30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309735">
                      <a:moveTo>
                        <a:pt x="326453" y="0"/>
                      </a:moveTo>
                      <a:lnTo>
                        <a:pt x="0" y="0"/>
                      </a:lnTo>
                      <a:lnTo>
                        <a:pt x="0" y="239786"/>
                      </a:lnTo>
                      <a:cubicBezTo>
                        <a:pt x="0" y="278398"/>
                        <a:pt x="31337" y="309735"/>
                        <a:pt x="69949" y="309735"/>
                      </a:cubicBezTo>
                      <a:lnTo>
                        <a:pt x="256504" y="309735"/>
                      </a:lnTo>
                      <a:cubicBezTo>
                        <a:pt x="295116" y="309735"/>
                        <a:pt x="326453" y="278398"/>
                        <a:pt x="326453" y="239786"/>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B3D9BC6-3794-F668-7E91-946CDC4ADC07}"/>
                    </a:ext>
                  </a:extLst>
                </p:cNvPr>
                <p:cNvSpPr/>
                <p:nvPr/>
              </p:nvSpPr>
              <p:spPr>
                <a:xfrm>
                  <a:off x="9399501" y="1797108"/>
                  <a:ext cx="326453" cy="469639"/>
                </a:xfrm>
                <a:custGeom>
                  <a:avLst/>
                  <a:gdLst>
                    <a:gd name="connsiteX0" fmla="*/ 326453 w 326453"/>
                    <a:gd name="connsiteY0" fmla="*/ 0 h 469639"/>
                    <a:gd name="connsiteX1" fmla="*/ 0 w 326453"/>
                    <a:gd name="connsiteY1" fmla="*/ 0 h 469639"/>
                    <a:gd name="connsiteX2" fmla="*/ 0 w 326453"/>
                    <a:gd name="connsiteY2" fmla="*/ 399690 h 469639"/>
                    <a:gd name="connsiteX3" fmla="*/ 69949 w 326453"/>
                    <a:gd name="connsiteY3" fmla="*/ 469639 h 469639"/>
                    <a:gd name="connsiteX4" fmla="*/ 256504 w 326453"/>
                    <a:gd name="connsiteY4" fmla="*/ 469639 h 469639"/>
                    <a:gd name="connsiteX5" fmla="*/ 326453 w 326453"/>
                    <a:gd name="connsiteY5" fmla="*/ 399690 h 469639"/>
                    <a:gd name="connsiteX6" fmla="*/ 326453 w 326453"/>
                    <a:gd name="connsiteY6" fmla="*/ 0 h 46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469639">
                      <a:moveTo>
                        <a:pt x="326453" y="0"/>
                      </a:moveTo>
                      <a:lnTo>
                        <a:pt x="0" y="0"/>
                      </a:lnTo>
                      <a:lnTo>
                        <a:pt x="0" y="399690"/>
                      </a:lnTo>
                      <a:cubicBezTo>
                        <a:pt x="0" y="438302"/>
                        <a:pt x="31337" y="469639"/>
                        <a:pt x="69949" y="469639"/>
                      </a:cubicBezTo>
                      <a:lnTo>
                        <a:pt x="256504" y="469639"/>
                      </a:lnTo>
                      <a:cubicBezTo>
                        <a:pt x="295116" y="469639"/>
                        <a:pt x="326453" y="438302"/>
                        <a:pt x="326453" y="399690"/>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84B749A-62BB-F336-BF14-A117DF6A5627}"/>
                    </a:ext>
                  </a:extLst>
                </p:cNvPr>
                <p:cNvSpPr/>
                <p:nvPr/>
              </p:nvSpPr>
              <p:spPr>
                <a:xfrm>
                  <a:off x="9864314" y="1647207"/>
                  <a:ext cx="326453" cy="619540"/>
                </a:xfrm>
                <a:custGeom>
                  <a:avLst/>
                  <a:gdLst>
                    <a:gd name="connsiteX0" fmla="*/ 326453 w 326453"/>
                    <a:gd name="connsiteY0" fmla="*/ 0 h 619540"/>
                    <a:gd name="connsiteX1" fmla="*/ 0 w 326453"/>
                    <a:gd name="connsiteY1" fmla="*/ 0 h 619540"/>
                    <a:gd name="connsiteX2" fmla="*/ 0 w 326453"/>
                    <a:gd name="connsiteY2" fmla="*/ 549591 h 619540"/>
                    <a:gd name="connsiteX3" fmla="*/ 69949 w 326453"/>
                    <a:gd name="connsiteY3" fmla="*/ 619540 h 619540"/>
                    <a:gd name="connsiteX4" fmla="*/ 256504 w 326453"/>
                    <a:gd name="connsiteY4" fmla="*/ 619540 h 619540"/>
                    <a:gd name="connsiteX5" fmla="*/ 326453 w 326453"/>
                    <a:gd name="connsiteY5" fmla="*/ 549591 h 619540"/>
                    <a:gd name="connsiteX6" fmla="*/ 326453 w 326453"/>
                    <a:gd name="connsiteY6"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619540">
                      <a:moveTo>
                        <a:pt x="326453" y="0"/>
                      </a:moveTo>
                      <a:lnTo>
                        <a:pt x="0" y="0"/>
                      </a:lnTo>
                      <a:lnTo>
                        <a:pt x="0" y="549591"/>
                      </a:lnTo>
                      <a:cubicBezTo>
                        <a:pt x="0" y="588203"/>
                        <a:pt x="31337" y="619540"/>
                        <a:pt x="69949" y="619540"/>
                      </a:cubicBezTo>
                      <a:lnTo>
                        <a:pt x="256504" y="619540"/>
                      </a:lnTo>
                      <a:cubicBezTo>
                        <a:pt x="295116" y="619540"/>
                        <a:pt x="326453" y="588203"/>
                        <a:pt x="326453" y="549591"/>
                      </a:cubicBezTo>
                      <a:lnTo>
                        <a:pt x="326453" y="0"/>
                      </a:lnTo>
                      <a:close/>
                    </a:path>
                  </a:pathLst>
                </a:custGeom>
                <a:solidFill>
                  <a:srgbClr val="009689"/>
                </a:solidFill>
                <a:ln w="69850" cap="flat">
                  <a:noFill/>
                  <a:prstDash val="solid"/>
                  <a:miter/>
                </a:ln>
              </p:spPr>
              <p:txBody>
                <a:bodyPr rtlCol="0" anchor="ctr"/>
                <a:lstStyle/>
                <a:p>
                  <a:endParaRPr lang="en-US"/>
                </a:p>
              </p:txBody>
            </p:sp>
          </p:grpSp>
        </p:grpSp>
        <p:grpSp>
          <p:nvGrpSpPr>
            <p:cNvPr id="60" name="Graphic 9">
              <a:extLst>
                <a:ext uri="{FF2B5EF4-FFF2-40B4-BE49-F238E27FC236}">
                  <a16:creationId xmlns:a16="http://schemas.microsoft.com/office/drawing/2014/main" id="{20F79A04-E861-6FA6-3F30-69BAD2681938}"/>
                </a:ext>
              </a:extLst>
            </p:cNvPr>
            <p:cNvGrpSpPr/>
            <p:nvPr/>
          </p:nvGrpSpPr>
          <p:grpSpPr>
            <a:xfrm>
              <a:off x="10470563" y="1007661"/>
              <a:ext cx="1259086" cy="1259086"/>
              <a:chOff x="10470563" y="1007661"/>
              <a:chExt cx="1259086" cy="1259086"/>
            </a:xfrm>
            <a:solidFill>
              <a:srgbClr val="4DB6AD"/>
            </a:solidFill>
          </p:grpSpPr>
          <p:sp>
            <p:nvSpPr>
              <p:cNvPr id="61" name="Freeform 60">
                <a:extLst>
                  <a:ext uri="{FF2B5EF4-FFF2-40B4-BE49-F238E27FC236}">
                    <a16:creationId xmlns:a16="http://schemas.microsoft.com/office/drawing/2014/main" id="{695C5BF0-303F-DEBB-A8AA-EBFEA297EC8E}"/>
                  </a:ext>
                </a:extLst>
              </p:cNvPr>
              <p:cNvSpPr/>
              <p:nvPr/>
            </p:nvSpPr>
            <p:spPr>
              <a:xfrm>
                <a:off x="10470563"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BB91E46-E4DA-3C3C-D541-D3A82A21E35A}"/>
                  </a:ext>
                </a:extLst>
              </p:cNvPr>
              <p:cNvSpPr/>
              <p:nvPr/>
            </p:nvSpPr>
            <p:spPr>
              <a:xfrm>
                <a:off x="11170056"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grpSp>
          <p:nvGrpSpPr>
            <p:cNvPr id="63" name="Graphic 9">
              <a:extLst>
                <a:ext uri="{FF2B5EF4-FFF2-40B4-BE49-F238E27FC236}">
                  <a16:creationId xmlns:a16="http://schemas.microsoft.com/office/drawing/2014/main" id="{348C9BA6-1160-8EAA-6C2C-3FF9AB8C1AD7}"/>
                </a:ext>
              </a:extLst>
            </p:cNvPr>
            <p:cNvGrpSpPr/>
            <p:nvPr/>
          </p:nvGrpSpPr>
          <p:grpSpPr>
            <a:xfrm>
              <a:off x="10470563" y="1007661"/>
              <a:ext cx="1259086" cy="1259086"/>
              <a:chOff x="10470563" y="1007661"/>
              <a:chExt cx="1259086" cy="1259086"/>
            </a:xfrm>
            <a:solidFill>
              <a:srgbClr val="80CBC5"/>
            </a:solidFill>
          </p:grpSpPr>
          <p:sp>
            <p:nvSpPr>
              <p:cNvPr id="64" name="Freeform 63">
                <a:extLst>
                  <a:ext uri="{FF2B5EF4-FFF2-40B4-BE49-F238E27FC236}">
                    <a16:creationId xmlns:a16="http://schemas.microsoft.com/office/drawing/2014/main" id="{673D57FE-195A-3E3B-E07D-831F067D63F1}"/>
                  </a:ext>
                </a:extLst>
              </p:cNvPr>
              <p:cNvSpPr/>
              <p:nvPr/>
            </p:nvSpPr>
            <p:spPr>
              <a:xfrm>
                <a:off x="11170056"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12CAC4-89A3-1BEA-2491-11C8BAA79C03}"/>
                  </a:ext>
                </a:extLst>
              </p:cNvPr>
              <p:cNvSpPr/>
              <p:nvPr/>
            </p:nvSpPr>
            <p:spPr>
              <a:xfrm>
                <a:off x="10470563"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pic>
        <p:nvPicPr>
          <p:cNvPr id="68" name="Picture 67">
            <a:extLst>
              <a:ext uri="{FF2B5EF4-FFF2-40B4-BE49-F238E27FC236}">
                <a16:creationId xmlns:a16="http://schemas.microsoft.com/office/drawing/2014/main" id="{0ED03EF2-EB6B-00AF-E7EF-34609E77A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10333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4" y="51074"/>
            <a:ext cx="3332172"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Timeline</a:t>
            </a:r>
          </a:p>
        </p:txBody>
      </p:sp>
      <p:sp>
        <p:nvSpPr>
          <p:cNvPr id="5" name="Triangle 4">
            <a:extLst>
              <a:ext uri="{FF2B5EF4-FFF2-40B4-BE49-F238E27FC236}">
                <a16:creationId xmlns:a16="http://schemas.microsoft.com/office/drawing/2014/main" id="{59815568-68B5-C863-7769-D6FB806505B2}"/>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D73243D-B104-9247-AAE9-BB48BC845B51}"/>
              </a:ext>
            </a:extLst>
          </p:cNvPr>
          <p:cNvGraphicFramePr>
            <a:graphicFrameLocks noGrp="1"/>
          </p:cNvGraphicFramePr>
          <p:nvPr>
            <p:extLst>
              <p:ext uri="{D42A27DB-BD31-4B8C-83A1-F6EECF244321}">
                <p14:modId xmlns:p14="http://schemas.microsoft.com/office/powerpoint/2010/main" val="2566864591"/>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TASK</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DATE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0000"/>
                        </a:lnSpc>
                        <a:spcBef>
                          <a:spcPts val="0"/>
                        </a:spcBef>
                        <a:spcAft>
                          <a:spcPts val="0"/>
                        </a:spcAft>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Research, outline, and design</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Team meeting</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5</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Advertising copy</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8</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Advertising copy edits due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10</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763116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YouTube Ad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17</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316443"/>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Twitter Ads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March 3</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6753052"/>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Facebook Ads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March 17</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51357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YouTube, Twitter, and Facebook Ads End</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March 31</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363449"/>
                  </a:ext>
                </a:extLst>
              </a:tr>
            </a:tbl>
          </a:graphicData>
        </a:graphic>
      </p:graphicFrame>
      <p:pic>
        <p:nvPicPr>
          <p:cNvPr id="8" name="Picture 7">
            <a:extLst>
              <a:ext uri="{FF2B5EF4-FFF2-40B4-BE49-F238E27FC236}">
                <a16:creationId xmlns:a16="http://schemas.microsoft.com/office/drawing/2014/main" id="{EB69006A-29CC-58EE-4EE6-18EC8694C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218774877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5057</TotalTime>
  <Words>524</Words>
  <Application>Microsoft Macintosh PowerPoint</Application>
  <PresentationFormat>Widescreen</PresentationFormat>
  <Paragraphs>83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74</cp:revision>
  <cp:lastPrinted>2020-08-31T22:23:58Z</cp:lastPrinted>
  <dcterms:created xsi:type="dcterms:W3CDTF">2021-07-07T23:54:57Z</dcterms:created>
  <dcterms:modified xsi:type="dcterms:W3CDTF">2024-01-28T21:11:01Z</dcterms:modified>
</cp:coreProperties>
</file>