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351" r:id="rId2"/>
    <p:sldId id="352"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2B9A9"/>
    <a:srgbClr val="209083"/>
    <a:srgbClr val="61D2CD"/>
    <a:srgbClr val="D1CC43"/>
    <a:srgbClr val="CDC429"/>
    <a:srgbClr val="E3EB86"/>
    <a:srgbClr val="F2D171"/>
    <a:srgbClr val="AFCA9F"/>
    <a:srgbClr val="ADD7E6"/>
    <a:srgbClr val="CCBFE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307" autoAdjust="0"/>
    <p:restoredTop sz="96058"/>
  </p:normalViewPr>
  <p:slideViewPr>
    <p:cSldViewPr snapToGrid="0" snapToObjects="1">
      <p:cViewPr varScale="1">
        <p:scale>
          <a:sx n="128" d="100"/>
          <a:sy n="128" d="100"/>
        </p:scale>
        <p:origin x="304" y="176"/>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1"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12/27/23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12/27/23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12/27/23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12/27/23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12/27/23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12/27/23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12/27/23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12/27/23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12/27/23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12/27/23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12/27/23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12/27/23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12/27/23</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bit.ly/2JohkOf" TargetMode="External"/><Relationship Id="rId1" Type="http://schemas.openxmlformats.org/officeDocument/2006/relationships/slideLayout" Target="../slideLayouts/slideLayout7.xml"/><Relationship Id="rId4" Type="http://schemas.openxmlformats.org/officeDocument/2006/relationships/hyperlink" Target="https://www.smartsheet.com/try-it?trp=11886&amp;utm_source=template-powerpoint&amp;utm_medium=content&amp;utm_campaign=Project+Management+Phases-powerpoint-11886&amp;lpa=Project+Management+Phases+powerpoint+11886"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10" name="Group 109">
            <a:extLst>
              <a:ext uri="{FF2B5EF4-FFF2-40B4-BE49-F238E27FC236}">
                <a16:creationId xmlns:a16="http://schemas.microsoft.com/office/drawing/2014/main" id="{3E1E8724-46A8-FA05-9754-986BB8C59AB7}"/>
              </a:ext>
            </a:extLst>
          </p:cNvPr>
          <p:cNvGrpSpPr/>
          <p:nvPr/>
        </p:nvGrpSpPr>
        <p:grpSpPr>
          <a:xfrm>
            <a:off x="-3" y="0"/>
            <a:ext cx="11111434" cy="6858000"/>
            <a:chOff x="-3" y="0"/>
            <a:chExt cx="4918842" cy="6858000"/>
          </a:xfrm>
        </p:grpSpPr>
        <p:sp>
          <p:nvSpPr>
            <p:cNvPr id="7" name="Graphic 5">
              <a:extLst>
                <a:ext uri="{FF2B5EF4-FFF2-40B4-BE49-F238E27FC236}">
                  <a16:creationId xmlns:a16="http://schemas.microsoft.com/office/drawing/2014/main" id="{FED8D56C-972B-D25D-782B-FB7B016F5E9C}"/>
                </a:ext>
              </a:extLst>
            </p:cNvPr>
            <p:cNvSpPr/>
            <p:nvPr/>
          </p:nvSpPr>
          <p:spPr>
            <a:xfrm>
              <a:off x="-2" y="0"/>
              <a:ext cx="4918841" cy="6858000"/>
            </a:xfrm>
            <a:custGeom>
              <a:avLst/>
              <a:gdLst>
                <a:gd name="connsiteX0" fmla="*/ 0 w 3276600"/>
                <a:gd name="connsiteY0" fmla="*/ 3613439 h 3613438"/>
                <a:gd name="connsiteX1" fmla="*/ 0 w 3276600"/>
                <a:gd name="connsiteY1" fmla="*/ 0 h 3613438"/>
                <a:gd name="connsiteX2" fmla="*/ 3276600 w 3276600"/>
                <a:gd name="connsiteY2" fmla="*/ 1806287 h 3613438"/>
              </a:gdLst>
              <a:ahLst/>
              <a:cxnLst>
                <a:cxn ang="0">
                  <a:pos x="connsiteX0" y="connsiteY0"/>
                </a:cxn>
                <a:cxn ang="0">
                  <a:pos x="connsiteX1" y="connsiteY1"/>
                </a:cxn>
                <a:cxn ang="0">
                  <a:pos x="connsiteX2" y="connsiteY2"/>
                </a:cxn>
              </a:cxnLst>
              <a:rect l="l" t="t" r="r" b="b"/>
              <a:pathLst>
                <a:path w="3276600" h="3613438">
                  <a:moveTo>
                    <a:pt x="0" y="3613439"/>
                  </a:moveTo>
                  <a:lnTo>
                    <a:pt x="0" y="0"/>
                  </a:lnTo>
                  <a:lnTo>
                    <a:pt x="3276600" y="1806287"/>
                  </a:lnTo>
                  <a:close/>
                </a:path>
              </a:pathLst>
            </a:custGeom>
            <a:solidFill>
              <a:srgbClr val="61D2CD">
                <a:alpha val="25000"/>
              </a:srgbClr>
            </a:solidFill>
            <a:ln w="8653" cap="flat">
              <a:noFill/>
              <a:prstDash val="solid"/>
              <a:miter/>
            </a:ln>
          </p:spPr>
          <p:txBody>
            <a:bodyPr rtlCol="0" anchor="ctr"/>
            <a:lstStyle/>
            <a:p>
              <a:endParaRPr lang="en-US" dirty="0"/>
            </a:p>
          </p:txBody>
        </p:sp>
        <p:sp>
          <p:nvSpPr>
            <p:cNvPr id="107" name="Graphic 5">
              <a:extLst>
                <a:ext uri="{FF2B5EF4-FFF2-40B4-BE49-F238E27FC236}">
                  <a16:creationId xmlns:a16="http://schemas.microsoft.com/office/drawing/2014/main" id="{B6F5AB19-6A70-173B-CAD2-B21CA0426ED3}"/>
                </a:ext>
              </a:extLst>
            </p:cNvPr>
            <p:cNvSpPr/>
            <p:nvPr/>
          </p:nvSpPr>
          <p:spPr>
            <a:xfrm>
              <a:off x="-2" y="1139131"/>
              <a:ext cx="3419058" cy="4579738"/>
            </a:xfrm>
            <a:custGeom>
              <a:avLst/>
              <a:gdLst>
                <a:gd name="connsiteX0" fmla="*/ 0 w 3276600"/>
                <a:gd name="connsiteY0" fmla="*/ 3613439 h 3613438"/>
                <a:gd name="connsiteX1" fmla="*/ 0 w 3276600"/>
                <a:gd name="connsiteY1" fmla="*/ 0 h 3613438"/>
                <a:gd name="connsiteX2" fmla="*/ 3276600 w 3276600"/>
                <a:gd name="connsiteY2" fmla="*/ 1806287 h 3613438"/>
              </a:gdLst>
              <a:ahLst/>
              <a:cxnLst>
                <a:cxn ang="0">
                  <a:pos x="connsiteX0" y="connsiteY0"/>
                </a:cxn>
                <a:cxn ang="0">
                  <a:pos x="connsiteX1" y="connsiteY1"/>
                </a:cxn>
                <a:cxn ang="0">
                  <a:pos x="connsiteX2" y="connsiteY2"/>
                </a:cxn>
              </a:cxnLst>
              <a:rect l="l" t="t" r="r" b="b"/>
              <a:pathLst>
                <a:path w="3276600" h="3613438">
                  <a:moveTo>
                    <a:pt x="0" y="3613439"/>
                  </a:moveTo>
                  <a:lnTo>
                    <a:pt x="0" y="0"/>
                  </a:lnTo>
                  <a:lnTo>
                    <a:pt x="3276600" y="1806287"/>
                  </a:lnTo>
                  <a:close/>
                </a:path>
              </a:pathLst>
            </a:custGeom>
            <a:solidFill>
              <a:schemeClr val="bg1">
                <a:alpha val="50000"/>
              </a:schemeClr>
            </a:solidFill>
            <a:ln w="8653" cap="flat">
              <a:noFill/>
              <a:prstDash val="solid"/>
              <a:miter/>
            </a:ln>
          </p:spPr>
          <p:txBody>
            <a:bodyPr rtlCol="0" anchor="ctr"/>
            <a:lstStyle/>
            <a:p>
              <a:endParaRPr lang="en-US" b="1" dirty="0"/>
            </a:p>
          </p:txBody>
        </p:sp>
        <p:sp>
          <p:nvSpPr>
            <p:cNvPr id="109" name="Graphic 5">
              <a:extLst>
                <a:ext uri="{FF2B5EF4-FFF2-40B4-BE49-F238E27FC236}">
                  <a16:creationId xmlns:a16="http://schemas.microsoft.com/office/drawing/2014/main" id="{990E1567-74C1-DC1C-991A-AA2BF35F79E6}"/>
                </a:ext>
              </a:extLst>
            </p:cNvPr>
            <p:cNvSpPr/>
            <p:nvPr/>
          </p:nvSpPr>
          <p:spPr>
            <a:xfrm>
              <a:off x="-3" y="2291424"/>
              <a:ext cx="2629259" cy="2275153"/>
            </a:xfrm>
            <a:custGeom>
              <a:avLst/>
              <a:gdLst>
                <a:gd name="connsiteX0" fmla="*/ 0 w 3276600"/>
                <a:gd name="connsiteY0" fmla="*/ 3613439 h 3613438"/>
                <a:gd name="connsiteX1" fmla="*/ 0 w 3276600"/>
                <a:gd name="connsiteY1" fmla="*/ 0 h 3613438"/>
                <a:gd name="connsiteX2" fmla="*/ 3276600 w 3276600"/>
                <a:gd name="connsiteY2" fmla="*/ 1806287 h 3613438"/>
              </a:gdLst>
              <a:ahLst/>
              <a:cxnLst>
                <a:cxn ang="0">
                  <a:pos x="connsiteX0" y="connsiteY0"/>
                </a:cxn>
                <a:cxn ang="0">
                  <a:pos x="connsiteX1" y="connsiteY1"/>
                </a:cxn>
                <a:cxn ang="0">
                  <a:pos x="connsiteX2" y="connsiteY2"/>
                </a:cxn>
              </a:cxnLst>
              <a:rect l="l" t="t" r="r" b="b"/>
              <a:pathLst>
                <a:path w="3276600" h="3613438">
                  <a:moveTo>
                    <a:pt x="0" y="3613439"/>
                  </a:moveTo>
                  <a:lnTo>
                    <a:pt x="0" y="0"/>
                  </a:lnTo>
                  <a:lnTo>
                    <a:pt x="3276600" y="1806287"/>
                  </a:lnTo>
                  <a:close/>
                </a:path>
              </a:pathLst>
            </a:custGeom>
            <a:solidFill>
              <a:schemeClr val="bg1"/>
            </a:solidFill>
            <a:ln w="8653" cap="flat">
              <a:noFill/>
              <a:prstDash val="solid"/>
              <a:miter/>
            </a:ln>
          </p:spPr>
          <p:txBody>
            <a:bodyPr rtlCol="0" anchor="ctr"/>
            <a:lstStyle/>
            <a:p>
              <a:endParaRPr lang="en-US" b="1" dirty="0"/>
            </a:p>
          </p:txBody>
        </p:sp>
      </p:grpSp>
      <p:sp>
        <p:nvSpPr>
          <p:cNvPr id="105" name="TextBox 104">
            <a:extLst>
              <a:ext uri="{FF2B5EF4-FFF2-40B4-BE49-F238E27FC236}">
                <a16:creationId xmlns:a16="http://schemas.microsoft.com/office/drawing/2014/main" id="{E657F283-8CE8-B1D0-1462-4663337E2661}"/>
              </a:ext>
            </a:extLst>
          </p:cNvPr>
          <p:cNvSpPr txBox="1"/>
          <p:nvPr/>
        </p:nvSpPr>
        <p:spPr>
          <a:xfrm>
            <a:off x="249647" y="216762"/>
            <a:ext cx="7127156" cy="1077218"/>
          </a:xfrm>
          <a:prstGeom prst="rect">
            <a:avLst/>
          </a:prstGeom>
          <a:noFill/>
          <a:effectLst/>
        </p:spPr>
        <p:txBody>
          <a:bodyPr wrap="square" rtlCol="0">
            <a:spAutoFit/>
          </a:bodyPr>
          <a:lstStyle/>
          <a:p>
            <a:r>
              <a:rPr lang="en-US" sz="3200" b="1" i="0" u="none" strike="noStrike" dirty="0">
                <a:solidFill>
                  <a:schemeClr val="tx1">
                    <a:lumMod val="65000"/>
                    <a:lumOff val="35000"/>
                  </a:schemeClr>
                </a:solidFill>
                <a:effectLst/>
                <a:latin typeface="Century Gothic" panose="020B0502020202020204" pitchFamily="34" charset="0"/>
              </a:rPr>
              <a:t>PROJECT MANAGEMENT PHASES </a:t>
            </a:r>
            <a:r>
              <a:rPr lang="en-US" sz="3200" b="1" dirty="0">
                <a:solidFill>
                  <a:schemeClr val="tx1">
                    <a:lumMod val="65000"/>
                    <a:lumOff val="35000"/>
                  </a:schemeClr>
                </a:solidFill>
                <a:latin typeface="Century Gothic" panose="020B0502020202020204" pitchFamily="34" charset="0"/>
              </a:rPr>
              <a:t>TEMPLATE</a:t>
            </a:r>
          </a:p>
        </p:txBody>
      </p:sp>
      <p:pic>
        <p:nvPicPr>
          <p:cNvPr id="106" name="Picture 105">
            <a:hlinkClick r:id="rId2"/>
            <a:extLst>
              <a:ext uri="{FF2B5EF4-FFF2-40B4-BE49-F238E27FC236}">
                <a16:creationId xmlns:a16="http://schemas.microsoft.com/office/drawing/2014/main" id="{31730B52-50D4-9F04-87E2-238D140C1A9B}"/>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7854615" y="197476"/>
            <a:ext cx="4020774" cy="557985"/>
          </a:xfrm>
          <a:prstGeom prst="rect">
            <a:avLst/>
          </a:prstGeom>
        </p:spPr>
      </p:pic>
      <p:sp>
        <p:nvSpPr>
          <p:cNvPr id="2" name="TextBox 1">
            <a:extLst>
              <a:ext uri="{FF2B5EF4-FFF2-40B4-BE49-F238E27FC236}">
                <a16:creationId xmlns:a16="http://schemas.microsoft.com/office/drawing/2014/main" id="{AE968F33-F07E-5CE2-F688-753ECB5FC6B3}"/>
              </a:ext>
            </a:extLst>
          </p:cNvPr>
          <p:cNvSpPr txBox="1"/>
          <p:nvPr/>
        </p:nvSpPr>
        <p:spPr>
          <a:xfrm>
            <a:off x="303180" y="1284230"/>
            <a:ext cx="6914976" cy="5265993"/>
          </a:xfrm>
          <a:prstGeom prst="rect">
            <a:avLst/>
          </a:prstGeom>
          <a:noFill/>
        </p:spPr>
        <p:txBody>
          <a:bodyPr wrap="square" rtlCol="0">
            <a:spAutoFit/>
          </a:bodyPr>
          <a:lstStyle/>
          <a:p>
            <a:pPr>
              <a:lnSpc>
                <a:spcPct val="150000"/>
              </a:lnSpc>
              <a:spcAft>
                <a:spcPts val="1200"/>
              </a:spcAft>
            </a:pPr>
            <a:r>
              <a:rPr lang="en-US" sz="2000" dirty="0">
                <a:latin typeface="Century Gothic" panose="020B0502020202020204" pitchFamily="34" charset="0"/>
              </a:rPr>
              <a:t>Project management can be divided into five phases. First, stakeholders initiate the project, and then define and plan it. Next, the team executes the project and monitors its performance. Finally, once the project is completed, it must be closed out.</a:t>
            </a:r>
          </a:p>
          <a:p>
            <a:pPr>
              <a:lnSpc>
                <a:spcPct val="150000"/>
              </a:lnSpc>
            </a:pPr>
            <a:r>
              <a:rPr lang="en-US" sz="2000" dirty="0">
                <a:latin typeface="Century Gothic" panose="020B0502020202020204" pitchFamily="34" charset="0"/>
              </a:rPr>
              <a:t>Use this project management phases template to create a roadmap of your project’s workload. The deliverables under each phase guarantee the process stays organized and moves forward seamlessly. This template is an excellent resource to communicate your project strategy to stakeholders successfully. </a:t>
            </a:r>
          </a:p>
        </p:txBody>
      </p:sp>
      <p:grpSp>
        <p:nvGrpSpPr>
          <p:cNvPr id="55" name="Group 54">
            <a:extLst>
              <a:ext uri="{FF2B5EF4-FFF2-40B4-BE49-F238E27FC236}">
                <a16:creationId xmlns:a16="http://schemas.microsoft.com/office/drawing/2014/main" id="{07B32582-4BB8-F85A-27BD-73283718DD12}"/>
              </a:ext>
            </a:extLst>
          </p:cNvPr>
          <p:cNvGrpSpPr/>
          <p:nvPr/>
        </p:nvGrpSpPr>
        <p:grpSpPr>
          <a:xfrm>
            <a:off x="7530210" y="1126603"/>
            <a:ext cx="1476938" cy="1535978"/>
            <a:chOff x="221244" y="4421826"/>
            <a:chExt cx="2194560" cy="2282285"/>
          </a:xfrm>
        </p:grpSpPr>
        <p:sp>
          <p:nvSpPr>
            <p:cNvPr id="6" name="Oval 5">
              <a:extLst>
                <a:ext uri="{FF2B5EF4-FFF2-40B4-BE49-F238E27FC236}">
                  <a16:creationId xmlns:a16="http://schemas.microsoft.com/office/drawing/2014/main" id="{1E267A04-858C-D9B9-CD15-CE124A76D09A}"/>
                </a:ext>
              </a:extLst>
            </p:cNvPr>
            <p:cNvSpPr/>
            <p:nvPr/>
          </p:nvSpPr>
          <p:spPr>
            <a:xfrm>
              <a:off x="233334" y="4421826"/>
              <a:ext cx="2170380" cy="2170380"/>
            </a:xfrm>
            <a:prstGeom prst="ellipse">
              <a:avLst/>
            </a:prstGeom>
            <a:solidFill>
              <a:schemeClr val="bg1"/>
            </a:solidFill>
            <a:ln w="57150">
              <a:solidFill>
                <a:schemeClr val="accent4"/>
              </a:solidFill>
            </a:ln>
            <a:effectLst>
              <a:outerShdw blurRad="92270" dist="38100" dir="8100000" sx="101000" sy="101000" algn="tr"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8" name="TextBox 7">
              <a:extLst>
                <a:ext uri="{FF2B5EF4-FFF2-40B4-BE49-F238E27FC236}">
                  <a16:creationId xmlns:a16="http://schemas.microsoft.com/office/drawing/2014/main" id="{AEF12E40-EA73-EECB-47B7-5C5A2F96BF06}"/>
                </a:ext>
              </a:extLst>
            </p:cNvPr>
            <p:cNvSpPr txBox="1"/>
            <p:nvPr/>
          </p:nvSpPr>
          <p:spPr>
            <a:xfrm>
              <a:off x="221244" y="5076438"/>
              <a:ext cx="2194560" cy="868908"/>
            </a:xfrm>
            <a:prstGeom prst="rect">
              <a:avLst/>
            </a:prstGeom>
            <a:noFill/>
          </p:spPr>
          <p:txBody>
            <a:bodyPr wrap="square">
              <a:spAutoFit/>
            </a:bodyPr>
            <a:lstStyle/>
            <a:p>
              <a:pPr marL="0" marR="0" algn="ctr">
                <a:spcBef>
                  <a:spcPts val="0"/>
                </a:spcBef>
                <a:spcAft>
                  <a:spcPts val="0"/>
                </a:spcAft>
              </a:pPr>
              <a:r>
                <a:rPr lang="en-US" sz="1600" b="1" kern="100" dirty="0">
                  <a:effectLst/>
                  <a:latin typeface="Century Gothic" panose="020B0502020202020204" pitchFamily="34" charset="0"/>
                  <a:ea typeface="Calibri" panose="020F0502020204030204" pitchFamily="34" charset="0"/>
                  <a:cs typeface="Times New Roman" panose="02020603050405020304" pitchFamily="18" charset="0"/>
                </a:rPr>
                <a:t>Conception</a:t>
              </a:r>
            </a:p>
            <a:p>
              <a:pPr marL="0" marR="0" algn="ctr">
                <a:spcBef>
                  <a:spcPts val="0"/>
                </a:spcBef>
                <a:spcAft>
                  <a:spcPts val="0"/>
                </a:spcAft>
              </a:pPr>
              <a:r>
                <a:rPr lang="en-US" sz="1600" b="1" kern="100" dirty="0">
                  <a:effectLst/>
                  <a:latin typeface="Century Gothic" panose="020B0502020202020204" pitchFamily="34" charset="0"/>
                  <a:ea typeface="Calibri" panose="020F0502020204030204" pitchFamily="34" charset="0"/>
                  <a:cs typeface="Times New Roman" panose="02020603050405020304" pitchFamily="18" charset="0"/>
                </a:rPr>
                <a:t>&amp; Initiation</a:t>
              </a:r>
            </a:p>
          </p:txBody>
        </p:sp>
        <p:sp>
          <p:nvSpPr>
            <p:cNvPr id="9" name="TextBox 8">
              <a:extLst>
                <a:ext uri="{FF2B5EF4-FFF2-40B4-BE49-F238E27FC236}">
                  <a16:creationId xmlns:a16="http://schemas.microsoft.com/office/drawing/2014/main" id="{E5B00B47-3C22-843A-4D9B-7B2B9C259FF5}"/>
                </a:ext>
              </a:extLst>
            </p:cNvPr>
            <p:cNvSpPr txBox="1"/>
            <p:nvPr/>
          </p:nvSpPr>
          <p:spPr>
            <a:xfrm>
              <a:off x="357078" y="4776110"/>
              <a:ext cx="1922896" cy="411588"/>
            </a:xfrm>
            <a:prstGeom prst="rect">
              <a:avLst/>
            </a:prstGeom>
            <a:noFill/>
          </p:spPr>
          <p:txBody>
            <a:bodyPr wrap="square">
              <a:spAutoFit/>
            </a:bodyPr>
            <a:lstStyle/>
            <a:p>
              <a:pPr marL="0" marR="0" algn="ctr">
                <a:spcBef>
                  <a:spcPts val="0"/>
                </a:spcBef>
                <a:spcAft>
                  <a:spcPts val="0"/>
                </a:spcAft>
              </a:pPr>
              <a:r>
                <a:rPr lang="en-US" sz="1200" kern="100" spc="300" dirty="0">
                  <a:solidFill>
                    <a:schemeClr val="tx1">
                      <a:lumMod val="65000"/>
                      <a:lumOff val="35000"/>
                      <a:alpha val="75000"/>
                    </a:schemeClr>
                  </a:solidFill>
                  <a:effectLst/>
                  <a:latin typeface="Courier" pitchFamily="2" charset="0"/>
                  <a:ea typeface="Calibri" panose="020F0502020204030204" pitchFamily="34" charset="0"/>
                  <a:cs typeface="Times New Roman" panose="02020603050405020304" pitchFamily="18" charset="0"/>
                </a:rPr>
                <a:t>PROJECT</a:t>
              </a:r>
            </a:p>
          </p:txBody>
        </p:sp>
        <p:sp>
          <p:nvSpPr>
            <p:cNvPr id="10" name="TextBox 9">
              <a:extLst>
                <a:ext uri="{FF2B5EF4-FFF2-40B4-BE49-F238E27FC236}">
                  <a16:creationId xmlns:a16="http://schemas.microsoft.com/office/drawing/2014/main" id="{384997F2-B436-9B51-9761-98FEAD2858FA}"/>
                </a:ext>
              </a:extLst>
            </p:cNvPr>
            <p:cNvSpPr txBox="1"/>
            <p:nvPr/>
          </p:nvSpPr>
          <p:spPr>
            <a:xfrm>
              <a:off x="859616" y="5754746"/>
              <a:ext cx="917816" cy="868908"/>
            </a:xfrm>
            <a:prstGeom prst="rect">
              <a:avLst/>
            </a:prstGeom>
            <a:noFill/>
          </p:spPr>
          <p:txBody>
            <a:bodyPr wrap="square" rtlCol="0">
              <a:spAutoFit/>
            </a:bodyPr>
            <a:lstStyle/>
            <a:p>
              <a:pPr algn="ctr">
                <a:spcBef>
                  <a:spcPts val="300"/>
                </a:spcBef>
                <a:buClr>
                  <a:schemeClr val="bg1"/>
                </a:buClr>
                <a:buSzPct val="150000"/>
              </a:pPr>
              <a:r>
                <a:rPr lang="en-US" sz="3200" b="1" dirty="0">
                  <a:solidFill>
                    <a:schemeClr val="tx1">
                      <a:lumMod val="50000"/>
                      <a:lumOff val="50000"/>
                    </a:schemeClr>
                  </a:solidFill>
                  <a:latin typeface="Courier" pitchFamily="2" charset="0"/>
                </a:rPr>
                <a:t>1</a:t>
              </a:r>
            </a:p>
          </p:txBody>
        </p:sp>
        <p:sp>
          <p:nvSpPr>
            <p:cNvPr id="48" name="Graphic 5">
              <a:extLst>
                <a:ext uri="{FF2B5EF4-FFF2-40B4-BE49-F238E27FC236}">
                  <a16:creationId xmlns:a16="http://schemas.microsoft.com/office/drawing/2014/main" id="{6FD8AAD6-CAD3-0013-C5A6-0597EE151249}"/>
                </a:ext>
              </a:extLst>
            </p:cNvPr>
            <p:cNvSpPr/>
            <p:nvPr/>
          </p:nvSpPr>
          <p:spPr>
            <a:xfrm rot="8100000" flipH="1">
              <a:off x="1212107" y="6491630"/>
              <a:ext cx="212834" cy="212481"/>
            </a:xfrm>
            <a:prstGeom prst="rect">
              <a:avLst/>
            </a:prstGeom>
            <a:solidFill>
              <a:schemeClr val="accent4"/>
            </a:solidFill>
            <a:ln w="8653" cap="flat">
              <a:noFill/>
              <a:prstDash val="solid"/>
              <a:miter/>
            </a:ln>
          </p:spPr>
          <p:txBody>
            <a:bodyPr rtlCol="0" anchor="ctr"/>
            <a:lstStyle/>
            <a:p>
              <a:endParaRPr lang="en-US" sz="1200" dirty="0"/>
            </a:p>
          </p:txBody>
        </p:sp>
      </p:grpSp>
      <p:grpSp>
        <p:nvGrpSpPr>
          <p:cNvPr id="56" name="Group 55">
            <a:extLst>
              <a:ext uri="{FF2B5EF4-FFF2-40B4-BE49-F238E27FC236}">
                <a16:creationId xmlns:a16="http://schemas.microsoft.com/office/drawing/2014/main" id="{FE0370B1-5B91-9C63-5CA7-A2DCC808D8CD}"/>
              </a:ext>
            </a:extLst>
          </p:cNvPr>
          <p:cNvGrpSpPr/>
          <p:nvPr/>
        </p:nvGrpSpPr>
        <p:grpSpPr>
          <a:xfrm>
            <a:off x="8368529" y="2138543"/>
            <a:ext cx="1476938" cy="1535978"/>
            <a:chOff x="2598409" y="4421826"/>
            <a:chExt cx="2194560" cy="2282285"/>
          </a:xfrm>
        </p:grpSpPr>
        <p:sp>
          <p:nvSpPr>
            <p:cNvPr id="11" name="Oval 10">
              <a:extLst>
                <a:ext uri="{FF2B5EF4-FFF2-40B4-BE49-F238E27FC236}">
                  <a16:creationId xmlns:a16="http://schemas.microsoft.com/office/drawing/2014/main" id="{6D819485-4DFE-635F-88D4-B5B9560E5D87}"/>
                </a:ext>
              </a:extLst>
            </p:cNvPr>
            <p:cNvSpPr/>
            <p:nvPr/>
          </p:nvSpPr>
          <p:spPr>
            <a:xfrm>
              <a:off x="2610499" y="4421826"/>
              <a:ext cx="2170380" cy="2170380"/>
            </a:xfrm>
            <a:prstGeom prst="ellipse">
              <a:avLst/>
            </a:prstGeom>
            <a:solidFill>
              <a:schemeClr val="bg1"/>
            </a:solidFill>
            <a:ln w="57150">
              <a:solidFill>
                <a:srgbClr val="D1CC43"/>
              </a:solidFill>
            </a:ln>
            <a:effectLst>
              <a:outerShdw blurRad="92270" dist="38100" dir="8100000" sx="101000" sy="101000" algn="tr"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12" name="TextBox 11">
              <a:extLst>
                <a:ext uri="{FF2B5EF4-FFF2-40B4-BE49-F238E27FC236}">
                  <a16:creationId xmlns:a16="http://schemas.microsoft.com/office/drawing/2014/main" id="{3DDB201B-4198-3BE5-4D67-65481DFBB1A5}"/>
                </a:ext>
              </a:extLst>
            </p:cNvPr>
            <p:cNvSpPr txBox="1"/>
            <p:nvPr/>
          </p:nvSpPr>
          <p:spPr>
            <a:xfrm>
              <a:off x="2598409" y="5076438"/>
              <a:ext cx="2194560" cy="868908"/>
            </a:xfrm>
            <a:prstGeom prst="rect">
              <a:avLst/>
            </a:prstGeom>
            <a:noFill/>
          </p:spPr>
          <p:txBody>
            <a:bodyPr wrap="square">
              <a:spAutoFit/>
            </a:bodyPr>
            <a:lstStyle/>
            <a:p>
              <a:pPr marL="0" marR="0" algn="ctr">
                <a:spcBef>
                  <a:spcPts val="0"/>
                </a:spcBef>
                <a:spcAft>
                  <a:spcPts val="0"/>
                </a:spcAft>
              </a:pPr>
              <a:r>
                <a:rPr lang="en-US" sz="1600" b="1" kern="100" dirty="0">
                  <a:effectLst/>
                  <a:latin typeface="Century Gothic" panose="020B0502020202020204" pitchFamily="34" charset="0"/>
                  <a:ea typeface="Calibri" panose="020F0502020204030204" pitchFamily="34" charset="0"/>
                  <a:cs typeface="Times New Roman" panose="02020603050405020304" pitchFamily="18" charset="0"/>
                </a:rPr>
                <a:t>Definition</a:t>
              </a:r>
            </a:p>
            <a:p>
              <a:pPr marL="0" marR="0" algn="ctr">
                <a:spcBef>
                  <a:spcPts val="0"/>
                </a:spcBef>
                <a:spcAft>
                  <a:spcPts val="0"/>
                </a:spcAft>
              </a:pPr>
              <a:r>
                <a:rPr lang="en-US" sz="1600" b="1" kern="100" dirty="0">
                  <a:effectLst/>
                  <a:latin typeface="Century Gothic" panose="020B0502020202020204" pitchFamily="34" charset="0"/>
                  <a:ea typeface="Calibri" panose="020F0502020204030204" pitchFamily="34" charset="0"/>
                  <a:cs typeface="Times New Roman" panose="02020603050405020304" pitchFamily="18" charset="0"/>
                </a:rPr>
                <a:t>&amp; Planning</a:t>
              </a:r>
            </a:p>
          </p:txBody>
        </p:sp>
        <p:sp>
          <p:nvSpPr>
            <p:cNvPr id="13" name="TextBox 12">
              <a:extLst>
                <a:ext uri="{FF2B5EF4-FFF2-40B4-BE49-F238E27FC236}">
                  <a16:creationId xmlns:a16="http://schemas.microsoft.com/office/drawing/2014/main" id="{6E26AF3C-66F4-B944-CDA9-E20B4FFDF963}"/>
                </a:ext>
              </a:extLst>
            </p:cNvPr>
            <p:cNvSpPr txBox="1"/>
            <p:nvPr/>
          </p:nvSpPr>
          <p:spPr>
            <a:xfrm>
              <a:off x="2734243" y="4776110"/>
              <a:ext cx="1922896" cy="411588"/>
            </a:xfrm>
            <a:prstGeom prst="rect">
              <a:avLst/>
            </a:prstGeom>
            <a:noFill/>
          </p:spPr>
          <p:txBody>
            <a:bodyPr wrap="square">
              <a:spAutoFit/>
            </a:bodyPr>
            <a:lstStyle/>
            <a:p>
              <a:pPr marL="0" marR="0" algn="ctr">
                <a:spcBef>
                  <a:spcPts val="0"/>
                </a:spcBef>
                <a:spcAft>
                  <a:spcPts val="0"/>
                </a:spcAft>
              </a:pPr>
              <a:r>
                <a:rPr lang="en-US" sz="1200" kern="100" spc="300" dirty="0">
                  <a:solidFill>
                    <a:schemeClr val="tx1">
                      <a:lumMod val="65000"/>
                      <a:lumOff val="35000"/>
                      <a:alpha val="75000"/>
                    </a:schemeClr>
                  </a:solidFill>
                  <a:effectLst/>
                  <a:latin typeface="Courier" pitchFamily="2" charset="0"/>
                  <a:ea typeface="Calibri" panose="020F0502020204030204" pitchFamily="34" charset="0"/>
                  <a:cs typeface="Times New Roman" panose="02020603050405020304" pitchFamily="18" charset="0"/>
                </a:rPr>
                <a:t>PROJECT</a:t>
              </a:r>
            </a:p>
          </p:txBody>
        </p:sp>
        <p:sp>
          <p:nvSpPr>
            <p:cNvPr id="22" name="TextBox 21">
              <a:extLst>
                <a:ext uri="{FF2B5EF4-FFF2-40B4-BE49-F238E27FC236}">
                  <a16:creationId xmlns:a16="http://schemas.microsoft.com/office/drawing/2014/main" id="{D80AAD6A-C1BA-BE65-533D-D3FA5BC115BB}"/>
                </a:ext>
              </a:extLst>
            </p:cNvPr>
            <p:cNvSpPr txBox="1"/>
            <p:nvPr/>
          </p:nvSpPr>
          <p:spPr>
            <a:xfrm>
              <a:off x="3259931" y="5754746"/>
              <a:ext cx="917816" cy="868908"/>
            </a:xfrm>
            <a:prstGeom prst="rect">
              <a:avLst/>
            </a:prstGeom>
            <a:noFill/>
          </p:spPr>
          <p:txBody>
            <a:bodyPr wrap="square" rtlCol="0">
              <a:spAutoFit/>
            </a:bodyPr>
            <a:lstStyle/>
            <a:p>
              <a:pPr algn="ctr">
                <a:spcBef>
                  <a:spcPts val="300"/>
                </a:spcBef>
                <a:buClr>
                  <a:schemeClr val="bg1"/>
                </a:buClr>
                <a:buSzPct val="150000"/>
              </a:pPr>
              <a:r>
                <a:rPr lang="en-US" sz="3200" b="1" dirty="0">
                  <a:solidFill>
                    <a:schemeClr val="tx1">
                      <a:lumMod val="50000"/>
                      <a:lumOff val="50000"/>
                    </a:schemeClr>
                  </a:solidFill>
                  <a:latin typeface="Courier" pitchFamily="2" charset="0"/>
                </a:rPr>
                <a:t>2</a:t>
              </a:r>
            </a:p>
          </p:txBody>
        </p:sp>
        <p:sp>
          <p:nvSpPr>
            <p:cNvPr id="50" name="Graphic 5">
              <a:extLst>
                <a:ext uri="{FF2B5EF4-FFF2-40B4-BE49-F238E27FC236}">
                  <a16:creationId xmlns:a16="http://schemas.microsoft.com/office/drawing/2014/main" id="{148E989F-7162-D337-0ABC-94BF01D15F5C}"/>
                </a:ext>
              </a:extLst>
            </p:cNvPr>
            <p:cNvSpPr/>
            <p:nvPr/>
          </p:nvSpPr>
          <p:spPr>
            <a:xfrm rot="8100000" flipH="1">
              <a:off x="3589272" y="6491630"/>
              <a:ext cx="212834" cy="212481"/>
            </a:xfrm>
            <a:prstGeom prst="rect">
              <a:avLst/>
            </a:prstGeom>
            <a:solidFill>
              <a:srgbClr val="D1CC43"/>
            </a:solidFill>
            <a:ln w="8653" cap="flat">
              <a:noFill/>
              <a:prstDash val="solid"/>
              <a:miter/>
            </a:ln>
          </p:spPr>
          <p:txBody>
            <a:bodyPr rtlCol="0" anchor="ctr"/>
            <a:lstStyle/>
            <a:p>
              <a:endParaRPr lang="en-US" sz="1200" dirty="0"/>
            </a:p>
          </p:txBody>
        </p:sp>
      </p:grpSp>
      <p:grpSp>
        <p:nvGrpSpPr>
          <p:cNvPr id="58" name="Group 57">
            <a:extLst>
              <a:ext uri="{FF2B5EF4-FFF2-40B4-BE49-F238E27FC236}">
                <a16:creationId xmlns:a16="http://schemas.microsoft.com/office/drawing/2014/main" id="{9557CB03-DADE-C5CE-92C4-22CCD2264ECA}"/>
              </a:ext>
            </a:extLst>
          </p:cNvPr>
          <p:cNvGrpSpPr/>
          <p:nvPr/>
        </p:nvGrpSpPr>
        <p:grpSpPr>
          <a:xfrm>
            <a:off x="9206848" y="3150483"/>
            <a:ext cx="1476938" cy="1535978"/>
            <a:chOff x="4975574" y="4421826"/>
            <a:chExt cx="2194560" cy="2282285"/>
          </a:xfrm>
        </p:grpSpPr>
        <p:sp>
          <p:nvSpPr>
            <p:cNvPr id="25" name="Oval 24">
              <a:extLst>
                <a:ext uri="{FF2B5EF4-FFF2-40B4-BE49-F238E27FC236}">
                  <a16:creationId xmlns:a16="http://schemas.microsoft.com/office/drawing/2014/main" id="{EF7625D2-391B-296B-5A30-FC9C935181A9}"/>
                </a:ext>
              </a:extLst>
            </p:cNvPr>
            <p:cNvSpPr/>
            <p:nvPr/>
          </p:nvSpPr>
          <p:spPr>
            <a:xfrm>
              <a:off x="4987664" y="4421826"/>
              <a:ext cx="2170380" cy="2170380"/>
            </a:xfrm>
            <a:prstGeom prst="ellipse">
              <a:avLst/>
            </a:prstGeom>
            <a:solidFill>
              <a:schemeClr val="bg1"/>
            </a:solidFill>
            <a:ln w="57150">
              <a:solidFill>
                <a:srgbClr val="E3EB86"/>
              </a:solidFill>
            </a:ln>
            <a:effectLst>
              <a:outerShdw blurRad="92270" dist="38100" dir="8100000" sx="101000" sy="101000" algn="tr"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33" name="TextBox 32">
              <a:extLst>
                <a:ext uri="{FF2B5EF4-FFF2-40B4-BE49-F238E27FC236}">
                  <a16:creationId xmlns:a16="http://schemas.microsoft.com/office/drawing/2014/main" id="{C191C7BB-7F06-F99F-903A-9E800F5F70C6}"/>
                </a:ext>
              </a:extLst>
            </p:cNvPr>
            <p:cNvSpPr txBox="1"/>
            <p:nvPr/>
          </p:nvSpPr>
          <p:spPr>
            <a:xfrm>
              <a:off x="4975574" y="5076438"/>
              <a:ext cx="2194560" cy="868908"/>
            </a:xfrm>
            <a:prstGeom prst="rect">
              <a:avLst/>
            </a:prstGeom>
            <a:noFill/>
          </p:spPr>
          <p:txBody>
            <a:bodyPr wrap="square">
              <a:spAutoFit/>
            </a:bodyPr>
            <a:lstStyle/>
            <a:p>
              <a:pPr marL="0" marR="0" algn="ctr">
                <a:spcBef>
                  <a:spcPts val="0"/>
                </a:spcBef>
                <a:spcAft>
                  <a:spcPts val="0"/>
                </a:spcAft>
              </a:pPr>
              <a:r>
                <a:rPr lang="en-US" sz="1600" b="1" kern="100" dirty="0">
                  <a:effectLst/>
                  <a:latin typeface="Century Gothic" panose="020B0502020202020204" pitchFamily="34" charset="0"/>
                  <a:ea typeface="Calibri" panose="020F0502020204030204" pitchFamily="34" charset="0"/>
                  <a:cs typeface="Times New Roman" panose="02020603050405020304" pitchFamily="18" charset="0"/>
                </a:rPr>
                <a:t>Launch or</a:t>
              </a:r>
            </a:p>
            <a:p>
              <a:pPr marL="0" marR="0" algn="ctr">
                <a:spcBef>
                  <a:spcPts val="0"/>
                </a:spcBef>
                <a:spcAft>
                  <a:spcPts val="0"/>
                </a:spcAft>
              </a:pPr>
              <a:r>
                <a:rPr lang="en-US" sz="1600" b="1" kern="100" dirty="0">
                  <a:effectLst/>
                  <a:latin typeface="Century Gothic" panose="020B0502020202020204" pitchFamily="34" charset="0"/>
                  <a:ea typeface="Calibri" panose="020F0502020204030204" pitchFamily="34" charset="0"/>
                  <a:cs typeface="Times New Roman" panose="02020603050405020304" pitchFamily="18" charset="0"/>
                </a:rPr>
                <a:t>Execution</a:t>
              </a:r>
            </a:p>
          </p:txBody>
        </p:sp>
        <p:sp>
          <p:nvSpPr>
            <p:cNvPr id="36" name="TextBox 35">
              <a:extLst>
                <a:ext uri="{FF2B5EF4-FFF2-40B4-BE49-F238E27FC236}">
                  <a16:creationId xmlns:a16="http://schemas.microsoft.com/office/drawing/2014/main" id="{B5BCC970-211F-CB65-17FB-48E5D942A8A4}"/>
                </a:ext>
              </a:extLst>
            </p:cNvPr>
            <p:cNvSpPr txBox="1"/>
            <p:nvPr/>
          </p:nvSpPr>
          <p:spPr>
            <a:xfrm>
              <a:off x="5111408" y="4776110"/>
              <a:ext cx="1922896" cy="411588"/>
            </a:xfrm>
            <a:prstGeom prst="rect">
              <a:avLst/>
            </a:prstGeom>
            <a:noFill/>
          </p:spPr>
          <p:txBody>
            <a:bodyPr wrap="square">
              <a:spAutoFit/>
            </a:bodyPr>
            <a:lstStyle/>
            <a:p>
              <a:pPr marL="0" marR="0" algn="ctr">
                <a:spcBef>
                  <a:spcPts val="0"/>
                </a:spcBef>
                <a:spcAft>
                  <a:spcPts val="0"/>
                </a:spcAft>
              </a:pPr>
              <a:r>
                <a:rPr lang="en-US" sz="1200" kern="100" spc="300" dirty="0">
                  <a:solidFill>
                    <a:schemeClr val="tx1">
                      <a:lumMod val="65000"/>
                      <a:lumOff val="35000"/>
                      <a:alpha val="75000"/>
                    </a:schemeClr>
                  </a:solidFill>
                  <a:effectLst/>
                  <a:latin typeface="Courier" pitchFamily="2" charset="0"/>
                  <a:ea typeface="Calibri" panose="020F0502020204030204" pitchFamily="34" charset="0"/>
                  <a:cs typeface="Times New Roman" panose="02020603050405020304" pitchFamily="18" charset="0"/>
                </a:rPr>
                <a:t>PROJECT</a:t>
              </a:r>
            </a:p>
          </p:txBody>
        </p:sp>
        <p:sp>
          <p:nvSpPr>
            <p:cNvPr id="37" name="TextBox 36">
              <a:extLst>
                <a:ext uri="{FF2B5EF4-FFF2-40B4-BE49-F238E27FC236}">
                  <a16:creationId xmlns:a16="http://schemas.microsoft.com/office/drawing/2014/main" id="{C483BA1E-9C82-FDC1-E06D-D79111712A3A}"/>
                </a:ext>
              </a:extLst>
            </p:cNvPr>
            <p:cNvSpPr txBox="1"/>
            <p:nvPr/>
          </p:nvSpPr>
          <p:spPr>
            <a:xfrm>
              <a:off x="5625979" y="5754746"/>
              <a:ext cx="917816" cy="868908"/>
            </a:xfrm>
            <a:prstGeom prst="rect">
              <a:avLst/>
            </a:prstGeom>
            <a:noFill/>
          </p:spPr>
          <p:txBody>
            <a:bodyPr wrap="square" rtlCol="0">
              <a:spAutoFit/>
            </a:bodyPr>
            <a:lstStyle/>
            <a:p>
              <a:pPr algn="ctr">
                <a:spcBef>
                  <a:spcPts val="300"/>
                </a:spcBef>
                <a:buClr>
                  <a:schemeClr val="bg1"/>
                </a:buClr>
                <a:buSzPct val="150000"/>
              </a:pPr>
              <a:r>
                <a:rPr lang="en-US" sz="3200" b="1" dirty="0">
                  <a:solidFill>
                    <a:schemeClr val="tx1">
                      <a:lumMod val="50000"/>
                      <a:lumOff val="50000"/>
                    </a:schemeClr>
                  </a:solidFill>
                  <a:latin typeface="Courier" pitchFamily="2" charset="0"/>
                </a:rPr>
                <a:t>3</a:t>
              </a:r>
            </a:p>
          </p:txBody>
        </p:sp>
        <p:sp>
          <p:nvSpPr>
            <p:cNvPr id="51" name="Graphic 5">
              <a:extLst>
                <a:ext uri="{FF2B5EF4-FFF2-40B4-BE49-F238E27FC236}">
                  <a16:creationId xmlns:a16="http://schemas.microsoft.com/office/drawing/2014/main" id="{9DB3D4D0-A353-8C50-F0CC-9CFD70E7AC38}"/>
                </a:ext>
              </a:extLst>
            </p:cNvPr>
            <p:cNvSpPr/>
            <p:nvPr/>
          </p:nvSpPr>
          <p:spPr>
            <a:xfrm rot="8100000" flipH="1">
              <a:off x="5966437" y="6491630"/>
              <a:ext cx="212834" cy="212481"/>
            </a:xfrm>
            <a:prstGeom prst="rect">
              <a:avLst/>
            </a:prstGeom>
            <a:solidFill>
              <a:srgbClr val="E3EB86"/>
            </a:solidFill>
            <a:ln w="8653" cap="flat">
              <a:noFill/>
              <a:prstDash val="solid"/>
              <a:miter/>
            </a:ln>
          </p:spPr>
          <p:txBody>
            <a:bodyPr rtlCol="0" anchor="ctr"/>
            <a:lstStyle/>
            <a:p>
              <a:endParaRPr lang="en-US" sz="1200" dirty="0"/>
            </a:p>
          </p:txBody>
        </p:sp>
      </p:grpSp>
      <p:grpSp>
        <p:nvGrpSpPr>
          <p:cNvPr id="60" name="Group 59">
            <a:extLst>
              <a:ext uri="{FF2B5EF4-FFF2-40B4-BE49-F238E27FC236}">
                <a16:creationId xmlns:a16="http://schemas.microsoft.com/office/drawing/2014/main" id="{B9C7B5DC-A4DE-4D4A-C2FB-5CD77023F855}"/>
              </a:ext>
            </a:extLst>
          </p:cNvPr>
          <p:cNvGrpSpPr/>
          <p:nvPr/>
        </p:nvGrpSpPr>
        <p:grpSpPr>
          <a:xfrm>
            <a:off x="10045167" y="4162423"/>
            <a:ext cx="1484996" cy="1535976"/>
            <a:chOff x="7364829" y="4421826"/>
            <a:chExt cx="2206534" cy="2282285"/>
          </a:xfrm>
        </p:grpSpPr>
        <p:sp>
          <p:nvSpPr>
            <p:cNvPr id="38" name="Oval 37">
              <a:extLst>
                <a:ext uri="{FF2B5EF4-FFF2-40B4-BE49-F238E27FC236}">
                  <a16:creationId xmlns:a16="http://schemas.microsoft.com/office/drawing/2014/main" id="{8335EA74-8DA2-5376-4300-F92CF42D6C8A}"/>
                </a:ext>
              </a:extLst>
            </p:cNvPr>
            <p:cNvSpPr/>
            <p:nvPr/>
          </p:nvSpPr>
          <p:spPr>
            <a:xfrm>
              <a:off x="7364829" y="4421826"/>
              <a:ext cx="2170380" cy="2170380"/>
            </a:xfrm>
            <a:prstGeom prst="ellipse">
              <a:avLst/>
            </a:prstGeom>
            <a:solidFill>
              <a:schemeClr val="bg1"/>
            </a:solidFill>
            <a:ln w="57150">
              <a:solidFill>
                <a:srgbClr val="ADD7E6"/>
              </a:solidFill>
            </a:ln>
            <a:effectLst>
              <a:outerShdw blurRad="92270" dist="38100" dir="8100000" sx="101000" sy="101000" algn="tr"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39" name="TextBox 38">
              <a:extLst>
                <a:ext uri="{FF2B5EF4-FFF2-40B4-BE49-F238E27FC236}">
                  <a16:creationId xmlns:a16="http://schemas.microsoft.com/office/drawing/2014/main" id="{4D54F37E-0A18-001B-1A9E-749857D6C4B5}"/>
                </a:ext>
              </a:extLst>
            </p:cNvPr>
            <p:cNvSpPr txBox="1"/>
            <p:nvPr/>
          </p:nvSpPr>
          <p:spPr>
            <a:xfrm>
              <a:off x="7376802" y="5076437"/>
              <a:ext cx="2194561" cy="868909"/>
            </a:xfrm>
            <a:prstGeom prst="rect">
              <a:avLst/>
            </a:prstGeom>
            <a:noFill/>
          </p:spPr>
          <p:txBody>
            <a:bodyPr wrap="square">
              <a:spAutoFit/>
            </a:bodyPr>
            <a:lstStyle/>
            <a:p>
              <a:pPr marL="0" marR="0" algn="ctr">
                <a:spcBef>
                  <a:spcPts val="0"/>
                </a:spcBef>
                <a:spcAft>
                  <a:spcPts val="0"/>
                </a:spcAft>
              </a:pPr>
              <a:r>
                <a:rPr lang="en-US" sz="1600" b="1" kern="100" dirty="0">
                  <a:effectLst/>
                  <a:latin typeface="Century Gothic" panose="020B0502020202020204" pitchFamily="34" charset="0"/>
                  <a:ea typeface="Calibri" panose="020F0502020204030204" pitchFamily="34" charset="0"/>
                  <a:cs typeface="Times New Roman" panose="02020603050405020304" pitchFamily="18" charset="0"/>
                </a:rPr>
                <a:t>Performance</a:t>
              </a:r>
            </a:p>
            <a:p>
              <a:pPr marL="0" marR="0" algn="ctr">
                <a:spcBef>
                  <a:spcPts val="0"/>
                </a:spcBef>
                <a:spcAft>
                  <a:spcPts val="0"/>
                </a:spcAft>
              </a:pPr>
              <a:r>
                <a:rPr lang="en-US" sz="1600" b="1" kern="100" dirty="0">
                  <a:effectLst/>
                  <a:latin typeface="Century Gothic" panose="020B0502020202020204" pitchFamily="34" charset="0"/>
                  <a:ea typeface="Calibri" panose="020F0502020204030204" pitchFamily="34" charset="0"/>
                  <a:cs typeface="Times New Roman" panose="02020603050405020304" pitchFamily="18" charset="0"/>
                </a:rPr>
                <a:t>&amp; Control</a:t>
              </a:r>
            </a:p>
          </p:txBody>
        </p:sp>
        <p:sp>
          <p:nvSpPr>
            <p:cNvPr id="41" name="TextBox 40">
              <a:extLst>
                <a:ext uri="{FF2B5EF4-FFF2-40B4-BE49-F238E27FC236}">
                  <a16:creationId xmlns:a16="http://schemas.microsoft.com/office/drawing/2014/main" id="{CA5A6423-5791-09AA-96B1-3781E3169DCF}"/>
                </a:ext>
              </a:extLst>
            </p:cNvPr>
            <p:cNvSpPr txBox="1"/>
            <p:nvPr/>
          </p:nvSpPr>
          <p:spPr>
            <a:xfrm>
              <a:off x="7488572" y="4776110"/>
              <a:ext cx="1922895" cy="411589"/>
            </a:xfrm>
            <a:prstGeom prst="rect">
              <a:avLst/>
            </a:prstGeom>
            <a:noFill/>
          </p:spPr>
          <p:txBody>
            <a:bodyPr wrap="square">
              <a:spAutoFit/>
            </a:bodyPr>
            <a:lstStyle/>
            <a:p>
              <a:pPr marL="0" marR="0" algn="ctr">
                <a:spcBef>
                  <a:spcPts val="0"/>
                </a:spcBef>
                <a:spcAft>
                  <a:spcPts val="0"/>
                </a:spcAft>
              </a:pPr>
              <a:r>
                <a:rPr lang="en-US" sz="1200" kern="100" spc="300" dirty="0">
                  <a:solidFill>
                    <a:schemeClr val="tx1">
                      <a:lumMod val="65000"/>
                      <a:lumOff val="35000"/>
                      <a:alpha val="75000"/>
                    </a:schemeClr>
                  </a:solidFill>
                  <a:effectLst/>
                  <a:latin typeface="Courier" pitchFamily="2" charset="0"/>
                  <a:ea typeface="Calibri" panose="020F0502020204030204" pitchFamily="34" charset="0"/>
                  <a:cs typeface="Times New Roman" panose="02020603050405020304" pitchFamily="18" charset="0"/>
                </a:rPr>
                <a:t>PROJECT</a:t>
              </a:r>
            </a:p>
          </p:txBody>
        </p:sp>
        <p:sp>
          <p:nvSpPr>
            <p:cNvPr id="42" name="TextBox 41">
              <a:extLst>
                <a:ext uri="{FF2B5EF4-FFF2-40B4-BE49-F238E27FC236}">
                  <a16:creationId xmlns:a16="http://schemas.microsoft.com/office/drawing/2014/main" id="{0E8E9958-6522-6181-7AEB-7BCBFB0679C0}"/>
                </a:ext>
              </a:extLst>
            </p:cNvPr>
            <p:cNvSpPr txBox="1"/>
            <p:nvPr/>
          </p:nvSpPr>
          <p:spPr>
            <a:xfrm>
              <a:off x="7991110" y="5754746"/>
              <a:ext cx="917817" cy="868909"/>
            </a:xfrm>
            <a:prstGeom prst="rect">
              <a:avLst/>
            </a:prstGeom>
            <a:noFill/>
          </p:spPr>
          <p:txBody>
            <a:bodyPr wrap="square" rtlCol="0">
              <a:spAutoFit/>
            </a:bodyPr>
            <a:lstStyle/>
            <a:p>
              <a:pPr algn="ctr">
                <a:spcBef>
                  <a:spcPts val="300"/>
                </a:spcBef>
                <a:buClr>
                  <a:schemeClr val="bg1"/>
                </a:buClr>
                <a:buSzPct val="150000"/>
              </a:pPr>
              <a:r>
                <a:rPr lang="en-US" sz="3200" b="1" dirty="0">
                  <a:solidFill>
                    <a:schemeClr val="tx1">
                      <a:lumMod val="50000"/>
                      <a:lumOff val="50000"/>
                    </a:schemeClr>
                  </a:solidFill>
                  <a:latin typeface="Courier" pitchFamily="2" charset="0"/>
                </a:rPr>
                <a:t>4</a:t>
              </a:r>
            </a:p>
          </p:txBody>
        </p:sp>
        <p:sp>
          <p:nvSpPr>
            <p:cNvPr id="52" name="Graphic 5">
              <a:extLst>
                <a:ext uri="{FF2B5EF4-FFF2-40B4-BE49-F238E27FC236}">
                  <a16:creationId xmlns:a16="http://schemas.microsoft.com/office/drawing/2014/main" id="{D80EA919-27E4-8A5B-001B-77937BA228FD}"/>
                </a:ext>
              </a:extLst>
            </p:cNvPr>
            <p:cNvSpPr/>
            <p:nvPr/>
          </p:nvSpPr>
          <p:spPr>
            <a:xfrm rot="8100000" flipH="1">
              <a:off x="8343602" y="6491630"/>
              <a:ext cx="212834" cy="212481"/>
            </a:xfrm>
            <a:prstGeom prst="rect">
              <a:avLst/>
            </a:prstGeom>
            <a:solidFill>
              <a:srgbClr val="ADD7E6"/>
            </a:solidFill>
            <a:ln w="8653" cap="flat">
              <a:noFill/>
              <a:prstDash val="solid"/>
              <a:miter/>
            </a:ln>
          </p:spPr>
          <p:txBody>
            <a:bodyPr rtlCol="0" anchor="ctr"/>
            <a:lstStyle/>
            <a:p>
              <a:endParaRPr lang="en-US" sz="1200" dirty="0"/>
            </a:p>
          </p:txBody>
        </p:sp>
      </p:grpSp>
      <p:grpSp>
        <p:nvGrpSpPr>
          <p:cNvPr id="62" name="Group 61">
            <a:extLst>
              <a:ext uri="{FF2B5EF4-FFF2-40B4-BE49-F238E27FC236}">
                <a16:creationId xmlns:a16="http://schemas.microsoft.com/office/drawing/2014/main" id="{3138EF7A-7855-6C7A-3445-23DC1188D179}"/>
              </a:ext>
            </a:extLst>
          </p:cNvPr>
          <p:cNvGrpSpPr/>
          <p:nvPr/>
        </p:nvGrpSpPr>
        <p:grpSpPr>
          <a:xfrm>
            <a:off x="10891543" y="5174360"/>
            <a:ext cx="1476938" cy="1535978"/>
            <a:chOff x="9729903" y="4421826"/>
            <a:chExt cx="2194560" cy="2282285"/>
          </a:xfrm>
        </p:grpSpPr>
        <p:sp>
          <p:nvSpPr>
            <p:cNvPr id="43" name="Oval 42">
              <a:extLst>
                <a:ext uri="{FF2B5EF4-FFF2-40B4-BE49-F238E27FC236}">
                  <a16:creationId xmlns:a16="http://schemas.microsoft.com/office/drawing/2014/main" id="{9E1FF815-F860-7441-687C-116F68342DFC}"/>
                </a:ext>
              </a:extLst>
            </p:cNvPr>
            <p:cNvSpPr/>
            <p:nvPr/>
          </p:nvSpPr>
          <p:spPr>
            <a:xfrm>
              <a:off x="9741993" y="4421826"/>
              <a:ext cx="2170380" cy="2170380"/>
            </a:xfrm>
            <a:prstGeom prst="ellipse">
              <a:avLst/>
            </a:prstGeom>
            <a:solidFill>
              <a:schemeClr val="bg1"/>
            </a:solidFill>
            <a:ln w="57150">
              <a:solidFill>
                <a:srgbClr val="61D2CD"/>
              </a:solidFill>
            </a:ln>
            <a:effectLst>
              <a:outerShdw blurRad="92270" dist="38100" dir="8100000" sx="101000" sy="101000" algn="tr"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200"/>
            </a:p>
          </p:txBody>
        </p:sp>
        <p:sp>
          <p:nvSpPr>
            <p:cNvPr id="44" name="TextBox 43">
              <a:extLst>
                <a:ext uri="{FF2B5EF4-FFF2-40B4-BE49-F238E27FC236}">
                  <a16:creationId xmlns:a16="http://schemas.microsoft.com/office/drawing/2014/main" id="{93D0182F-D568-31DA-16DF-60E122852DD0}"/>
                </a:ext>
              </a:extLst>
            </p:cNvPr>
            <p:cNvSpPr txBox="1"/>
            <p:nvPr/>
          </p:nvSpPr>
          <p:spPr>
            <a:xfrm>
              <a:off x="9729903" y="5076438"/>
              <a:ext cx="2194560" cy="868908"/>
            </a:xfrm>
            <a:prstGeom prst="rect">
              <a:avLst/>
            </a:prstGeom>
            <a:noFill/>
          </p:spPr>
          <p:txBody>
            <a:bodyPr wrap="square">
              <a:spAutoFit/>
            </a:bodyPr>
            <a:lstStyle/>
            <a:p>
              <a:pPr marL="0" marR="0" algn="ctr">
                <a:spcBef>
                  <a:spcPts val="0"/>
                </a:spcBef>
                <a:spcAft>
                  <a:spcPts val="0"/>
                </a:spcAft>
              </a:pPr>
              <a:r>
                <a:rPr lang="en-US" sz="1600" b="1" kern="100" dirty="0">
                  <a:effectLst/>
                  <a:latin typeface="Century Gothic" panose="020B0502020202020204" pitchFamily="34" charset="0"/>
                  <a:ea typeface="Calibri" panose="020F0502020204030204" pitchFamily="34" charset="0"/>
                  <a:cs typeface="Times New Roman" panose="02020603050405020304" pitchFamily="18" charset="0"/>
                </a:rPr>
                <a:t>Project</a:t>
              </a:r>
            </a:p>
            <a:p>
              <a:pPr marL="0" marR="0" algn="ctr">
                <a:spcBef>
                  <a:spcPts val="0"/>
                </a:spcBef>
                <a:spcAft>
                  <a:spcPts val="0"/>
                </a:spcAft>
              </a:pPr>
              <a:r>
                <a:rPr lang="en-US" sz="1600" b="1" kern="100" dirty="0">
                  <a:effectLst/>
                  <a:latin typeface="Century Gothic" panose="020B0502020202020204" pitchFamily="34" charset="0"/>
                  <a:ea typeface="Calibri" panose="020F0502020204030204" pitchFamily="34" charset="0"/>
                  <a:cs typeface="Times New Roman" panose="02020603050405020304" pitchFamily="18" charset="0"/>
                </a:rPr>
                <a:t>Close</a:t>
              </a:r>
            </a:p>
          </p:txBody>
        </p:sp>
        <p:sp>
          <p:nvSpPr>
            <p:cNvPr id="46" name="TextBox 45">
              <a:extLst>
                <a:ext uri="{FF2B5EF4-FFF2-40B4-BE49-F238E27FC236}">
                  <a16:creationId xmlns:a16="http://schemas.microsoft.com/office/drawing/2014/main" id="{1435ADEE-A9E1-AFEC-E25A-CECB23A8A238}"/>
                </a:ext>
              </a:extLst>
            </p:cNvPr>
            <p:cNvSpPr txBox="1"/>
            <p:nvPr/>
          </p:nvSpPr>
          <p:spPr>
            <a:xfrm>
              <a:off x="9865737" y="4776110"/>
              <a:ext cx="1922896" cy="411588"/>
            </a:xfrm>
            <a:prstGeom prst="rect">
              <a:avLst/>
            </a:prstGeom>
            <a:noFill/>
          </p:spPr>
          <p:txBody>
            <a:bodyPr wrap="square">
              <a:spAutoFit/>
            </a:bodyPr>
            <a:lstStyle/>
            <a:p>
              <a:pPr marL="0" marR="0" algn="ctr">
                <a:spcBef>
                  <a:spcPts val="0"/>
                </a:spcBef>
                <a:spcAft>
                  <a:spcPts val="0"/>
                </a:spcAft>
              </a:pPr>
              <a:r>
                <a:rPr lang="en-US" sz="1200" kern="100" spc="300" dirty="0">
                  <a:solidFill>
                    <a:schemeClr val="tx1">
                      <a:lumMod val="65000"/>
                      <a:lumOff val="35000"/>
                      <a:alpha val="75000"/>
                    </a:schemeClr>
                  </a:solidFill>
                  <a:effectLst/>
                  <a:latin typeface="Courier" pitchFamily="2" charset="0"/>
                  <a:ea typeface="Calibri" panose="020F0502020204030204" pitchFamily="34" charset="0"/>
                  <a:cs typeface="Times New Roman" panose="02020603050405020304" pitchFamily="18" charset="0"/>
                </a:rPr>
                <a:t>PROJECT</a:t>
              </a:r>
            </a:p>
          </p:txBody>
        </p:sp>
        <p:sp>
          <p:nvSpPr>
            <p:cNvPr id="47" name="TextBox 46">
              <a:extLst>
                <a:ext uri="{FF2B5EF4-FFF2-40B4-BE49-F238E27FC236}">
                  <a16:creationId xmlns:a16="http://schemas.microsoft.com/office/drawing/2014/main" id="{90699CE7-1DA1-6E43-3155-516E4724AA47}"/>
                </a:ext>
              </a:extLst>
            </p:cNvPr>
            <p:cNvSpPr txBox="1"/>
            <p:nvPr/>
          </p:nvSpPr>
          <p:spPr>
            <a:xfrm>
              <a:off x="10368275" y="5754746"/>
              <a:ext cx="917816" cy="868908"/>
            </a:xfrm>
            <a:prstGeom prst="rect">
              <a:avLst/>
            </a:prstGeom>
            <a:noFill/>
          </p:spPr>
          <p:txBody>
            <a:bodyPr wrap="square" rtlCol="0">
              <a:spAutoFit/>
            </a:bodyPr>
            <a:lstStyle/>
            <a:p>
              <a:pPr algn="ctr">
                <a:spcBef>
                  <a:spcPts val="300"/>
                </a:spcBef>
                <a:buClr>
                  <a:schemeClr val="bg1"/>
                </a:buClr>
                <a:buSzPct val="150000"/>
              </a:pPr>
              <a:r>
                <a:rPr lang="en-US" sz="3200" b="1" dirty="0">
                  <a:solidFill>
                    <a:schemeClr val="tx1">
                      <a:lumMod val="50000"/>
                      <a:lumOff val="50000"/>
                    </a:schemeClr>
                  </a:solidFill>
                  <a:latin typeface="Courier" pitchFamily="2" charset="0"/>
                </a:rPr>
                <a:t>5</a:t>
              </a:r>
            </a:p>
          </p:txBody>
        </p:sp>
        <p:sp>
          <p:nvSpPr>
            <p:cNvPr id="53" name="Graphic 5">
              <a:extLst>
                <a:ext uri="{FF2B5EF4-FFF2-40B4-BE49-F238E27FC236}">
                  <a16:creationId xmlns:a16="http://schemas.microsoft.com/office/drawing/2014/main" id="{41B0F7F5-703B-9384-EA34-FFB967D548A1}"/>
                </a:ext>
              </a:extLst>
            </p:cNvPr>
            <p:cNvSpPr/>
            <p:nvPr/>
          </p:nvSpPr>
          <p:spPr>
            <a:xfrm rot="8100000" flipH="1">
              <a:off x="10720766" y="6491630"/>
              <a:ext cx="212834" cy="212481"/>
            </a:xfrm>
            <a:prstGeom prst="rect">
              <a:avLst/>
            </a:prstGeom>
            <a:solidFill>
              <a:srgbClr val="61D2CD"/>
            </a:solidFill>
            <a:ln w="8653" cap="flat">
              <a:noFill/>
              <a:prstDash val="solid"/>
              <a:miter/>
            </a:ln>
          </p:spPr>
          <p:txBody>
            <a:bodyPr rtlCol="0" anchor="ctr"/>
            <a:lstStyle/>
            <a:p>
              <a:endParaRPr lang="en-US" sz="1200" dirty="0"/>
            </a:p>
          </p:txBody>
        </p:sp>
      </p:grpSp>
      <p:pic>
        <p:nvPicPr>
          <p:cNvPr id="3" name="Picture 2">
            <a:hlinkClick r:id="rId4"/>
            <a:extLst>
              <a:ext uri="{FF2B5EF4-FFF2-40B4-BE49-F238E27FC236}">
                <a16:creationId xmlns:a16="http://schemas.microsoft.com/office/drawing/2014/main" id="{22E91172-8AC4-1660-8EEE-84AC9C1E443F}"/>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7833729" y="201810"/>
            <a:ext cx="4020774" cy="557985"/>
          </a:xfrm>
          <a:prstGeom prst="rect">
            <a:avLst/>
          </a:prstGeom>
        </p:spPr>
      </p:pic>
    </p:spTree>
    <p:extLst>
      <p:ext uri="{BB962C8B-B14F-4D97-AF65-F5344CB8AC3E}">
        <p14:creationId xmlns:p14="http://schemas.microsoft.com/office/powerpoint/2010/main" val="10962220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10" name="Group 109">
            <a:extLst>
              <a:ext uri="{FF2B5EF4-FFF2-40B4-BE49-F238E27FC236}">
                <a16:creationId xmlns:a16="http://schemas.microsoft.com/office/drawing/2014/main" id="{3E1E8724-46A8-FA05-9754-986BB8C59AB7}"/>
              </a:ext>
            </a:extLst>
          </p:cNvPr>
          <p:cNvGrpSpPr/>
          <p:nvPr/>
        </p:nvGrpSpPr>
        <p:grpSpPr>
          <a:xfrm>
            <a:off x="-3" y="0"/>
            <a:ext cx="11111434" cy="6858000"/>
            <a:chOff x="-3" y="0"/>
            <a:chExt cx="4918842" cy="6858000"/>
          </a:xfrm>
        </p:grpSpPr>
        <p:sp>
          <p:nvSpPr>
            <p:cNvPr id="7" name="Graphic 5">
              <a:extLst>
                <a:ext uri="{FF2B5EF4-FFF2-40B4-BE49-F238E27FC236}">
                  <a16:creationId xmlns:a16="http://schemas.microsoft.com/office/drawing/2014/main" id="{FED8D56C-972B-D25D-782B-FB7B016F5E9C}"/>
                </a:ext>
              </a:extLst>
            </p:cNvPr>
            <p:cNvSpPr/>
            <p:nvPr/>
          </p:nvSpPr>
          <p:spPr>
            <a:xfrm>
              <a:off x="-2" y="0"/>
              <a:ext cx="4918841" cy="6858000"/>
            </a:xfrm>
            <a:custGeom>
              <a:avLst/>
              <a:gdLst>
                <a:gd name="connsiteX0" fmla="*/ 0 w 3276600"/>
                <a:gd name="connsiteY0" fmla="*/ 3613439 h 3613438"/>
                <a:gd name="connsiteX1" fmla="*/ 0 w 3276600"/>
                <a:gd name="connsiteY1" fmla="*/ 0 h 3613438"/>
                <a:gd name="connsiteX2" fmla="*/ 3276600 w 3276600"/>
                <a:gd name="connsiteY2" fmla="*/ 1806287 h 3613438"/>
              </a:gdLst>
              <a:ahLst/>
              <a:cxnLst>
                <a:cxn ang="0">
                  <a:pos x="connsiteX0" y="connsiteY0"/>
                </a:cxn>
                <a:cxn ang="0">
                  <a:pos x="connsiteX1" y="connsiteY1"/>
                </a:cxn>
                <a:cxn ang="0">
                  <a:pos x="connsiteX2" y="connsiteY2"/>
                </a:cxn>
              </a:cxnLst>
              <a:rect l="l" t="t" r="r" b="b"/>
              <a:pathLst>
                <a:path w="3276600" h="3613438">
                  <a:moveTo>
                    <a:pt x="0" y="3613439"/>
                  </a:moveTo>
                  <a:lnTo>
                    <a:pt x="0" y="0"/>
                  </a:lnTo>
                  <a:lnTo>
                    <a:pt x="3276600" y="1806287"/>
                  </a:lnTo>
                  <a:close/>
                </a:path>
              </a:pathLst>
            </a:custGeom>
            <a:solidFill>
              <a:srgbClr val="61D2CD">
                <a:alpha val="25000"/>
              </a:srgbClr>
            </a:solidFill>
            <a:ln w="8653" cap="flat">
              <a:noFill/>
              <a:prstDash val="solid"/>
              <a:miter/>
            </a:ln>
          </p:spPr>
          <p:txBody>
            <a:bodyPr rtlCol="0" anchor="ctr"/>
            <a:lstStyle/>
            <a:p>
              <a:endParaRPr lang="en-US" dirty="0"/>
            </a:p>
          </p:txBody>
        </p:sp>
        <p:sp>
          <p:nvSpPr>
            <p:cNvPr id="107" name="Graphic 5">
              <a:extLst>
                <a:ext uri="{FF2B5EF4-FFF2-40B4-BE49-F238E27FC236}">
                  <a16:creationId xmlns:a16="http://schemas.microsoft.com/office/drawing/2014/main" id="{B6F5AB19-6A70-173B-CAD2-B21CA0426ED3}"/>
                </a:ext>
              </a:extLst>
            </p:cNvPr>
            <p:cNvSpPr/>
            <p:nvPr/>
          </p:nvSpPr>
          <p:spPr>
            <a:xfrm>
              <a:off x="-2" y="1139131"/>
              <a:ext cx="3419058" cy="4579738"/>
            </a:xfrm>
            <a:custGeom>
              <a:avLst/>
              <a:gdLst>
                <a:gd name="connsiteX0" fmla="*/ 0 w 3276600"/>
                <a:gd name="connsiteY0" fmla="*/ 3613439 h 3613438"/>
                <a:gd name="connsiteX1" fmla="*/ 0 w 3276600"/>
                <a:gd name="connsiteY1" fmla="*/ 0 h 3613438"/>
                <a:gd name="connsiteX2" fmla="*/ 3276600 w 3276600"/>
                <a:gd name="connsiteY2" fmla="*/ 1806287 h 3613438"/>
              </a:gdLst>
              <a:ahLst/>
              <a:cxnLst>
                <a:cxn ang="0">
                  <a:pos x="connsiteX0" y="connsiteY0"/>
                </a:cxn>
                <a:cxn ang="0">
                  <a:pos x="connsiteX1" y="connsiteY1"/>
                </a:cxn>
                <a:cxn ang="0">
                  <a:pos x="connsiteX2" y="connsiteY2"/>
                </a:cxn>
              </a:cxnLst>
              <a:rect l="l" t="t" r="r" b="b"/>
              <a:pathLst>
                <a:path w="3276600" h="3613438">
                  <a:moveTo>
                    <a:pt x="0" y="3613439"/>
                  </a:moveTo>
                  <a:lnTo>
                    <a:pt x="0" y="0"/>
                  </a:lnTo>
                  <a:lnTo>
                    <a:pt x="3276600" y="1806287"/>
                  </a:lnTo>
                  <a:close/>
                </a:path>
              </a:pathLst>
            </a:custGeom>
            <a:solidFill>
              <a:schemeClr val="bg1">
                <a:alpha val="50000"/>
              </a:schemeClr>
            </a:solidFill>
            <a:ln w="8653" cap="flat">
              <a:noFill/>
              <a:prstDash val="solid"/>
              <a:miter/>
            </a:ln>
          </p:spPr>
          <p:txBody>
            <a:bodyPr rtlCol="0" anchor="ctr"/>
            <a:lstStyle/>
            <a:p>
              <a:endParaRPr lang="en-US" b="1" dirty="0"/>
            </a:p>
          </p:txBody>
        </p:sp>
        <p:sp>
          <p:nvSpPr>
            <p:cNvPr id="109" name="Graphic 5">
              <a:extLst>
                <a:ext uri="{FF2B5EF4-FFF2-40B4-BE49-F238E27FC236}">
                  <a16:creationId xmlns:a16="http://schemas.microsoft.com/office/drawing/2014/main" id="{990E1567-74C1-DC1C-991A-AA2BF35F79E6}"/>
                </a:ext>
              </a:extLst>
            </p:cNvPr>
            <p:cNvSpPr/>
            <p:nvPr/>
          </p:nvSpPr>
          <p:spPr>
            <a:xfrm>
              <a:off x="-3" y="2291424"/>
              <a:ext cx="2629259" cy="2275153"/>
            </a:xfrm>
            <a:custGeom>
              <a:avLst/>
              <a:gdLst>
                <a:gd name="connsiteX0" fmla="*/ 0 w 3276600"/>
                <a:gd name="connsiteY0" fmla="*/ 3613439 h 3613438"/>
                <a:gd name="connsiteX1" fmla="*/ 0 w 3276600"/>
                <a:gd name="connsiteY1" fmla="*/ 0 h 3613438"/>
                <a:gd name="connsiteX2" fmla="*/ 3276600 w 3276600"/>
                <a:gd name="connsiteY2" fmla="*/ 1806287 h 3613438"/>
              </a:gdLst>
              <a:ahLst/>
              <a:cxnLst>
                <a:cxn ang="0">
                  <a:pos x="connsiteX0" y="connsiteY0"/>
                </a:cxn>
                <a:cxn ang="0">
                  <a:pos x="connsiteX1" y="connsiteY1"/>
                </a:cxn>
                <a:cxn ang="0">
                  <a:pos x="connsiteX2" y="connsiteY2"/>
                </a:cxn>
              </a:cxnLst>
              <a:rect l="l" t="t" r="r" b="b"/>
              <a:pathLst>
                <a:path w="3276600" h="3613438">
                  <a:moveTo>
                    <a:pt x="0" y="3613439"/>
                  </a:moveTo>
                  <a:lnTo>
                    <a:pt x="0" y="0"/>
                  </a:lnTo>
                  <a:lnTo>
                    <a:pt x="3276600" y="1806287"/>
                  </a:lnTo>
                  <a:close/>
                </a:path>
              </a:pathLst>
            </a:custGeom>
            <a:solidFill>
              <a:schemeClr val="bg1"/>
            </a:solidFill>
            <a:ln w="8653" cap="flat">
              <a:noFill/>
              <a:prstDash val="solid"/>
              <a:miter/>
            </a:ln>
          </p:spPr>
          <p:txBody>
            <a:bodyPr rtlCol="0" anchor="ctr"/>
            <a:lstStyle/>
            <a:p>
              <a:endParaRPr lang="en-US" b="1" dirty="0"/>
            </a:p>
          </p:txBody>
        </p:sp>
      </p:grpSp>
      <p:sp>
        <p:nvSpPr>
          <p:cNvPr id="4" name="Rectangle 3">
            <a:extLst>
              <a:ext uri="{FF2B5EF4-FFF2-40B4-BE49-F238E27FC236}">
                <a16:creationId xmlns:a16="http://schemas.microsoft.com/office/drawing/2014/main" id="{23FE9C5B-7B06-2C16-5610-EE3D378C602F}"/>
              </a:ext>
            </a:extLst>
          </p:cNvPr>
          <p:cNvSpPr/>
          <p:nvPr/>
        </p:nvSpPr>
        <p:spPr>
          <a:xfrm>
            <a:off x="359595" y="2598905"/>
            <a:ext cx="1917859" cy="3938195"/>
          </a:xfrm>
          <a:prstGeom prst="rect">
            <a:avLst/>
          </a:prstGeom>
          <a:solidFill>
            <a:schemeClr val="accent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4">
            <a:extLst>
              <a:ext uri="{FF2B5EF4-FFF2-40B4-BE49-F238E27FC236}">
                <a16:creationId xmlns:a16="http://schemas.microsoft.com/office/drawing/2014/main" id="{4D8EF43D-828C-948B-A9ED-9C4063059F7C}"/>
              </a:ext>
            </a:extLst>
          </p:cNvPr>
          <p:cNvSpPr/>
          <p:nvPr/>
        </p:nvSpPr>
        <p:spPr>
          <a:xfrm>
            <a:off x="359595" y="2598847"/>
            <a:ext cx="91440" cy="3938195"/>
          </a:xfrm>
          <a:prstGeom prst="rect">
            <a:avLst/>
          </a:prstGeom>
          <a:solidFill>
            <a:schemeClr val="bg1">
              <a:alpha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Oval 2">
            <a:extLst>
              <a:ext uri="{FF2B5EF4-FFF2-40B4-BE49-F238E27FC236}">
                <a16:creationId xmlns:a16="http://schemas.microsoft.com/office/drawing/2014/main" id="{43DF3182-361C-02A1-59A2-E192BF5C23AE}"/>
              </a:ext>
            </a:extLst>
          </p:cNvPr>
          <p:cNvSpPr/>
          <p:nvPr/>
        </p:nvSpPr>
        <p:spPr>
          <a:xfrm>
            <a:off x="233334" y="1036788"/>
            <a:ext cx="2170380" cy="2170380"/>
          </a:xfrm>
          <a:prstGeom prst="ellipse">
            <a:avLst/>
          </a:prstGeom>
          <a:solidFill>
            <a:schemeClr val="bg1"/>
          </a:solidFill>
          <a:ln w="57150">
            <a:solidFill>
              <a:schemeClr val="accent4"/>
            </a:solidFill>
          </a:ln>
          <a:effectLst>
            <a:outerShdw blurRad="92270" dist="38100" dir="8100000" sx="101000" sy="101000" algn="tr"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a:extLst>
              <a:ext uri="{FF2B5EF4-FFF2-40B4-BE49-F238E27FC236}">
                <a16:creationId xmlns:a16="http://schemas.microsoft.com/office/drawing/2014/main" id="{0477A21A-0FF2-F375-6BDE-F7C81683C76E}"/>
              </a:ext>
            </a:extLst>
          </p:cNvPr>
          <p:cNvSpPr txBox="1"/>
          <p:nvPr/>
        </p:nvSpPr>
        <p:spPr>
          <a:xfrm>
            <a:off x="221244" y="1691400"/>
            <a:ext cx="2194560" cy="830997"/>
          </a:xfrm>
          <a:prstGeom prst="rect">
            <a:avLst/>
          </a:prstGeom>
          <a:noFill/>
        </p:spPr>
        <p:txBody>
          <a:bodyPr wrap="square">
            <a:spAutoFit/>
          </a:bodyPr>
          <a:lstStyle/>
          <a:p>
            <a:pPr marL="0" marR="0" algn="ctr">
              <a:spcBef>
                <a:spcPts val="0"/>
              </a:spcBef>
              <a:spcAft>
                <a:spcPts val="0"/>
              </a:spcAft>
            </a:pPr>
            <a:r>
              <a:rPr lang="en-US" sz="2400" b="1" kern="100" dirty="0">
                <a:effectLst/>
                <a:latin typeface="Century Gothic" panose="020B0502020202020204" pitchFamily="34" charset="0"/>
                <a:ea typeface="Calibri" panose="020F0502020204030204" pitchFamily="34" charset="0"/>
                <a:cs typeface="Times New Roman" panose="02020603050405020304" pitchFamily="18" charset="0"/>
              </a:rPr>
              <a:t>Conception</a:t>
            </a:r>
          </a:p>
          <a:p>
            <a:pPr marL="0" marR="0" algn="ctr">
              <a:spcBef>
                <a:spcPts val="0"/>
              </a:spcBef>
              <a:spcAft>
                <a:spcPts val="0"/>
              </a:spcAft>
            </a:pPr>
            <a:r>
              <a:rPr lang="en-US" sz="2400" b="1" kern="100" dirty="0">
                <a:effectLst/>
                <a:latin typeface="Century Gothic" panose="020B0502020202020204" pitchFamily="34" charset="0"/>
                <a:ea typeface="Calibri" panose="020F0502020204030204" pitchFamily="34" charset="0"/>
                <a:cs typeface="Times New Roman" panose="02020603050405020304" pitchFamily="18" charset="0"/>
              </a:rPr>
              <a:t>&amp; Initiation</a:t>
            </a:r>
          </a:p>
        </p:txBody>
      </p:sp>
      <p:sp>
        <p:nvSpPr>
          <p:cNvPr id="40" name="TextBox 39">
            <a:extLst>
              <a:ext uri="{FF2B5EF4-FFF2-40B4-BE49-F238E27FC236}">
                <a16:creationId xmlns:a16="http://schemas.microsoft.com/office/drawing/2014/main" id="{2189BC4F-27D8-1C74-730D-F54E88DF137D}"/>
              </a:ext>
            </a:extLst>
          </p:cNvPr>
          <p:cNvSpPr txBox="1"/>
          <p:nvPr/>
        </p:nvSpPr>
        <p:spPr>
          <a:xfrm>
            <a:off x="357077" y="1391072"/>
            <a:ext cx="1922895" cy="369332"/>
          </a:xfrm>
          <a:prstGeom prst="rect">
            <a:avLst/>
          </a:prstGeom>
          <a:noFill/>
        </p:spPr>
        <p:txBody>
          <a:bodyPr wrap="square">
            <a:spAutoFit/>
          </a:bodyPr>
          <a:lstStyle/>
          <a:p>
            <a:pPr marL="0" marR="0" algn="ctr">
              <a:spcBef>
                <a:spcPts val="0"/>
              </a:spcBef>
              <a:spcAft>
                <a:spcPts val="0"/>
              </a:spcAft>
            </a:pPr>
            <a:r>
              <a:rPr lang="en-US" kern="100" spc="300" dirty="0">
                <a:solidFill>
                  <a:schemeClr val="tx1">
                    <a:lumMod val="65000"/>
                    <a:lumOff val="35000"/>
                    <a:alpha val="75000"/>
                  </a:schemeClr>
                </a:solidFill>
                <a:effectLst/>
                <a:latin typeface="Courier" pitchFamily="2" charset="0"/>
                <a:ea typeface="Calibri" panose="020F0502020204030204" pitchFamily="34" charset="0"/>
                <a:cs typeface="Times New Roman" panose="02020603050405020304" pitchFamily="18" charset="0"/>
              </a:rPr>
              <a:t>PROJECT</a:t>
            </a:r>
          </a:p>
        </p:txBody>
      </p:sp>
      <p:sp>
        <p:nvSpPr>
          <p:cNvPr id="66" name="TextBox 65">
            <a:extLst>
              <a:ext uri="{FF2B5EF4-FFF2-40B4-BE49-F238E27FC236}">
                <a16:creationId xmlns:a16="http://schemas.microsoft.com/office/drawing/2014/main" id="{FBD5CC8B-76A3-50BA-C42B-3384E0F432D4}"/>
              </a:ext>
            </a:extLst>
          </p:cNvPr>
          <p:cNvSpPr txBox="1"/>
          <p:nvPr/>
        </p:nvSpPr>
        <p:spPr>
          <a:xfrm>
            <a:off x="577296" y="3560227"/>
            <a:ext cx="1425459" cy="1256754"/>
          </a:xfrm>
          <a:prstGeom prst="rect">
            <a:avLst/>
          </a:prstGeom>
          <a:noFill/>
        </p:spPr>
        <p:txBody>
          <a:bodyPr wrap="square" rtlCol="0">
            <a:spAutoFit/>
          </a:bodyPr>
          <a:lstStyle/>
          <a:p>
            <a:pPr algn="ctr">
              <a:spcAft>
                <a:spcPts val="1400"/>
              </a:spcAft>
              <a:buClr>
                <a:schemeClr val="bg1"/>
              </a:buClr>
              <a:buSzPct val="150000"/>
            </a:pPr>
            <a:r>
              <a:rPr lang="en-US" sz="1600" dirty="0">
                <a:latin typeface="Century Gothic" panose="020B0502020202020204" pitchFamily="34" charset="0"/>
              </a:rPr>
              <a:t>Project Charter</a:t>
            </a:r>
          </a:p>
          <a:p>
            <a:pPr algn="ctr">
              <a:spcAft>
                <a:spcPts val="1400"/>
              </a:spcAft>
              <a:buClr>
                <a:schemeClr val="bg1"/>
              </a:buClr>
              <a:buSzPct val="150000"/>
            </a:pPr>
            <a:r>
              <a:rPr lang="en-US" sz="1600" dirty="0">
                <a:latin typeface="Century Gothic" panose="020B0502020202020204" pitchFamily="34" charset="0"/>
              </a:rPr>
              <a:t>Project Initiation</a:t>
            </a:r>
          </a:p>
        </p:txBody>
      </p:sp>
      <p:sp>
        <p:nvSpPr>
          <p:cNvPr id="67" name="TextBox 66">
            <a:extLst>
              <a:ext uri="{FF2B5EF4-FFF2-40B4-BE49-F238E27FC236}">
                <a16:creationId xmlns:a16="http://schemas.microsoft.com/office/drawing/2014/main" id="{82043EC6-1834-7B66-472E-C0DDFE893BED}"/>
              </a:ext>
            </a:extLst>
          </p:cNvPr>
          <p:cNvSpPr txBox="1"/>
          <p:nvPr/>
        </p:nvSpPr>
        <p:spPr>
          <a:xfrm>
            <a:off x="859616" y="2369708"/>
            <a:ext cx="917817" cy="769441"/>
          </a:xfrm>
          <a:prstGeom prst="rect">
            <a:avLst/>
          </a:prstGeom>
          <a:noFill/>
        </p:spPr>
        <p:txBody>
          <a:bodyPr wrap="square" rtlCol="0">
            <a:spAutoFit/>
          </a:bodyPr>
          <a:lstStyle/>
          <a:p>
            <a:pPr algn="ctr">
              <a:spcBef>
                <a:spcPts val="300"/>
              </a:spcBef>
              <a:buClr>
                <a:schemeClr val="bg1"/>
              </a:buClr>
              <a:buSzPct val="150000"/>
            </a:pPr>
            <a:r>
              <a:rPr lang="en-US" sz="4400" b="1" dirty="0">
                <a:solidFill>
                  <a:schemeClr val="tx1">
                    <a:lumMod val="50000"/>
                    <a:lumOff val="50000"/>
                  </a:schemeClr>
                </a:solidFill>
                <a:latin typeface="Courier" pitchFamily="2" charset="0"/>
              </a:rPr>
              <a:t>1</a:t>
            </a:r>
          </a:p>
        </p:txBody>
      </p:sp>
      <p:sp>
        <p:nvSpPr>
          <p:cNvPr id="45" name="Graphic 5">
            <a:extLst>
              <a:ext uri="{FF2B5EF4-FFF2-40B4-BE49-F238E27FC236}">
                <a16:creationId xmlns:a16="http://schemas.microsoft.com/office/drawing/2014/main" id="{F5A799BF-F4E5-1828-30BB-AF98C929A9EB}"/>
              </a:ext>
            </a:extLst>
          </p:cNvPr>
          <p:cNvSpPr/>
          <p:nvPr/>
        </p:nvSpPr>
        <p:spPr>
          <a:xfrm rot="5400000" flipH="1">
            <a:off x="1203977" y="5756662"/>
            <a:ext cx="327378" cy="1233442"/>
          </a:xfrm>
          <a:custGeom>
            <a:avLst/>
            <a:gdLst>
              <a:gd name="connsiteX0" fmla="*/ 0 w 3276600"/>
              <a:gd name="connsiteY0" fmla="*/ 3613439 h 3613438"/>
              <a:gd name="connsiteX1" fmla="*/ 0 w 3276600"/>
              <a:gd name="connsiteY1" fmla="*/ 0 h 3613438"/>
              <a:gd name="connsiteX2" fmla="*/ 3276600 w 3276600"/>
              <a:gd name="connsiteY2" fmla="*/ 1806287 h 3613438"/>
            </a:gdLst>
            <a:ahLst/>
            <a:cxnLst>
              <a:cxn ang="0">
                <a:pos x="connsiteX0" y="connsiteY0"/>
              </a:cxn>
              <a:cxn ang="0">
                <a:pos x="connsiteX1" y="connsiteY1"/>
              </a:cxn>
              <a:cxn ang="0">
                <a:pos x="connsiteX2" y="connsiteY2"/>
              </a:cxn>
            </a:cxnLst>
            <a:rect l="l" t="t" r="r" b="b"/>
            <a:pathLst>
              <a:path w="3276600" h="3613438">
                <a:moveTo>
                  <a:pt x="0" y="3613439"/>
                </a:moveTo>
                <a:lnTo>
                  <a:pt x="0" y="0"/>
                </a:lnTo>
                <a:lnTo>
                  <a:pt x="3276600" y="1806287"/>
                </a:lnTo>
                <a:close/>
              </a:path>
            </a:pathLst>
          </a:custGeom>
          <a:solidFill>
            <a:schemeClr val="bg1">
              <a:alpha val="50000"/>
            </a:schemeClr>
          </a:solidFill>
          <a:ln w="8653" cap="flat">
            <a:noFill/>
            <a:prstDash val="solid"/>
            <a:miter/>
          </a:ln>
          <a:effectLst/>
        </p:spPr>
        <p:txBody>
          <a:bodyPr rtlCol="0" anchor="ctr"/>
          <a:lstStyle/>
          <a:p>
            <a:endParaRPr lang="en-US" dirty="0"/>
          </a:p>
        </p:txBody>
      </p:sp>
      <p:sp>
        <p:nvSpPr>
          <p:cNvPr id="49" name="Graphic 5">
            <a:extLst>
              <a:ext uri="{FF2B5EF4-FFF2-40B4-BE49-F238E27FC236}">
                <a16:creationId xmlns:a16="http://schemas.microsoft.com/office/drawing/2014/main" id="{9A60EB6B-7100-17F6-D5BF-5EE33D01C2D1}"/>
              </a:ext>
            </a:extLst>
          </p:cNvPr>
          <p:cNvSpPr/>
          <p:nvPr/>
        </p:nvSpPr>
        <p:spPr>
          <a:xfrm rot="5400000" flipH="1">
            <a:off x="1251821" y="6134133"/>
            <a:ext cx="231687" cy="574189"/>
          </a:xfrm>
          <a:custGeom>
            <a:avLst/>
            <a:gdLst>
              <a:gd name="connsiteX0" fmla="*/ 0 w 3276600"/>
              <a:gd name="connsiteY0" fmla="*/ 3613439 h 3613438"/>
              <a:gd name="connsiteX1" fmla="*/ 0 w 3276600"/>
              <a:gd name="connsiteY1" fmla="*/ 0 h 3613438"/>
              <a:gd name="connsiteX2" fmla="*/ 3276600 w 3276600"/>
              <a:gd name="connsiteY2" fmla="*/ 1806287 h 3613438"/>
            </a:gdLst>
            <a:ahLst/>
            <a:cxnLst>
              <a:cxn ang="0">
                <a:pos x="connsiteX0" y="connsiteY0"/>
              </a:cxn>
              <a:cxn ang="0">
                <a:pos x="connsiteX1" y="connsiteY1"/>
              </a:cxn>
              <a:cxn ang="0">
                <a:pos x="connsiteX2" y="connsiteY2"/>
              </a:cxn>
            </a:cxnLst>
            <a:rect l="l" t="t" r="r" b="b"/>
            <a:pathLst>
              <a:path w="3276600" h="3613438">
                <a:moveTo>
                  <a:pt x="0" y="3613439"/>
                </a:moveTo>
                <a:lnTo>
                  <a:pt x="0" y="0"/>
                </a:lnTo>
                <a:lnTo>
                  <a:pt x="3276600" y="1806287"/>
                </a:lnTo>
                <a:close/>
              </a:path>
            </a:pathLst>
          </a:custGeom>
          <a:solidFill>
            <a:schemeClr val="bg1"/>
          </a:solidFill>
          <a:ln w="8653" cap="flat">
            <a:noFill/>
            <a:prstDash val="solid"/>
            <a:miter/>
          </a:ln>
        </p:spPr>
        <p:txBody>
          <a:bodyPr rtlCol="0" anchor="ctr"/>
          <a:lstStyle/>
          <a:p>
            <a:endParaRPr lang="en-US" dirty="0"/>
          </a:p>
        </p:txBody>
      </p:sp>
      <p:sp>
        <p:nvSpPr>
          <p:cNvPr id="15" name="Rectangle 14">
            <a:extLst>
              <a:ext uri="{FF2B5EF4-FFF2-40B4-BE49-F238E27FC236}">
                <a16:creationId xmlns:a16="http://schemas.microsoft.com/office/drawing/2014/main" id="{793434C5-5517-3308-36C0-C9B57E1B9097}"/>
              </a:ext>
            </a:extLst>
          </p:cNvPr>
          <p:cNvSpPr/>
          <p:nvPr/>
        </p:nvSpPr>
        <p:spPr>
          <a:xfrm>
            <a:off x="2736760" y="2598905"/>
            <a:ext cx="1917859" cy="3938195"/>
          </a:xfrm>
          <a:prstGeom prst="rect">
            <a:avLst/>
          </a:prstGeom>
          <a:solidFill>
            <a:srgbClr val="D1CC4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A492F60B-69D3-8AD7-8B73-409893E0F113}"/>
              </a:ext>
            </a:extLst>
          </p:cNvPr>
          <p:cNvSpPr/>
          <p:nvPr/>
        </p:nvSpPr>
        <p:spPr>
          <a:xfrm>
            <a:off x="2736760" y="2598847"/>
            <a:ext cx="91440" cy="3938195"/>
          </a:xfrm>
          <a:prstGeom prst="rect">
            <a:avLst/>
          </a:prstGeom>
          <a:solidFill>
            <a:schemeClr val="bg1">
              <a:alpha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Oval 16">
            <a:extLst>
              <a:ext uri="{FF2B5EF4-FFF2-40B4-BE49-F238E27FC236}">
                <a16:creationId xmlns:a16="http://schemas.microsoft.com/office/drawing/2014/main" id="{9B46C0E9-6EFB-0C21-B45D-30E329AA1AA3}"/>
              </a:ext>
            </a:extLst>
          </p:cNvPr>
          <p:cNvSpPr/>
          <p:nvPr/>
        </p:nvSpPr>
        <p:spPr>
          <a:xfrm>
            <a:off x="2610499" y="1036788"/>
            <a:ext cx="2170380" cy="2170380"/>
          </a:xfrm>
          <a:prstGeom prst="ellipse">
            <a:avLst/>
          </a:prstGeom>
          <a:solidFill>
            <a:schemeClr val="bg1"/>
          </a:solidFill>
          <a:ln w="57150">
            <a:solidFill>
              <a:srgbClr val="D1CC43"/>
            </a:solidFill>
          </a:ln>
          <a:effectLst>
            <a:outerShdw blurRad="92270" dist="38100" dir="8100000" sx="101000" sy="101000" algn="tr"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a:extLst>
              <a:ext uri="{FF2B5EF4-FFF2-40B4-BE49-F238E27FC236}">
                <a16:creationId xmlns:a16="http://schemas.microsoft.com/office/drawing/2014/main" id="{E01A5A22-0EFD-FEA7-0D14-40456E2171F7}"/>
              </a:ext>
            </a:extLst>
          </p:cNvPr>
          <p:cNvSpPr txBox="1"/>
          <p:nvPr/>
        </p:nvSpPr>
        <p:spPr>
          <a:xfrm>
            <a:off x="2598409" y="1691400"/>
            <a:ext cx="2194560" cy="830997"/>
          </a:xfrm>
          <a:prstGeom prst="rect">
            <a:avLst/>
          </a:prstGeom>
          <a:noFill/>
        </p:spPr>
        <p:txBody>
          <a:bodyPr wrap="square">
            <a:spAutoFit/>
          </a:bodyPr>
          <a:lstStyle/>
          <a:p>
            <a:pPr marL="0" marR="0" algn="ctr">
              <a:spcBef>
                <a:spcPts val="0"/>
              </a:spcBef>
              <a:spcAft>
                <a:spcPts val="0"/>
              </a:spcAft>
            </a:pPr>
            <a:r>
              <a:rPr lang="en-US" sz="2400" b="1" kern="100" dirty="0">
                <a:effectLst/>
                <a:latin typeface="Century Gothic" panose="020B0502020202020204" pitchFamily="34" charset="0"/>
                <a:ea typeface="Calibri" panose="020F0502020204030204" pitchFamily="34" charset="0"/>
                <a:cs typeface="Times New Roman" panose="02020603050405020304" pitchFamily="18" charset="0"/>
              </a:rPr>
              <a:t>Definition</a:t>
            </a:r>
          </a:p>
          <a:p>
            <a:pPr marL="0" marR="0" algn="ctr">
              <a:spcBef>
                <a:spcPts val="0"/>
              </a:spcBef>
              <a:spcAft>
                <a:spcPts val="0"/>
              </a:spcAft>
            </a:pPr>
            <a:r>
              <a:rPr lang="en-US" sz="2400" b="1" kern="100" dirty="0">
                <a:effectLst/>
                <a:latin typeface="Century Gothic" panose="020B0502020202020204" pitchFamily="34" charset="0"/>
                <a:ea typeface="Calibri" panose="020F0502020204030204" pitchFamily="34" charset="0"/>
                <a:cs typeface="Times New Roman" panose="02020603050405020304" pitchFamily="18" charset="0"/>
              </a:rPr>
              <a:t>&amp; Planning</a:t>
            </a:r>
          </a:p>
        </p:txBody>
      </p:sp>
      <p:sp>
        <p:nvSpPr>
          <p:cNvPr id="19" name="TextBox 18">
            <a:extLst>
              <a:ext uri="{FF2B5EF4-FFF2-40B4-BE49-F238E27FC236}">
                <a16:creationId xmlns:a16="http://schemas.microsoft.com/office/drawing/2014/main" id="{952207E3-806C-A91D-0549-7FBDE1661795}"/>
              </a:ext>
            </a:extLst>
          </p:cNvPr>
          <p:cNvSpPr txBox="1"/>
          <p:nvPr/>
        </p:nvSpPr>
        <p:spPr>
          <a:xfrm>
            <a:off x="2734242" y="1391072"/>
            <a:ext cx="1922895" cy="369332"/>
          </a:xfrm>
          <a:prstGeom prst="rect">
            <a:avLst/>
          </a:prstGeom>
          <a:noFill/>
        </p:spPr>
        <p:txBody>
          <a:bodyPr wrap="square">
            <a:spAutoFit/>
          </a:bodyPr>
          <a:lstStyle/>
          <a:p>
            <a:pPr marL="0" marR="0" algn="ctr">
              <a:spcBef>
                <a:spcPts val="0"/>
              </a:spcBef>
              <a:spcAft>
                <a:spcPts val="0"/>
              </a:spcAft>
            </a:pPr>
            <a:r>
              <a:rPr lang="en-US" kern="100" spc="300" dirty="0">
                <a:solidFill>
                  <a:schemeClr val="tx1">
                    <a:lumMod val="65000"/>
                    <a:lumOff val="35000"/>
                    <a:alpha val="75000"/>
                  </a:schemeClr>
                </a:solidFill>
                <a:effectLst/>
                <a:latin typeface="Courier" pitchFamily="2" charset="0"/>
                <a:ea typeface="Calibri" panose="020F0502020204030204" pitchFamily="34" charset="0"/>
                <a:cs typeface="Times New Roman" panose="02020603050405020304" pitchFamily="18" charset="0"/>
              </a:rPr>
              <a:t>PROJECT</a:t>
            </a:r>
          </a:p>
        </p:txBody>
      </p:sp>
      <p:sp>
        <p:nvSpPr>
          <p:cNvPr id="20" name="TextBox 19">
            <a:extLst>
              <a:ext uri="{FF2B5EF4-FFF2-40B4-BE49-F238E27FC236}">
                <a16:creationId xmlns:a16="http://schemas.microsoft.com/office/drawing/2014/main" id="{90214098-102B-D3F7-A56C-C2EF3AA42AE3}"/>
              </a:ext>
            </a:extLst>
          </p:cNvPr>
          <p:cNvSpPr txBox="1"/>
          <p:nvPr/>
        </p:nvSpPr>
        <p:spPr>
          <a:xfrm>
            <a:off x="2794626" y="3398177"/>
            <a:ext cx="1871568" cy="2780248"/>
          </a:xfrm>
          <a:prstGeom prst="rect">
            <a:avLst/>
          </a:prstGeom>
          <a:noFill/>
        </p:spPr>
        <p:txBody>
          <a:bodyPr wrap="square" rtlCol="0">
            <a:spAutoFit/>
          </a:bodyPr>
          <a:lstStyle/>
          <a:p>
            <a:pPr algn="ctr">
              <a:spcAft>
                <a:spcPts val="1400"/>
              </a:spcAft>
              <a:buClr>
                <a:schemeClr val="bg1"/>
              </a:buClr>
              <a:buSzPct val="150000"/>
            </a:pPr>
            <a:r>
              <a:rPr lang="en-US" sz="1600" dirty="0">
                <a:latin typeface="Century Gothic" panose="020B0502020202020204" pitchFamily="34" charset="0"/>
              </a:rPr>
              <a:t>Scope &amp; Budget</a:t>
            </a:r>
          </a:p>
          <a:p>
            <a:pPr algn="ctr">
              <a:spcAft>
                <a:spcPts val="1400"/>
              </a:spcAft>
              <a:buClr>
                <a:schemeClr val="bg1"/>
              </a:buClr>
              <a:buSzPct val="150000"/>
            </a:pPr>
            <a:r>
              <a:rPr lang="en-US" sz="1600" dirty="0">
                <a:latin typeface="Century Gothic" panose="020B0502020202020204" pitchFamily="34" charset="0"/>
              </a:rPr>
              <a:t>Work Breakdown Schedule</a:t>
            </a:r>
          </a:p>
          <a:p>
            <a:pPr algn="ctr">
              <a:spcAft>
                <a:spcPts val="1400"/>
              </a:spcAft>
              <a:buClr>
                <a:schemeClr val="bg1"/>
              </a:buClr>
              <a:buSzPct val="150000"/>
            </a:pPr>
            <a:r>
              <a:rPr lang="en-US" sz="1600" dirty="0">
                <a:latin typeface="Century Gothic" panose="020B0502020202020204" pitchFamily="34" charset="0"/>
              </a:rPr>
              <a:t>Gantt Chart</a:t>
            </a:r>
          </a:p>
          <a:p>
            <a:pPr algn="ctr">
              <a:spcAft>
                <a:spcPts val="1400"/>
              </a:spcAft>
              <a:buClr>
                <a:schemeClr val="bg1"/>
              </a:buClr>
              <a:buSzPct val="150000"/>
            </a:pPr>
            <a:r>
              <a:rPr lang="en-US" sz="1600" dirty="0">
                <a:latin typeface="Century Gothic" panose="020B0502020202020204" pitchFamily="34" charset="0"/>
              </a:rPr>
              <a:t>Communication Plan</a:t>
            </a:r>
          </a:p>
          <a:p>
            <a:pPr algn="ctr">
              <a:spcAft>
                <a:spcPts val="1400"/>
              </a:spcAft>
              <a:buClr>
                <a:schemeClr val="bg1"/>
              </a:buClr>
              <a:buSzPct val="150000"/>
            </a:pPr>
            <a:r>
              <a:rPr lang="en-US" sz="1600" dirty="0">
                <a:latin typeface="Century Gothic" panose="020B0502020202020204" pitchFamily="34" charset="0"/>
              </a:rPr>
              <a:t>Risk Management</a:t>
            </a:r>
          </a:p>
        </p:txBody>
      </p:sp>
      <p:sp>
        <p:nvSpPr>
          <p:cNvPr id="21" name="TextBox 20">
            <a:extLst>
              <a:ext uri="{FF2B5EF4-FFF2-40B4-BE49-F238E27FC236}">
                <a16:creationId xmlns:a16="http://schemas.microsoft.com/office/drawing/2014/main" id="{08E3D166-BF6D-799E-F86D-0C531D709D3D}"/>
              </a:ext>
            </a:extLst>
          </p:cNvPr>
          <p:cNvSpPr txBox="1"/>
          <p:nvPr/>
        </p:nvSpPr>
        <p:spPr>
          <a:xfrm>
            <a:off x="3259931" y="2369708"/>
            <a:ext cx="917817" cy="769441"/>
          </a:xfrm>
          <a:prstGeom prst="rect">
            <a:avLst/>
          </a:prstGeom>
          <a:noFill/>
        </p:spPr>
        <p:txBody>
          <a:bodyPr wrap="square" rtlCol="0">
            <a:spAutoFit/>
          </a:bodyPr>
          <a:lstStyle/>
          <a:p>
            <a:pPr algn="ctr">
              <a:spcBef>
                <a:spcPts val="300"/>
              </a:spcBef>
              <a:buClr>
                <a:schemeClr val="bg1"/>
              </a:buClr>
              <a:buSzPct val="150000"/>
            </a:pPr>
            <a:r>
              <a:rPr lang="en-US" sz="4400" b="1" dirty="0">
                <a:solidFill>
                  <a:schemeClr val="tx1">
                    <a:lumMod val="50000"/>
                    <a:lumOff val="50000"/>
                  </a:schemeClr>
                </a:solidFill>
                <a:latin typeface="Courier" pitchFamily="2" charset="0"/>
              </a:rPr>
              <a:t>2</a:t>
            </a:r>
          </a:p>
        </p:txBody>
      </p:sp>
      <p:sp>
        <p:nvSpPr>
          <p:cNvPr id="23" name="Graphic 5">
            <a:extLst>
              <a:ext uri="{FF2B5EF4-FFF2-40B4-BE49-F238E27FC236}">
                <a16:creationId xmlns:a16="http://schemas.microsoft.com/office/drawing/2014/main" id="{D0005D60-796A-F1FE-C8E3-D2C45E480063}"/>
              </a:ext>
            </a:extLst>
          </p:cNvPr>
          <p:cNvSpPr/>
          <p:nvPr/>
        </p:nvSpPr>
        <p:spPr>
          <a:xfrm rot="5400000" flipH="1">
            <a:off x="3581141" y="5756661"/>
            <a:ext cx="327378" cy="1233442"/>
          </a:xfrm>
          <a:custGeom>
            <a:avLst/>
            <a:gdLst>
              <a:gd name="connsiteX0" fmla="*/ 0 w 3276600"/>
              <a:gd name="connsiteY0" fmla="*/ 3613439 h 3613438"/>
              <a:gd name="connsiteX1" fmla="*/ 0 w 3276600"/>
              <a:gd name="connsiteY1" fmla="*/ 0 h 3613438"/>
              <a:gd name="connsiteX2" fmla="*/ 3276600 w 3276600"/>
              <a:gd name="connsiteY2" fmla="*/ 1806287 h 3613438"/>
            </a:gdLst>
            <a:ahLst/>
            <a:cxnLst>
              <a:cxn ang="0">
                <a:pos x="connsiteX0" y="connsiteY0"/>
              </a:cxn>
              <a:cxn ang="0">
                <a:pos x="connsiteX1" y="connsiteY1"/>
              </a:cxn>
              <a:cxn ang="0">
                <a:pos x="connsiteX2" y="connsiteY2"/>
              </a:cxn>
            </a:cxnLst>
            <a:rect l="l" t="t" r="r" b="b"/>
            <a:pathLst>
              <a:path w="3276600" h="3613438">
                <a:moveTo>
                  <a:pt x="0" y="3613439"/>
                </a:moveTo>
                <a:lnTo>
                  <a:pt x="0" y="0"/>
                </a:lnTo>
                <a:lnTo>
                  <a:pt x="3276600" y="1806287"/>
                </a:lnTo>
                <a:close/>
              </a:path>
            </a:pathLst>
          </a:custGeom>
          <a:solidFill>
            <a:schemeClr val="bg1">
              <a:alpha val="50000"/>
            </a:schemeClr>
          </a:solidFill>
          <a:ln w="8653" cap="flat">
            <a:noFill/>
            <a:prstDash val="solid"/>
            <a:miter/>
          </a:ln>
          <a:effectLst/>
        </p:spPr>
        <p:txBody>
          <a:bodyPr rtlCol="0" anchor="ctr"/>
          <a:lstStyle/>
          <a:p>
            <a:endParaRPr lang="en-US" dirty="0"/>
          </a:p>
        </p:txBody>
      </p:sp>
      <p:sp>
        <p:nvSpPr>
          <p:cNvPr id="24" name="Graphic 5">
            <a:extLst>
              <a:ext uri="{FF2B5EF4-FFF2-40B4-BE49-F238E27FC236}">
                <a16:creationId xmlns:a16="http://schemas.microsoft.com/office/drawing/2014/main" id="{19E7FF0D-512A-4FC9-FE9A-43E9D91D43A0}"/>
              </a:ext>
            </a:extLst>
          </p:cNvPr>
          <p:cNvSpPr/>
          <p:nvPr/>
        </p:nvSpPr>
        <p:spPr>
          <a:xfrm rot="5400000" flipH="1">
            <a:off x="3628985" y="6134133"/>
            <a:ext cx="231687" cy="574189"/>
          </a:xfrm>
          <a:custGeom>
            <a:avLst/>
            <a:gdLst>
              <a:gd name="connsiteX0" fmla="*/ 0 w 3276600"/>
              <a:gd name="connsiteY0" fmla="*/ 3613439 h 3613438"/>
              <a:gd name="connsiteX1" fmla="*/ 0 w 3276600"/>
              <a:gd name="connsiteY1" fmla="*/ 0 h 3613438"/>
              <a:gd name="connsiteX2" fmla="*/ 3276600 w 3276600"/>
              <a:gd name="connsiteY2" fmla="*/ 1806287 h 3613438"/>
            </a:gdLst>
            <a:ahLst/>
            <a:cxnLst>
              <a:cxn ang="0">
                <a:pos x="connsiteX0" y="connsiteY0"/>
              </a:cxn>
              <a:cxn ang="0">
                <a:pos x="connsiteX1" y="connsiteY1"/>
              </a:cxn>
              <a:cxn ang="0">
                <a:pos x="connsiteX2" y="connsiteY2"/>
              </a:cxn>
            </a:cxnLst>
            <a:rect l="l" t="t" r="r" b="b"/>
            <a:pathLst>
              <a:path w="3276600" h="3613438">
                <a:moveTo>
                  <a:pt x="0" y="3613439"/>
                </a:moveTo>
                <a:lnTo>
                  <a:pt x="0" y="0"/>
                </a:lnTo>
                <a:lnTo>
                  <a:pt x="3276600" y="1806287"/>
                </a:lnTo>
                <a:close/>
              </a:path>
            </a:pathLst>
          </a:custGeom>
          <a:solidFill>
            <a:schemeClr val="bg1"/>
          </a:solidFill>
          <a:ln w="8653" cap="flat">
            <a:noFill/>
            <a:prstDash val="solid"/>
            <a:miter/>
          </a:ln>
        </p:spPr>
        <p:txBody>
          <a:bodyPr rtlCol="0" anchor="ctr"/>
          <a:lstStyle/>
          <a:p>
            <a:endParaRPr lang="en-US" dirty="0"/>
          </a:p>
        </p:txBody>
      </p:sp>
      <p:sp>
        <p:nvSpPr>
          <p:cNvPr id="26" name="Rectangle 25">
            <a:extLst>
              <a:ext uri="{FF2B5EF4-FFF2-40B4-BE49-F238E27FC236}">
                <a16:creationId xmlns:a16="http://schemas.microsoft.com/office/drawing/2014/main" id="{13C467D3-86C6-C349-0F97-BA7C17E65EAA}"/>
              </a:ext>
            </a:extLst>
          </p:cNvPr>
          <p:cNvSpPr/>
          <p:nvPr/>
        </p:nvSpPr>
        <p:spPr>
          <a:xfrm>
            <a:off x="5113925" y="2598905"/>
            <a:ext cx="1917859" cy="3938195"/>
          </a:xfrm>
          <a:prstGeom prst="rect">
            <a:avLst/>
          </a:prstGeom>
          <a:solidFill>
            <a:srgbClr val="E3EB8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Rectangle 26">
            <a:extLst>
              <a:ext uri="{FF2B5EF4-FFF2-40B4-BE49-F238E27FC236}">
                <a16:creationId xmlns:a16="http://schemas.microsoft.com/office/drawing/2014/main" id="{8172517D-FFF1-E2EA-7955-21779D976D3D}"/>
              </a:ext>
            </a:extLst>
          </p:cNvPr>
          <p:cNvSpPr/>
          <p:nvPr/>
        </p:nvSpPr>
        <p:spPr>
          <a:xfrm>
            <a:off x="5113925" y="2598847"/>
            <a:ext cx="91440" cy="3938195"/>
          </a:xfrm>
          <a:prstGeom prst="rect">
            <a:avLst/>
          </a:prstGeom>
          <a:solidFill>
            <a:schemeClr val="bg1">
              <a:alpha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Oval 27">
            <a:extLst>
              <a:ext uri="{FF2B5EF4-FFF2-40B4-BE49-F238E27FC236}">
                <a16:creationId xmlns:a16="http://schemas.microsoft.com/office/drawing/2014/main" id="{7F40BA6C-8C38-6E91-6E7A-AA2B5F8FF92D}"/>
              </a:ext>
            </a:extLst>
          </p:cNvPr>
          <p:cNvSpPr/>
          <p:nvPr/>
        </p:nvSpPr>
        <p:spPr>
          <a:xfrm>
            <a:off x="4987664" y="1036788"/>
            <a:ext cx="2170380" cy="2170380"/>
          </a:xfrm>
          <a:prstGeom prst="ellipse">
            <a:avLst/>
          </a:prstGeom>
          <a:solidFill>
            <a:schemeClr val="bg1"/>
          </a:solidFill>
          <a:ln w="57150">
            <a:solidFill>
              <a:srgbClr val="E3EB86"/>
            </a:solidFill>
          </a:ln>
          <a:effectLst>
            <a:outerShdw blurRad="92270" dist="38100" dir="8100000" sx="101000" sy="101000" algn="tr"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TextBox 28">
            <a:extLst>
              <a:ext uri="{FF2B5EF4-FFF2-40B4-BE49-F238E27FC236}">
                <a16:creationId xmlns:a16="http://schemas.microsoft.com/office/drawing/2014/main" id="{DAF27D3C-BD3C-477E-C852-44DF03FEB6CE}"/>
              </a:ext>
            </a:extLst>
          </p:cNvPr>
          <p:cNvSpPr txBox="1"/>
          <p:nvPr/>
        </p:nvSpPr>
        <p:spPr>
          <a:xfrm>
            <a:off x="4975574" y="1691400"/>
            <a:ext cx="2194560" cy="830997"/>
          </a:xfrm>
          <a:prstGeom prst="rect">
            <a:avLst/>
          </a:prstGeom>
          <a:noFill/>
        </p:spPr>
        <p:txBody>
          <a:bodyPr wrap="square">
            <a:spAutoFit/>
          </a:bodyPr>
          <a:lstStyle/>
          <a:p>
            <a:pPr marL="0" marR="0" algn="ctr">
              <a:spcBef>
                <a:spcPts val="0"/>
              </a:spcBef>
              <a:spcAft>
                <a:spcPts val="0"/>
              </a:spcAft>
            </a:pPr>
            <a:r>
              <a:rPr lang="en-US" sz="2400" b="1" kern="100" dirty="0">
                <a:effectLst/>
                <a:latin typeface="Century Gothic" panose="020B0502020202020204" pitchFamily="34" charset="0"/>
                <a:ea typeface="Calibri" panose="020F0502020204030204" pitchFamily="34" charset="0"/>
                <a:cs typeface="Times New Roman" panose="02020603050405020304" pitchFamily="18" charset="0"/>
              </a:rPr>
              <a:t>Launch or</a:t>
            </a:r>
          </a:p>
          <a:p>
            <a:pPr marL="0" marR="0" algn="ctr">
              <a:spcBef>
                <a:spcPts val="0"/>
              </a:spcBef>
              <a:spcAft>
                <a:spcPts val="0"/>
              </a:spcAft>
            </a:pPr>
            <a:r>
              <a:rPr lang="en-US" sz="2400" b="1" kern="100" dirty="0">
                <a:effectLst/>
                <a:latin typeface="Century Gothic" panose="020B0502020202020204" pitchFamily="34" charset="0"/>
                <a:ea typeface="Calibri" panose="020F0502020204030204" pitchFamily="34" charset="0"/>
                <a:cs typeface="Times New Roman" panose="02020603050405020304" pitchFamily="18" charset="0"/>
              </a:rPr>
              <a:t>Execution</a:t>
            </a:r>
          </a:p>
        </p:txBody>
      </p:sp>
      <p:sp>
        <p:nvSpPr>
          <p:cNvPr id="30" name="TextBox 29">
            <a:extLst>
              <a:ext uri="{FF2B5EF4-FFF2-40B4-BE49-F238E27FC236}">
                <a16:creationId xmlns:a16="http://schemas.microsoft.com/office/drawing/2014/main" id="{DD526AF2-C457-93ED-E015-330CF8BFADEF}"/>
              </a:ext>
            </a:extLst>
          </p:cNvPr>
          <p:cNvSpPr txBox="1"/>
          <p:nvPr/>
        </p:nvSpPr>
        <p:spPr>
          <a:xfrm>
            <a:off x="5111407" y="1391072"/>
            <a:ext cx="1922895" cy="369332"/>
          </a:xfrm>
          <a:prstGeom prst="rect">
            <a:avLst/>
          </a:prstGeom>
          <a:noFill/>
        </p:spPr>
        <p:txBody>
          <a:bodyPr wrap="square">
            <a:spAutoFit/>
          </a:bodyPr>
          <a:lstStyle/>
          <a:p>
            <a:pPr marL="0" marR="0" algn="ctr">
              <a:spcBef>
                <a:spcPts val="0"/>
              </a:spcBef>
              <a:spcAft>
                <a:spcPts val="0"/>
              </a:spcAft>
            </a:pPr>
            <a:r>
              <a:rPr lang="en-US" kern="100" spc="300" dirty="0">
                <a:solidFill>
                  <a:schemeClr val="tx1">
                    <a:lumMod val="65000"/>
                    <a:lumOff val="35000"/>
                    <a:alpha val="75000"/>
                  </a:schemeClr>
                </a:solidFill>
                <a:effectLst/>
                <a:latin typeface="Courier" pitchFamily="2" charset="0"/>
                <a:ea typeface="Calibri" panose="020F0502020204030204" pitchFamily="34" charset="0"/>
                <a:cs typeface="Times New Roman" panose="02020603050405020304" pitchFamily="18" charset="0"/>
              </a:rPr>
              <a:t>PROJECT</a:t>
            </a:r>
          </a:p>
        </p:txBody>
      </p:sp>
      <p:sp>
        <p:nvSpPr>
          <p:cNvPr id="31" name="TextBox 30">
            <a:extLst>
              <a:ext uri="{FF2B5EF4-FFF2-40B4-BE49-F238E27FC236}">
                <a16:creationId xmlns:a16="http://schemas.microsoft.com/office/drawing/2014/main" id="{57471751-42B0-74BD-104D-2A5F9B965CB3}"/>
              </a:ext>
            </a:extLst>
          </p:cNvPr>
          <p:cNvSpPr txBox="1"/>
          <p:nvPr/>
        </p:nvSpPr>
        <p:spPr>
          <a:xfrm>
            <a:off x="5217998" y="3560227"/>
            <a:ext cx="1813786" cy="1682512"/>
          </a:xfrm>
          <a:prstGeom prst="rect">
            <a:avLst/>
          </a:prstGeom>
          <a:noFill/>
        </p:spPr>
        <p:txBody>
          <a:bodyPr wrap="square" rtlCol="0">
            <a:spAutoFit/>
          </a:bodyPr>
          <a:lstStyle/>
          <a:p>
            <a:pPr algn="ctr">
              <a:spcAft>
                <a:spcPts val="1400"/>
              </a:spcAft>
              <a:buClr>
                <a:schemeClr val="bg1"/>
              </a:buClr>
              <a:buSzPct val="150000"/>
            </a:pPr>
            <a:r>
              <a:rPr lang="en-US" sz="1600" dirty="0">
                <a:latin typeface="Century Gothic" panose="020B0502020202020204" pitchFamily="34" charset="0"/>
              </a:rPr>
              <a:t>Status &amp; Tracking</a:t>
            </a:r>
          </a:p>
          <a:p>
            <a:pPr algn="ctr">
              <a:spcAft>
                <a:spcPts val="1400"/>
              </a:spcAft>
              <a:buClr>
                <a:schemeClr val="bg1"/>
              </a:buClr>
              <a:buSzPct val="150000"/>
            </a:pPr>
            <a:r>
              <a:rPr lang="en-US" sz="1600" dirty="0">
                <a:latin typeface="Century Gothic" panose="020B0502020202020204" pitchFamily="34" charset="0"/>
              </a:rPr>
              <a:t>KPIs</a:t>
            </a:r>
          </a:p>
          <a:p>
            <a:pPr algn="ctr">
              <a:spcAft>
                <a:spcPts val="1400"/>
              </a:spcAft>
              <a:buClr>
                <a:schemeClr val="bg1"/>
              </a:buClr>
              <a:buSzPct val="150000"/>
            </a:pPr>
            <a:r>
              <a:rPr lang="en-US" sz="1600" dirty="0">
                <a:latin typeface="Century Gothic" panose="020B0502020202020204" pitchFamily="34" charset="0"/>
              </a:rPr>
              <a:t>Quality Forecasts</a:t>
            </a:r>
          </a:p>
        </p:txBody>
      </p:sp>
      <p:sp>
        <p:nvSpPr>
          <p:cNvPr id="32" name="TextBox 31">
            <a:extLst>
              <a:ext uri="{FF2B5EF4-FFF2-40B4-BE49-F238E27FC236}">
                <a16:creationId xmlns:a16="http://schemas.microsoft.com/office/drawing/2014/main" id="{02510ABE-5FFA-93D1-3DEC-D081E4A2FAA2}"/>
              </a:ext>
            </a:extLst>
          </p:cNvPr>
          <p:cNvSpPr txBox="1"/>
          <p:nvPr/>
        </p:nvSpPr>
        <p:spPr>
          <a:xfrm>
            <a:off x="5625978" y="2369708"/>
            <a:ext cx="917817" cy="769441"/>
          </a:xfrm>
          <a:prstGeom prst="rect">
            <a:avLst/>
          </a:prstGeom>
          <a:noFill/>
        </p:spPr>
        <p:txBody>
          <a:bodyPr wrap="square" rtlCol="0">
            <a:spAutoFit/>
          </a:bodyPr>
          <a:lstStyle/>
          <a:p>
            <a:pPr algn="ctr">
              <a:spcBef>
                <a:spcPts val="300"/>
              </a:spcBef>
              <a:buClr>
                <a:schemeClr val="bg1"/>
              </a:buClr>
              <a:buSzPct val="150000"/>
            </a:pPr>
            <a:r>
              <a:rPr lang="en-US" sz="4400" b="1" dirty="0">
                <a:solidFill>
                  <a:schemeClr val="tx1">
                    <a:lumMod val="50000"/>
                    <a:lumOff val="50000"/>
                  </a:schemeClr>
                </a:solidFill>
                <a:latin typeface="Courier" pitchFamily="2" charset="0"/>
              </a:rPr>
              <a:t>3</a:t>
            </a:r>
          </a:p>
        </p:txBody>
      </p:sp>
      <p:sp>
        <p:nvSpPr>
          <p:cNvPr id="34" name="Graphic 5">
            <a:extLst>
              <a:ext uri="{FF2B5EF4-FFF2-40B4-BE49-F238E27FC236}">
                <a16:creationId xmlns:a16="http://schemas.microsoft.com/office/drawing/2014/main" id="{695EA21D-03EE-7353-BA08-30CBEB4AA66B}"/>
              </a:ext>
            </a:extLst>
          </p:cNvPr>
          <p:cNvSpPr/>
          <p:nvPr/>
        </p:nvSpPr>
        <p:spPr>
          <a:xfrm rot="5400000" flipH="1">
            <a:off x="5958306" y="5756661"/>
            <a:ext cx="327378" cy="1233442"/>
          </a:xfrm>
          <a:custGeom>
            <a:avLst/>
            <a:gdLst>
              <a:gd name="connsiteX0" fmla="*/ 0 w 3276600"/>
              <a:gd name="connsiteY0" fmla="*/ 3613439 h 3613438"/>
              <a:gd name="connsiteX1" fmla="*/ 0 w 3276600"/>
              <a:gd name="connsiteY1" fmla="*/ 0 h 3613438"/>
              <a:gd name="connsiteX2" fmla="*/ 3276600 w 3276600"/>
              <a:gd name="connsiteY2" fmla="*/ 1806287 h 3613438"/>
            </a:gdLst>
            <a:ahLst/>
            <a:cxnLst>
              <a:cxn ang="0">
                <a:pos x="connsiteX0" y="connsiteY0"/>
              </a:cxn>
              <a:cxn ang="0">
                <a:pos x="connsiteX1" y="connsiteY1"/>
              </a:cxn>
              <a:cxn ang="0">
                <a:pos x="connsiteX2" y="connsiteY2"/>
              </a:cxn>
            </a:cxnLst>
            <a:rect l="l" t="t" r="r" b="b"/>
            <a:pathLst>
              <a:path w="3276600" h="3613438">
                <a:moveTo>
                  <a:pt x="0" y="3613439"/>
                </a:moveTo>
                <a:lnTo>
                  <a:pt x="0" y="0"/>
                </a:lnTo>
                <a:lnTo>
                  <a:pt x="3276600" y="1806287"/>
                </a:lnTo>
                <a:close/>
              </a:path>
            </a:pathLst>
          </a:custGeom>
          <a:solidFill>
            <a:schemeClr val="bg1">
              <a:alpha val="50000"/>
            </a:schemeClr>
          </a:solidFill>
          <a:ln w="8653" cap="flat">
            <a:noFill/>
            <a:prstDash val="solid"/>
            <a:miter/>
          </a:ln>
          <a:effectLst/>
        </p:spPr>
        <p:txBody>
          <a:bodyPr rtlCol="0" anchor="ctr"/>
          <a:lstStyle/>
          <a:p>
            <a:endParaRPr lang="en-US" dirty="0"/>
          </a:p>
        </p:txBody>
      </p:sp>
      <p:sp>
        <p:nvSpPr>
          <p:cNvPr id="35" name="Graphic 5">
            <a:extLst>
              <a:ext uri="{FF2B5EF4-FFF2-40B4-BE49-F238E27FC236}">
                <a16:creationId xmlns:a16="http://schemas.microsoft.com/office/drawing/2014/main" id="{4974E078-2504-9FE2-E825-F8149776105D}"/>
              </a:ext>
            </a:extLst>
          </p:cNvPr>
          <p:cNvSpPr/>
          <p:nvPr/>
        </p:nvSpPr>
        <p:spPr>
          <a:xfrm rot="5400000" flipH="1">
            <a:off x="6006150" y="6134133"/>
            <a:ext cx="231687" cy="574189"/>
          </a:xfrm>
          <a:custGeom>
            <a:avLst/>
            <a:gdLst>
              <a:gd name="connsiteX0" fmla="*/ 0 w 3276600"/>
              <a:gd name="connsiteY0" fmla="*/ 3613439 h 3613438"/>
              <a:gd name="connsiteX1" fmla="*/ 0 w 3276600"/>
              <a:gd name="connsiteY1" fmla="*/ 0 h 3613438"/>
              <a:gd name="connsiteX2" fmla="*/ 3276600 w 3276600"/>
              <a:gd name="connsiteY2" fmla="*/ 1806287 h 3613438"/>
            </a:gdLst>
            <a:ahLst/>
            <a:cxnLst>
              <a:cxn ang="0">
                <a:pos x="connsiteX0" y="connsiteY0"/>
              </a:cxn>
              <a:cxn ang="0">
                <a:pos x="connsiteX1" y="connsiteY1"/>
              </a:cxn>
              <a:cxn ang="0">
                <a:pos x="connsiteX2" y="connsiteY2"/>
              </a:cxn>
            </a:cxnLst>
            <a:rect l="l" t="t" r="r" b="b"/>
            <a:pathLst>
              <a:path w="3276600" h="3613438">
                <a:moveTo>
                  <a:pt x="0" y="3613439"/>
                </a:moveTo>
                <a:lnTo>
                  <a:pt x="0" y="0"/>
                </a:lnTo>
                <a:lnTo>
                  <a:pt x="3276600" y="1806287"/>
                </a:lnTo>
                <a:close/>
              </a:path>
            </a:pathLst>
          </a:custGeom>
          <a:solidFill>
            <a:schemeClr val="bg1"/>
          </a:solidFill>
          <a:ln w="8653" cap="flat">
            <a:noFill/>
            <a:prstDash val="solid"/>
            <a:miter/>
          </a:ln>
        </p:spPr>
        <p:txBody>
          <a:bodyPr rtlCol="0" anchor="ctr"/>
          <a:lstStyle/>
          <a:p>
            <a:endParaRPr lang="en-US" dirty="0"/>
          </a:p>
        </p:txBody>
      </p:sp>
      <p:sp>
        <p:nvSpPr>
          <p:cNvPr id="57" name="Rectangle 56">
            <a:extLst>
              <a:ext uri="{FF2B5EF4-FFF2-40B4-BE49-F238E27FC236}">
                <a16:creationId xmlns:a16="http://schemas.microsoft.com/office/drawing/2014/main" id="{CF64E1D1-BC16-52C1-E5D7-0AE7A3AD5BCC}"/>
              </a:ext>
            </a:extLst>
          </p:cNvPr>
          <p:cNvSpPr/>
          <p:nvPr/>
        </p:nvSpPr>
        <p:spPr>
          <a:xfrm>
            <a:off x="7491090" y="2598905"/>
            <a:ext cx="1917859" cy="3938195"/>
          </a:xfrm>
          <a:prstGeom prst="rect">
            <a:avLst/>
          </a:prstGeom>
          <a:solidFill>
            <a:srgbClr val="ADD7E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Rectangle 58">
            <a:extLst>
              <a:ext uri="{FF2B5EF4-FFF2-40B4-BE49-F238E27FC236}">
                <a16:creationId xmlns:a16="http://schemas.microsoft.com/office/drawing/2014/main" id="{E728BE78-41B0-B4EB-C84B-897B2156737F}"/>
              </a:ext>
            </a:extLst>
          </p:cNvPr>
          <p:cNvSpPr/>
          <p:nvPr/>
        </p:nvSpPr>
        <p:spPr>
          <a:xfrm>
            <a:off x="7491090" y="2598847"/>
            <a:ext cx="91440" cy="3938195"/>
          </a:xfrm>
          <a:prstGeom prst="rect">
            <a:avLst/>
          </a:prstGeom>
          <a:solidFill>
            <a:schemeClr val="bg1">
              <a:alpha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Oval 60">
            <a:extLst>
              <a:ext uri="{FF2B5EF4-FFF2-40B4-BE49-F238E27FC236}">
                <a16:creationId xmlns:a16="http://schemas.microsoft.com/office/drawing/2014/main" id="{F4FD6CF1-0DFF-7888-2971-19EC30450B0C}"/>
              </a:ext>
            </a:extLst>
          </p:cNvPr>
          <p:cNvSpPr/>
          <p:nvPr/>
        </p:nvSpPr>
        <p:spPr>
          <a:xfrm>
            <a:off x="7364829" y="1036788"/>
            <a:ext cx="2170380" cy="2170380"/>
          </a:xfrm>
          <a:prstGeom prst="ellipse">
            <a:avLst/>
          </a:prstGeom>
          <a:solidFill>
            <a:schemeClr val="bg1"/>
          </a:solidFill>
          <a:ln w="57150">
            <a:solidFill>
              <a:srgbClr val="ADD7E6"/>
            </a:solidFill>
          </a:ln>
          <a:effectLst>
            <a:outerShdw blurRad="92270" dist="38100" dir="8100000" sx="101000" sy="101000" algn="tr"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TextBox 62">
            <a:extLst>
              <a:ext uri="{FF2B5EF4-FFF2-40B4-BE49-F238E27FC236}">
                <a16:creationId xmlns:a16="http://schemas.microsoft.com/office/drawing/2014/main" id="{516FEE96-C133-7A95-26D8-1B93221E5B38}"/>
              </a:ext>
            </a:extLst>
          </p:cNvPr>
          <p:cNvSpPr txBox="1"/>
          <p:nvPr/>
        </p:nvSpPr>
        <p:spPr>
          <a:xfrm>
            <a:off x="7376803" y="1691400"/>
            <a:ext cx="2194560" cy="830997"/>
          </a:xfrm>
          <a:prstGeom prst="rect">
            <a:avLst/>
          </a:prstGeom>
          <a:noFill/>
        </p:spPr>
        <p:txBody>
          <a:bodyPr wrap="square">
            <a:spAutoFit/>
          </a:bodyPr>
          <a:lstStyle/>
          <a:p>
            <a:pPr marL="0" marR="0" algn="ctr">
              <a:spcBef>
                <a:spcPts val="0"/>
              </a:spcBef>
              <a:spcAft>
                <a:spcPts val="0"/>
              </a:spcAft>
            </a:pPr>
            <a:r>
              <a:rPr lang="en-US" sz="2400" b="1" kern="100" dirty="0">
                <a:effectLst/>
                <a:latin typeface="Century Gothic" panose="020B0502020202020204" pitchFamily="34" charset="0"/>
                <a:ea typeface="Calibri" panose="020F0502020204030204" pitchFamily="34" charset="0"/>
                <a:cs typeface="Times New Roman" panose="02020603050405020304" pitchFamily="18" charset="0"/>
              </a:rPr>
              <a:t>Performance</a:t>
            </a:r>
          </a:p>
          <a:p>
            <a:pPr marL="0" marR="0" algn="ctr">
              <a:spcBef>
                <a:spcPts val="0"/>
              </a:spcBef>
              <a:spcAft>
                <a:spcPts val="0"/>
              </a:spcAft>
            </a:pPr>
            <a:r>
              <a:rPr lang="en-US" sz="2400" b="1" kern="100" dirty="0">
                <a:effectLst/>
                <a:latin typeface="Century Gothic" panose="020B0502020202020204" pitchFamily="34" charset="0"/>
                <a:ea typeface="Calibri" panose="020F0502020204030204" pitchFamily="34" charset="0"/>
                <a:cs typeface="Times New Roman" panose="02020603050405020304" pitchFamily="18" charset="0"/>
              </a:rPr>
              <a:t>&amp; Control</a:t>
            </a:r>
          </a:p>
        </p:txBody>
      </p:sp>
      <p:sp>
        <p:nvSpPr>
          <p:cNvPr id="65" name="TextBox 64">
            <a:extLst>
              <a:ext uri="{FF2B5EF4-FFF2-40B4-BE49-F238E27FC236}">
                <a16:creationId xmlns:a16="http://schemas.microsoft.com/office/drawing/2014/main" id="{F82C881F-4121-45EF-7C18-CD21906A3431}"/>
              </a:ext>
            </a:extLst>
          </p:cNvPr>
          <p:cNvSpPr txBox="1"/>
          <p:nvPr/>
        </p:nvSpPr>
        <p:spPr>
          <a:xfrm>
            <a:off x="7488572" y="1391072"/>
            <a:ext cx="1922895" cy="369332"/>
          </a:xfrm>
          <a:prstGeom prst="rect">
            <a:avLst/>
          </a:prstGeom>
          <a:noFill/>
        </p:spPr>
        <p:txBody>
          <a:bodyPr wrap="square">
            <a:spAutoFit/>
          </a:bodyPr>
          <a:lstStyle/>
          <a:p>
            <a:pPr marL="0" marR="0" algn="ctr">
              <a:spcBef>
                <a:spcPts val="0"/>
              </a:spcBef>
              <a:spcAft>
                <a:spcPts val="0"/>
              </a:spcAft>
            </a:pPr>
            <a:r>
              <a:rPr lang="en-US" kern="100" spc="300" dirty="0">
                <a:solidFill>
                  <a:schemeClr val="tx1">
                    <a:lumMod val="65000"/>
                    <a:lumOff val="35000"/>
                    <a:alpha val="75000"/>
                  </a:schemeClr>
                </a:solidFill>
                <a:effectLst/>
                <a:latin typeface="Courier" pitchFamily="2" charset="0"/>
                <a:ea typeface="Calibri" panose="020F0502020204030204" pitchFamily="34" charset="0"/>
                <a:cs typeface="Times New Roman" panose="02020603050405020304" pitchFamily="18" charset="0"/>
              </a:rPr>
              <a:t>PROJECT</a:t>
            </a:r>
          </a:p>
        </p:txBody>
      </p:sp>
      <p:sp>
        <p:nvSpPr>
          <p:cNvPr id="74" name="TextBox 73">
            <a:extLst>
              <a:ext uri="{FF2B5EF4-FFF2-40B4-BE49-F238E27FC236}">
                <a16:creationId xmlns:a16="http://schemas.microsoft.com/office/drawing/2014/main" id="{52C5E8B6-B53D-FC3F-177E-2BD231722D85}"/>
              </a:ext>
            </a:extLst>
          </p:cNvPr>
          <p:cNvSpPr txBox="1"/>
          <p:nvPr/>
        </p:nvSpPr>
        <p:spPr>
          <a:xfrm>
            <a:off x="7582529" y="3398177"/>
            <a:ext cx="1826419" cy="2108269"/>
          </a:xfrm>
          <a:prstGeom prst="rect">
            <a:avLst/>
          </a:prstGeom>
          <a:noFill/>
        </p:spPr>
        <p:txBody>
          <a:bodyPr wrap="square" rtlCol="0">
            <a:spAutoFit/>
          </a:bodyPr>
          <a:lstStyle/>
          <a:p>
            <a:pPr algn="ctr">
              <a:spcAft>
                <a:spcPts val="1400"/>
              </a:spcAft>
              <a:buClr>
                <a:schemeClr val="bg1"/>
              </a:buClr>
              <a:buSzPct val="150000"/>
            </a:pPr>
            <a:r>
              <a:rPr lang="en-US" sz="1600" dirty="0">
                <a:latin typeface="Century Gothic" panose="020B0502020202020204" pitchFamily="34" charset="0"/>
              </a:rPr>
              <a:t>Objectives</a:t>
            </a:r>
          </a:p>
          <a:p>
            <a:pPr algn="ctr">
              <a:spcAft>
                <a:spcPts val="1400"/>
              </a:spcAft>
              <a:buClr>
                <a:schemeClr val="bg1"/>
              </a:buClr>
              <a:buSzPct val="150000"/>
            </a:pPr>
            <a:r>
              <a:rPr lang="en-US" sz="1600" dirty="0">
                <a:latin typeface="Century Gothic" panose="020B0502020202020204" pitchFamily="34" charset="0"/>
              </a:rPr>
              <a:t>Quality Deliverables</a:t>
            </a:r>
          </a:p>
          <a:p>
            <a:pPr algn="ctr">
              <a:spcAft>
                <a:spcPts val="1400"/>
              </a:spcAft>
              <a:buClr>
                <a:schemeClr val="bg1"/>
              </a:buClr>
              <a:buSzPct val="150000"/>
            </a:pPr>
            <a:r>
              <a:rPr lang="en-US" sz="1600" dirty="0">
                <a:latin typeface="Century Gothic" panose="020B0502020202020204" pitchFamily="34" charset="0"/>
              </a:rPr>
              <a:t>Effort &amp; Cost</a:t>
            </a:r>
          </a:p>
          <a:p>
            <a:pPr algn="ctr">
              <a:spcAft>
                <a:spcPts val="1400"/>
              </a:spcAft>
              <a:buClr>
                <a:schemeClr val="bg1"/>
              </a:buClr>
              <a:buSzPct val="150000"/>
            </a:pPr>
            <a:r>
              <a:rPr lang="en-US" sz="1600" dirty="0">
                <a:latin typeface="Century Gothic" panose="020B0502020202020204" pitchFamily="34" charset="0"/>
              </a:rPr>
              <a:t>Tracking Performance</a:t>
            </a:r>
          </a:p>
        </p:txBody>
      </p:sp>
      <p:sp>
        <p:nvSpPr>
          <p:cNvPr id="75" name="TextBox 74">
            <a:extLst>
              <a:ext uri="{FF2B5EF4-FFF2-40B4-BE49-F238E27FC236}">
                <a16:creationId xmlns:a16="http://schemas.microsoft.com/office/drawing/2014/main" id="{03336A01-BE7C-3012-7C92-787CABFB1929}"/>
              </a:ext>
            </a:extLst>
          </p:cNvPr>
          <p:cNvSpPr txBox="1"/>
          <p:nvPr/>
        </p:nvSpPr>
        <p:spPr>
          <a:xfrm>
            <a:off x="7991111" y="2369708"/>
            <a:ext cx="917817" cy="769441"/>
          </a:xfrm>
          <a:prstGeom prst="rect">
            <a:avLst/>
          </a:prstGeom>
          <a:noFill/>
        </p:spPr>
        <p:txBody>
          <a:bodyPr wrap="square" rtlCol="0">
            <a:spAutoFit/>
          </a:bodyPr>
          <a:lstStyle/>
          <a:p>
            <a:pPr algn="ctr">
              <a:spcBef>
                <a:spcPts val="300"/>
              </a:spcBef>
              <a:buClr>
                <a:schemeClr val="bg1"/>
              </a:buClr>
              <a:buSzPct val="150000"/>
            </a:pPr>
            <a:r>
              <a:rPr lang="en-US" sz="4400" b="1" dirty="0">
                <a:solidFill>
                  <a:schemeClr val="tx1">
                    <a:lumMod val="50000"/>
                    <a:lumOff val="50000"/>
                  </a:schemeClr>
                </a:solidFill>
                <a:latin typeface="Courier" pitchFamily="2" charset="0"/>
              </a:rPr>
              <a:t>4</a:t>
            </a:r>
          </a:p>
        </p:txBody>
      </p:sp>
      <p:sp>
        <p:nvSpPr>
          <p:cNvPr id="77" name="Graphic 5">
            <a:extLst>
              <a:ext uri="{FF2B5EF4-FFF2-40B4-BE49-F238E27FC236}">
                <a16:creationId xmlns:a16="http://schemas.microsoft.com/office/drawing/2014/main" id="{43FAFF1B-B46E-8D71-FE78-1F2B5AB05562}"/>
              </a:ext>
            </a:extLst>
          </p:cNvPr>
          <p:cNvSpPr/>
          <p:nvPr/>
        </p:nvSpPr>
        <p:spPr>
          <a:xfrm rot="5400000" flipH="1">
            <a:off x="8335471" y="5756661"/>
            <a:ext cx="327378" cy="1233442"/>
          </a:xfrm>
          <a:custGeom>
            <a:avLst/>
            <a:gdLst>
              <a:gd name="connsiteX0" fmla="*/ 0 w 3276600"/>
              <a:gd name="connsiteY0" fmla="*/ 3613439 h 3613438"/>
              <a:gd name="connsiteX1" fmla="*/ 0 w 3276600"/>
              <a:gd name="connsiteY1" fmla="*/ 0 h 3613438"/>
              <a:gd name="connsiteX2" fmla="*/ 3276600 w 3276600"/>
              <a:gd name="connsiteY2" fmla="*/ 1806287 h 3613438"/>
            </a:gdLst>
            <a:ahLst/>
            <a:cxnLst>
              <a:cxn ang="0">
                <a:pos x="connsiteX0" y="connsiteY0"/>
              </a:cxn>
              <a:cxn ang="0">
                <a:pos x="connsiteX1" y="connsiteY1"/>
              </a:cxn>
              <a:cxn ang="0">
                <a:pos x="connsiteX2" y="connsiteY2"/>
              </a:cxn>
            </a:cxnLst>
            <a:rect l="l" t="t" r="r" b="b"/>
            <a:pathLst>
              <a:path w="3276600" h="3613438">
                <a:moveTo>
                  <a:pt x="0" y="3613439"/>
                </a:moveTo>
                <a:lnTo>
                  <a:pt x="0" y="0"/>
                </a:lnTo>
                <a:lnTo>
                  <a:pt x="3276600" y="1806287"/>
                </a:lnTo>
                <a:close/>
              </a:path>
            </a:pathLst>
          </a:custGeom>
          <a:solidFill>
            <a:schemeClr val="bg1">
              <a:alpha val="50000"/>
            </a:schemeClr>
          </a:solidFill>
          <a:ln w="8653" cap="flat">
            <a:noFill/>
            <a:prstDash val="solid"/>
            <a:miter/>
          </a:ln>
          <a:effectLst/>
        </p:spPr>
        <p:txBody>
          <a:bodyPr rtlCol="0" anchor="ctr"/>
          <a:lstStyle/>
          <a:p>
            <a:endParaRPr lang="en-US" dirty="0"/>
          </a:p>
        </p:txBody>
      </p:sp>
      <p:sp>
        <p:nvSpPr>
          <p:cNvPr id="78" name="Graphic 5">
            <a:extLst>
              <a:ext uri="{FF2B5EF4-FFF2-40B4-BE49-F238E27FC236}">
                <a16:creationId xmlns:a16="http://schemas.microsoft.com/office/drawing/2014/main" id="{519D6000-D0C0-3BAD-969C-80FD3F24D86D}"/>
              </a:ext>
            </a:extLst>
          </p:cNvPr>
          <p:cNvSpPr/>
          <p:nvPr/>
        </p:nvSpPr>
        <p:spPr>
          <a:xfrm rot="5400000" flipH="1">
            <a:off x="8383315" y="6134133"/>
            <a:ext cx="231687" cy="574189"/>
          </a:xfrm>
          <a:custGeom>
            <a:avLst/>
            <a:gdLst>
              <a:gd name="connsiteX0" fmla="*/ 0 w 3276600"/>
              <a:gd name="connsiteY0" fmla="*/ 3613439 h 3613438"/>
              <a:gd name="connsiteX1" fmla="*/ 0 w 3276600"/>
              <a:gd name="connsiteY1" fmla="*/ 0 h 3613438"/>
              <a:gd name="connsiteX2" fmla="*/ 3276600 w 3276600"/>
              <a:gd name="connsiteY2" fmla="*/ 1806287 h 3613438"/>
            </a:gdLst>
            <a:ahLst/>
            <a:cxnLst>
              <a:cxn ang="0">
                <a:pos x="connsiteX0" y="connsiteY0"/>
              </a:cxn>
              <a:cxn ang="0">
                <a:pos x="connsiteX1" y="connsiteY1"/>
              </a:cxn>
              <a:cxn ang="0">
                <a:pos x="connsiteX2" y="connsiteY2"/>
              </a:cxn>
            </a:cxnLst>
            <a:rect l="l" t="t" r="r" b="b"/>
            <a:pathLst>
              <a:path w="3276600" h="3613438">
                <a:moveTo>
                  <a:pt x="0" y="3613439"/>
                </a:moveTo>
                <a:lnTo>
                  <a:pt x="0" y="0"/>
                </a:lnTo>
                <a:lnTo>
                  <a:pt x="3276600" y="1806287"/>
                </a:lnTo>
                <a:close/>
              </a:path>
            </a:pathLst>
          </a:custGeom>
          <a:solidFill>
            <a:schemeClr val="bg1"/>
          </a:solidFill>
          <a:ln w="8653" cap="flat">
            <a:noFill/>
            <a:prstDash val="solid"/>
            <a:miter/>
          </a:ln>
        </p:spPr>
        <p:txBody>
          <a:bodyPr rtlCol="0" anchor="ctr"/>
          <a:lstStyle/>
          <a:p>
            <a:endParaRPr lang="en-US" dirty="0"/>
          </a:p>
        </p:txBody>
      </p:sp>
      <p:sp>
        <p:nvSpPr>
          <p:cNvPr id="80" name="Rectangle 79">
            <a:extLst>
              <a:ext uri="{FF2B5EF4-FFF2-40B4-BE49-F238E27FC236}">
                <a16:creationId xmlns:a16="http://schemas.microsoft.com/office/drawing/2014/main" id="{0C5B8C62-2202-09AC-2984-4FEC633777A8}"/>
              </a:ext>
            </a:extLst>
          </p:cNvPr>
          <p:cNvSpPr/>
          <p:nvPr/>
        </p:nvSpPr>
        <p:spPr>
          <a:xfrm>
            <a:off x="9868254" y="2598905"/>
            <a:ext cx="1917859" cy="3938195"/>
          </a:xfrm>
          <a:prstGeom prst="rect">
            <a:avLst/>
          </a:prstGeom>
          <a:solidFill>
            <a:srgbClr val="61D2CD"/>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1" name="Rectangle 80">
            <a:extLst>
              <a:ext uri="{FF2B5EF4-FFF2-40B4-BE49-F238E27FC236}">
                <a16:creationId xmlns:a16="http://schemas.microsoft.com/office/drawing/2014/main" id="{86F5AA1C-2827-C72A-AFF4-942001EDAF1D}"/>
              </a:ext>
            </a:extLst>
          </p:cNvPr>
          <p:cNvSpPr/>
          <p:nvPr/>
        </p:nvSpPr>
        <p:spPr>
          <a:xfrm>
            <a:off x="9868254" y="2598847"/>
            <a:ext cx="91440" cy="3938195"/>
          </a:xfrm>
          <a:prstGeom prst="rect">
            <a:avLst/>
          </a:prstGeom>
          <a:solidFill>
            <a:schemeClr val="bg1">
              <a:alpha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2" name="Oval 81">
            <a:extLst>
              <a:ext uri="{FF2B5EF4-FFF2-40B4-BE49-F238E27FC236}">
                <a16:creationId xmlns:a16="http://schemas.microsoft.com/office/drawing/2014/main" id="{C29F00BA-D9FD-E7FC-C667-CDCF5D41CC87}"/>
              </a:ext>
            </a:extLst>
          </p:cNvPr>
          <p:cNvSpPr/>
          <p:nvPr/>
        </p:nvSpPr>
        <p:spPr>
          <a:xfrm>
            <a:off x="9741993" y="1036788"/>
            <a:ext cx="2170380" cy="2170380"/>
          </a:xfrm>
          <a:prstGeom prst="ellipse">
            <a:avLst/>
          </a:prstGeom>
          <a:solidFill>
            <a:schemeClr val="bg1"/>
          </a:solidFill>
          <a:ln w="57150">
            <a:solidFill>
              <a:srgbClr val="61D2CD"/>
            </a:solidFill>
          </a:ln>
          <a:effectLst>
            <a:outerShdw blurRad="92270" dist="38100" dir="8100000" sx="101000" sy="101000" algn="tr"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TextBox 82">
            <a:extLst>
              <a:ext uri="{FF2B5EF4-FFF2-40B4-BE49-F238E27FC236}">
                <a16:creationId xmlns:a16="http://schemas.microsoft.com/office/drawing/2014/main" id="{1D2C537A-E6FE-B256-92D9-1FD77F965E30}"/>
              </a:ext>
            </a:extLst>
          </p:cNvPr>
          <p:cNvSpPr txBox="1"/>
          <p:nvPr/>
        </p:nvSpPr>
        <p:spPr>
          <a:xfrm>
            <a:off x="9729903" y="1691400"/>
            <a:ext cx="2194560" cy="830997"/>
          </a:xfrm>
          <a:prstGeom prst="rect">
            <a:avLst/>
          </a:prstGeom>
          <a:noFill/>
        </p:spPr>
        <p:txBody>
          <a:bodyPr wrap="square">
            <a:spAutoFit/>
          </a:bodyPr>
          <a:lstStyle/>
          <a:p>
            <a:pPr marL="0" marR="0" algn="ctr">
              <a:spcBef>
                <a:spcPts val="0"/>
              </a:spcBef>
              <a:spcAft>
                <a:spcPts val="0"/>
              </a:spcAft>
            </a:pPr>
            <a:r>
              <a:rPr lang="en-US" sz="2400" b="1" kern="100" dirty="0">
                <a:effectLst/>
                <a:latin typeface="Century Gothic" panose="020B0502020202020204" pitchFamily="34" charset="0"/>
                <a:ea typeface="Calibri" panose="020F0502020204030204" pitchFamily="34" charset="0"/>
                <a:cs typeface="Times New Roman" panose="02020603050405020304" pitchFamily="18" charset="0"/>
              </a:rPr>
              <a:t>Project</a:t>
            </a:r>
          </a:p>
          <a:p>
            <a:pPr marL="0" marR="0" algn="ctr">
              <a:spcBef>
                <a:spcPts val="0"/>
              </a:spcBef>
              <a:spcAft>
                <a:spcPts val="0"/>
              </a:spcAft>
            </a:pPr>
            <a:r>
              <a:rPr lang="en-US" sz="2400" b="1" kern="100" dirty="0">
                <a:effectLst/>
                <a:latin typeface="Century Gothic" panose="020B0502020202020204" pitchFamily="34" charset="0"/>
                <a:ea typeface="Calibri" panose="020F0502020204030204" pitchFamily="34" charset="0"/>
                <a:cs typeface="Times New Roman" panose="02020603050405020304" pitchFamily="18" charset="0"/>
              </a:rPr>
              <a:t>Close</a:t>
            </a:r>
          </a:p>
        </p:txBody>
      </p:sp>
      <p:sp>
        <p:nvSpPr>
          <p:cNvPr id="84" name="TextBox 83">
            <a:extLst>
              <a:ext uri="{FF2B5EF4-FFF2-40B4-BE49-F238E27FC236}">
                <a16:creationId xmlns:a16="http://schemas.microsoft.com/office/drawing/2014/main" id="{53B26E57-C6CB-2660-7C1C-E02929002484}"/>
              </a:ext>
            </a:extLst>
          </p:cNvPr>
          <p:cNvSpPr txBox="1"/>
          <p:nvPr/>
        </p:nvSpPr>
        <p:spPr>
          <a:xfrm>
            <a:off x="9865736" y="1391072"/>
            <a:ext cx="1922895" cy="369332"/>
          </a:xfrm>
          <a:prstGeom prst="rect">
            <a:avLst/>
          </a:prstGeom>
          <a:noFill/>
        </p:spPr>
        <p:txBody>
          <a:bodyPr wrap="square">
            <a:spAutoFit/>
          </a:bodyPr>
          <a:lstStyle/>
          <a:p>
            <a:pPr marL="0" marR="0" algn="ctr">
              <a:spcBef>
                <a:spcPts val="0"/>
              </a:spcBef>
              <a:spcAft>
                <a:spcPts val="0"/>
              </a:spcAft>
            </a:pPr>
            <a:r>
              <a:rPr lang="en-US" kern="100" spc="300" dirty="0">
                <a:solidFill>
                  <a:schemeClr val="tx1">
                    <a:lumMod val="65000"/>
                    <a:lumOff val="35000"/>
                    <a:alpha val="75000"/>
                  </a:schemeClr>
                </a:solidFill>
                <a:effectLst/>
                <a:latin typeface="Courier" pitchFamily="2" charset="0"/>
                <a:ea typeface="Calibri" panose="020F0502020204030204" pitchFamily="34" charset="0"/>
                <a:cs typeface="Times New Roman" panose="02020603050405020304" pitchFamily="18" charset="0"/>
              </a:rPr>
              <a:t>PROJECT</a:t>
            </a:r>
          </a:p>
        </p:txBody>
      </p:sp>
      <p:sp>
        <p:nvSpPr>
          <p:cNvPr id="85" name="TextBox 84">
            <a:extLst>
              <a:ext uri="{FF2B5EF4-FFF2-40B4-BE49-F238E27FC236}">
                <a16:creationId xmlns:a16="http://schemas.microsoft.com/office/drawing/2014/main" id="{C6C74FF0-9CBB-26B4-793B-2BCDE2401BA0}"/>
              </a:ext>
            </a:extLst>
          </p:cNvPr>
          <p:cNvSpPr txBox="1"/>
          <p:nvPr/>
        </p:nvSpPr>
        <p:spPr>
          <a:xfrm>
            <a:off x="9982844" y="3560227"/>
            <a:ext cx="1734980" cy="1436291"/>
          </a:xfrm>
          <a:prstGeom prst="rect">
            <a:avLst/>
          </a:prstGeom>
          <a:noFill/>
        </p:spPr>
        <p:txBody>
          <a:bodyPr wrap="square" rtlCol="0">
            <a:spAutoFit/>
          </a:bodyPr>
          <a:lstStyle/>
          <a:p>
            <a:pPr algn="ctr">
              <a:spcAft>
                <a:spcPts val="1400"/>
              </a:spcAft>
              <a:buClr>
                <a:schemeClr val="bg1"/>
              </a:buClr>
              <a:buSzPct val="150000"/>
            </a:pPr>
            <a:r>
              <a:rPr lang="en-US" sz="1600" dirty="0">
                <a:latin typeface="Century Gothic" panose="020B0502020202020204" pitchFamily="34" charset="0"/>
              </a:rPr>
              <a:t>Postmortem</a:t>
            </a:r>
          </a:p>
          <a:p>
            <a:pPr algn="ctr">
              <a:spcAft>
                <a:spcPts val="1400"/>
              </a:spcAft>
              <a:buClr>
                <a:schemeClr val="bg1"/>
              </a:buClr>
              <a:buSzPct val="150000"/>
            </a:pPr>
            <a:r>
              <a:rPr lang="en-US" sz="1600" dirty="0">
                <a:latin typeface="Century Gothic" panose="020B0502020202020204" pitchFamily="34" charset="0"/>
              </a:rPr>
              <a:t>Project Punchlist</a:t>
            </a:r>
          </a:p>
          <a:p>
            <a:pPr algn="ctr">
              <a:spcAft>
                <a:spcPts val="1400"/>
              </a:spcAft>
              <a:buClr>
                <a:schemeClr val="bg1"/>
              </a:buClr>
              <a:buSzPct val="150000"/>
            </a:pPr>
            <a:r>
              <a:rPr lang="en-US" sz="1600" dirty="0">
                <a:latin typeface="Century Gothic" panose="020B0502020202020204" pitchFamily="34" charset="0"/>
              </a:rPr>
              <a:t>Reporting</a:t>
            </a:r>
          </a:p>
        </p:txBody>
      </p:sp>
      <p:sp>
        <p:nvSpPr>
          <p:cNvPr id="86" name="TextBox 85">
            <a:extLst>
              <a:ext uri="{FF2B5EF4-FFF2-40B4-BE49-F238E27FC236}">
                <a16:creationId xmlns:a16="http://schemas.microsoft.com/office/drawing/2014/main" id="{5AB691C9-F1CE-CDBA-5626-366ACC61423D}"/>
              </a:ext>
            </a:extLst>
          </p:cNvPr>
          <p:cNvSpPr txBox="1"/>
          <p:nvPr/>
        </p:nvSpPr>
        <p:spPr>
          <a:xfrm>
            <a:off x="10368275" y="2369708"/>
            <a:ext cx="917817" cy="769441"/>
          </a:xfrm>
          <a:prstGeom prst="rect">
            <a:avLst/>
          </a:prstGeom>
          <a:noFill/>
        </p:spPr>
        <p:txBody>
          <a:bodyPr wrap="square" rtlCol="0">
            <a:spAutoFit/>
          </a:bodyPr>
          <a:lstStyle/>
          <a:p>
            <a:pPr algn="ctr">
              <a:spcBef>
                <a:spcPts val="300"/>
              </a:spcBef>
              <a:buClr>
                <a:schemeClr val="bg1"/>
              </a:buClr>
              <a:buSzPct val="150000"/>
            </a:pPr>
            <a:r>
              <a:rPr lang="en-US" sz="4400" b="1" dirty="0">
                <a:solidFill>
                  <a:schemeClr val="tx1">
                    <a:lumMod val="50000"/>
                    <a:lumOff val="50000"/>
                  </a:schemeClr>
                </a:solidFill>
                <a:latin typeface="Courier" pitchFamily="2" charset="0"/>
              </a:rPr>
              <a:t>5</a:t>
            </a:r>
          </a:p>
        </p:txBody>
      </p:sp>
      <p:sp>
        <p:nvSpPr>
          <p:cNvPr id="88" name="Graphic 5">
            <a:extLst>
              <a:ext uri="{FF2B5EF4-FFF2-40B4-BE49-F238E27FC236}">
                <a16:creationId xmlns:a16="http://schemas.microsoft.com/office/drawing/2014/main" id="{12E6CBCD-CE34-7C2C-FA99-72ED1FABBB25}"/>
              </a:ext>
            </a:extLst>
          </p:cNvPr>
          <p:cNvSpPr/>
          <p:nvPr/>
        </p:nvSpPr>
        <p:spPr>
          <a:xfrm rot="5400000" flipH="1">
            <a:off x="10712635" y="5756661"/>
            <a:ext cx="327378" cy="1233442"/>
          </a:xfrm>
          <a:custGeom>
            <a:avLst/>
            <a:gdLst>
              <a:gd name="connsiteX0" fmla="*/ 0 w 3276600"/>
              <a:gd name="connsiteY0" fmla="*/ 3613439 h 3613438"/>
              <a:gd name="connsiteX1" fmla="*/ 0 w 3276600"/>
              <a:gd name="connsiteY1" fmla="*/ 0 h 3613438"/>
              <a:gd name="connsiteX2" fmla="*/ 3276600 w 3276600"/>
              <a:gd name="connsiteY2" fmla="*/ 1806287 h 3613438"/>
            </a:gdLst>
            <a:ahLst/>
            <a:cxnLst>
              <a:cxn ang="0">
                <a:pos x="connsiteX0" y="connsiteY0"/>
              </a:cxn>
              <a:cxn ang="0">
                <a:pos x="connsiteX1" y="connsiteY1"/>
              </a:cxn>
              <a:cxn ang="0">
                <a:pos x="connsiteX2" y="connsiteY2"/>
              </a:cxn>
            </a:cxnLst>
            <a:rect l="l" t="t" r="r" b="b"/>
            <a:pathLst>
              <a:path w="3276600" h="3613438">
                <a:moveTo>
                  <a:pt x="0" y="3613439"/>
                </a:moveTo>
                <a:lnTo>
                  <a:pt x="0" y="0"/>
                </a:lnTo>
                <a:lnTo>
                  <a:pt x="3276600" y="1806287"/>
                </a:lnTo>
                <a:close/>
              </a:path>
            </a:pathLst>
          </a:custGeom>
          <a:solidFill>
            <a:schemeClr val="bg1">
              <a:alpha val="50000"/>
            </a:schemeClr>
          </a:solidFill>
          <a:ln w="8653" cap="flat">
            <a:noFill/>
            <a:prstDash val="solid"/>
            <a:miter/>
          </a:ln>
          <a:effectLst/>
        </p:spPr>
        <p:txBody>
          <a:bodyPr rtlCol="0" anchor="ctr"/>
          <a:lstStyle/>
          <a:p>
            <a:endParaRPr lang="en-US" dirty="0"/>
          </a:p>
        </p:txBody>
      </p:sp>
      <p:sp>
        <p:nvSpPr>
          <p:cNvPr id="89" name="Graphic 5">
            <a:extLst>
              <a:ext uri="{FF2B5EF4-FFF2-40B4-BE49-F238E27FC236}">
                <a16:creationId xmlns:a16="http://schemas.microsoft.com/office/drawing/2014/main" id="{3BA44DF9-0A36-7450-6110-6503E0A7DDF6}"/>
              </a:ext>
            </a:extLst>
          </p:cNvPr>
          <p:cNvSpPr/>
          <p:nvPr/>
        </p:nvSpPr>
        <p:spPr>
          <a:xfrm rot="5400000" flipH="1">
            <a:off x="10760479" y="6134133"/>
            <a:ext cx="231687" cy="574189"/>
          </a:xfrm>
          <a:custGeom>
            <a:avLst/>
            <a:gdLst>
              <a:gd name="connsiteX0" fmla="*/ 0 w 3276600"/>
              <a:gd name="connsiteY0" fmla="*/ 3613439 h 3613438"/>
              <a:gd name="connsiteX1" fmla="*/ 0 w 3276600"/>
              <a:gd name="connsiteY1" fmla="*/ 0 h 3613438"/>
              <a:gd name="connsiteX2" fmla="*/ 3276600 w 3276600"/>
              <a:gd name="connsiteY2" fmla="*/ 1806287 h 3613438"/>
            </a:gdLst>
            <a:ahLst/>
            <a:cxnLst>
              <a:cxn ang="0">
                <a:pos x="connsiteX0" y="connsiteY0"/>
              </a:cxn>
              <a:cxn ang="0">
                <a:pos x="connsiteX1" y="connsiteY1"/>
              </a:cxn>
              <a:cxn ang="0">
                <a:pos x="connsiteX2" y="connsiteY2"/>
              </a:cxn>
            </a:cxnLst>
            <a:rect l="l" t="t" r="r" b="b"/>
            <a:pathLst>
              <a:path w="3276600" h="3613438">
                <a:moveTo>
                  <a:pt x="0" y="3613439"/>
                </a:moveTo>
                <a:lnTo>
                  <a:pt x="0" y="0"/>
                </a:lnTo>
                <a:lnTo>
                  <a:pt x="3276600" y="1806287"/>
                </a:lnTo>
                <a:close/>
              </a:path>
            </a:pathLst>
          </a:custGeom>
          <a:solidFill>
            <a:schemeClr val="bg1"/>
          </a:solidFill>
          <a:ln w="8653" cap="flat">
            <a:noFill/>
            <a:prstDash val="solid"/>
            <a:miter/>
          </a:ln>
        </p:spPr>
        <p:txBody>
          <a:bodyPr rtlCol="0" anchor="ctr"/>
          <a:lstStyle/>
          <a:p>
            <a:endParaRPr lang="en-US" dirty="0"/>
          </a:p>
        </p:txBody>
      </p:sp>
      <p:sp>
        <p:nvSpPr>
          <p:cNvPr id="92" name="Graphic 5">
            <a:extLst>
              <a:ext uri="{FF2B5EF4-FFF2-40B4-BE49-F238E27FC236}">
                <a16:creationId xmlns:a16="http://schemas.microsoft.com/office/drawing/2014/main" id="{CECD3D05-3E5B-56DD-4EB6-11FC8E20B24A}"/>
              </a:ext>
            </a:extLst>
          </p:cNvPr>
          <p:cNvSpPr/>
          <p:nvPr/>
        </p:nvSpPr>
        <p:spPr>
          <a:xfrm rot="8100000" flipH="1">
            <a:off x="1212107" y="3106592"/>
            <a:ext cx="212834" cy="212481"/>
          </a:xfrm>
          <a:prstGeom prst="rect">
            <a:avLst/>
          </a:prstGeom>
          <a:solidFill>
            <a:schemeClr val="accent4"/>
          </a:solidFill>
          <a:ln w="8653" cap="flat">
            <a:noFill/>
            <a:prstDash val="solid"/>
            <a:miter/>
          </a:ln>
        </p:spPr>
        <p:txBody>
          <a:bodyPr rtlCol="0" anchor="ctr"/>
          <a:lstStyle/>
          <a:p>
            <a:endParaRPr lang="en-US" dirty="0"/>
          </a:p>
        </p:txBody>
      </p:sp>
      <p:sp>
        <p:nvSpPr>
          <p:cNvPr id="95" name="Graphic 5">
            <a:extLst>
              <a:ext uri="{FF2B5EF4-FFF2-40B4-BE49-F238E27FC236}">
                <a16:creationId xmlns:a16="http://schemas.microsoft.com/office/drawing/2014/main" id="{F26976B8-79DC-A61D-17AE-C7472E297CA7}"/>
              </a:ext>
            </a:extLst>
          </p:cNvPr>
          <p:cNvSpPr/>
          <p:nvPr/>
        </p:nvSpPr>
        <p:spPr>
          <a:xfrm rot="8100000" flipH="1">
            <a:off x="3589272" y="3106592"/>
            <a:ext cx="212834" cy="212481"/>
          </a:xfrm>
          <a:prstGeom prst="rect">
            <a:avLst/>
          </a:prstGeom>
          <a:solidFill>
            <a:srgbClr val="D1CC43"/>
          </a:solidFill>
          <a:ln w="8653" cap="flat">
            <a:noFill/>
            <a:prstDash val="solid"/>
            <a:miter/>
          </a:ln>
        </p:spPr>
        <p:txBody>
          <a:bodyPr rtlCol="0" anchor="ctr"/>
          <a:lstStyle/>
          <a:p>
            <a:endParaRPr lang="en-US" dirty="0"/>
          </a:p>
        </p:txBody>
      </p:sp>
      <p:sp>
        <p:nvSpPr>
          <p:cNvPr id="98" name="Graphic 5">
            <a:extLst>
              <a:ext uri="{FF2B5EF4-FFF2-40B4-BE49-F238E27FC236}">
                <a16:creationId xmlns:a16="http://schemas.microsoft.com/office/drawing/2014/main" id="{86927724-A87F-824F-7745-B106BF3870FD}"/>
              </a:ext>
            </a:extLst>
          </p:cNvPr>
          <p:cNvSpPr/>
          <p:nvPr/>
        </p:nvSpPr>
        <p:spPr>
          <a:xfrm rot="8100000" flipH="1">
            <a:off x="5966437" y="3106592"/>
            <a:ext cx="212834" cy="212481"/>
          </a:xfrm>
          <a:prstGeom prst="rect">
            <a:avLst/>
          </a:prstGeom>
          <a:solidFill>
            <a:srgbClr val="E3EB86"/>
          </a:solidFill>
          <a:ln w="8653" cap="flat">
            <a:noFill/>
            <a:prstDash val="solid"/>
            <a:miter/>
          </a:ln>
        </p:spPr>
        <p:txBody>
          <a:bodyPr rtlCol="0" anchor="ctr"/>
          <a:lstStyle/>
          <a:p>
            <a:endParaRPr lang="en-US" dirty="0"/>
          </a:p>
        </p:txBody>
      </p:sp>
      <p:sp>
        <p:nvSpPr>
          <p:cNvPr id="101" name="Graphic 5">
            <a:extLst>
              <a:ext uri="{FF2B5EF4-FFF2-40B4-BE49-F238E27FC236}">
                <a16:creationId xmlns:a16="http://schemas.microsoft.com/office/drawing/2014/main" id="{D4174718-F58B-4C3B-7D1C-A6F58AC57BFA}"/>
              </a:ext>
            </a:extLst>
          </p:cNvPr>
          <p:cNvSpPr/>
          <p:nvPr/>
        </p:nvSpPr>
        <p:spPr>
          <a:xfrm rot="8100000" flipH="1">
            <a:off x="8343602" y="3106592"/>
            <a:ext cx="212834" cy="212481"/>
          </a:xfrm>
          <a:prstGeom prst="rect">
            <a:avLst/>
          </a:prstGeom>
          <a:solidFill>
            <a:srgbClr val="ADD7E6"/>
          </a:solidFill>
          <a:ln w="8653" cap="flat">
            <a:noFill/>
            <a:prstDash val="solid"/>
            <a:miter/>
          </a:ln>
        </p:spPr>
        <p:txBody>
          <a:bodyPr rtlCol="0" anchor="ctr"/>
          <a:lstStyle/>
          <a:p>
            <a:endParaRPr lang="en-US" dirty="0"/>
          </a:p>
        </p:txBody>
      </p:sp>
      <p:sp>
        <p:nvSpPr>
          <p:cNvPr id="104" name="Graphic 5">
            <a:extLst>
              <a:ext uri="{FF2B5EF4-FFF2-40B4-BE49-F238E27FC236}">
                <a16:creationId xmlns:a16="http://schemas.microsoft.com/office/drawing/2014/main" id="{3B71B119-5A03-FAA5-A62E-81976DA0B946}"/>
              </a:ext>
            </a:extLst>
          </p:cNvPr>
          <p:cNvSpPr/>
          <p:nvPr/>
        </p:nvSpPr>
        <p:spPr>
          <a:xfrm rot="8100000" flipH="1">
            <a:off x="10720766" y="3106592"/>
            <a:ext cx="212834" cy="212481"/>
          </a:xfrm>
          <a:prstGeom prst="rect">
            <a:avLst/>
          </a:prstGeom>
          <a:solidFill>
            <a:srgbClr val="61D2CD"/>
          </a:solidFill>
          <a:ln w="8653" cap="flat">
            <a:noFill/>
            <a:prstDash val="solid"/>
            <a:miter/>
          </a:ln>
        </p:spPr>
        <p:txBody>
          <a:bodyPr rtlCol="0" anchor="ctr"/>
          <a:lstStyle/>
          <a:p>
            <a:endParaRPr lang="en-US" dirty="0"/>
          </a:p>
        </p:txBody>
      </p:sp>
      <p:sp>
        <p:nvSpPr>
          <p:cNvPr id="105" name="TextBox 104">
            <a:extLst>
              <a:ext uri="{FF2B5EF4-FFF2-40B4-BE49-F238E27FC236}">
                <a16:creationId xmlns:a16="http://schemas.microsoft.com/office/drawing/2014/main" id="{E657F283-8CE8-B1D0-1462-4663337E2661}"/>
              </a:ext>
            </a:extLst>
          </p:cNvPr>
          <p:cNvSpPr txBox="1"/>
          <p:nvPr/>
        </p:nvSpPr>
        <p:spPr>
          <a:xfrm>
            <a:off x="249647" y="216762"/>
            <a:ext cx="7127156" cy="584775"/>
          </a:xfrm>
          <a:prstGeom prst="rect">
            <a:avLst/>
          </a:prstGeom>
          <a:noFill/>
          <a:effectLst/>
        </p:spPr>
        <p:txBody>
          <a:bodyPr wrap="square" rtlCol="0">
            <a:spAutoFit/>
          </a:bodyPr>
          <a:lstStyle/>
          <a:p>
            <a:r>
              <a:rPr lang="en-US" sz="3200" i="0" u="none" strike="noStrike" dirty="0">
                <a:solidFill>
                  <a:srgbClr val="12B9A9"/>
                </a:solidFill>
                <a:effectLst/>
                <a:latin typeface="Century Gothic" panose="020B0502020202020204" pitchFamily="34" charset="0"/>
              </a:rPr>
              <a:t>PROJECT MANAGEMENT PHASES</a:t>
            </a:r>
            <a:endParaRPr lang="en-US" sz="3200" dirty="0">
              <a:solidFill>
                <a:srgbClr val="12B9A9"/>
              </a:solidFill>
              <a:latin typeface="Century Gothic" panose="020B0502020202020204" pitchFamily="34" charset="0"/>
            </a:endParaRPr>
          </a:p>
        </p:txBody>
      </p:sp>
    </p:spTree>
    <p:extLst>
      <p:ext uri="{BB962C8B-B14F-4D97-AF65-F5344CB8AC3E}">
        <p14:creationId xmlns:p14="http://schemas.microsoft.com/office/powerpoint/2010/main" val="2785889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IC-IT-Project-Roadmap-Template_PowerPoint</Template>
  <TotalTime>6996</TotalTime>
  <Words>279</Words>
  <Application>Microsoft Macintosh PowerPoint</Application>
  <PresentationFormat>Widescreen</PresentationFormat>
  <Paragraphs>65</Paragraphs>
  <Slides>3</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vt:i4>
      </vt:variant>
    </vt:vector>
  </HeadingPairs>
  <TitlesOfParts>
    <vt:vector size="9" baseType="lpstr">
      <vt:lpstr>Arial</vt:lpstr>
      <vt:lpstr>Calibri</vt:lpstr>
      <vt:lpstr>Calibri Light</vt:lpstr>
      <vt:lpstr>Century Gothic</vt:lpstr>
      <vt:lpstr>Courier</vt:lpstr>
      <vt:lpstr>Тема Office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Heather Key</cp:lastModifiedBy>
  <cp:revision>83</cp:revision>
  <cp:lastPrinted>2020-08-31T22:23:58Z</cp:lastPrinted>
  <dcterms:created xsi:type="dcterms:W3CDTF">2021-07-07T23:54:57Z</dcterms:created>
  <dcterms:modified xsi:type="dcterms:W3CDTF">2023-12-27T20:42:39Z</dcterms:modified>
</cp:coreProperties>
</file>