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55"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819D"/>
    <a:srgbClr val="6878A5"/>
    <a:srgbClr val="419E9F"/>
    <a:srgbClr val="7B8DC1"/>
    <a:srgbClr val="9CA6C1"/>
    <a:srgbClr val="B5BDD2"/>
    <a:srgbClr val="CADBF9"/>
    <a:srgbClr val="8AC9CD"/>
    <a:srgbClr val="63C9CF"/>
    <a:srgbClr val="9DC1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26" autoAdjust="0"/>
    <p:restoredTop sz="96058"/>
  </p:normalViewPr>
  <p:slideViewPr>
    <p:cSldViewPr snapToGrid="0" snapToObjects="1">
      <p:cViewPr varScale="1">
        <p:scale>
          <a:sx n="128" d="100"/>
          <a:sy n="128" d="100"/>
        </p:scale>
        <p:origin x="42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COSTS</c:v>
                </c:pt>
              </c:strCache>
            </c:strRef>
          </c:tx>
          <c:spPr>
            <a:ln>
              <a:noFill/>
            </a:ln>
          </c:spPr>
          <c:dPt>
            <c:idx val="0"/>
            <c:bubble3D val="0"/>
            <c:spPr>
              <a:solidFill>
                <a:srgbClr val="8AC9CD"/>
              </a:solidFill>
              <a:ln w="19050">
                <a:noFill/>
              </a:ln>
              <a:effectLst/>
            </c:spPr>
            <c:extLst>
              <c:ext xmlns:c16="http://schemas.microsoft.com/office/drawing/2014/chart" uri="{C3380CC4-5D6E-409C-BE32-E72D297353CC}">
                <c16:uniqueId val="{00000001-8D32-1E48-96CB-A30CB7105C05}"/>
              </c:ext>
            </c:extLst>
          </c:dPt>
          <c:dPt>
            <c:idx val="1"/>
            <c:bubble3D val="0"/>
            <c:spPr>
              <a:solidFill>
                <a:srgbClr val="B2DEDC"/>
              </a:solidFill>
              <a:ln w="19050">
                <a:noFill/>
              </a:ln>
              <a:effectLst/>
            </c:spPr>
            <c:extLst>
              <c:ext xmlns:c16="http://schemas.microsoft.com/office/drawing/2014/chart" uri="{C3380CC4-5D6E-409C-BE32-E72D297353CC}">
                <c16:uniqueId val="{00000004-8D32-1E48-96CB-A30CB7105C05}"/>
              </c:ext>
            </c:extLst>
          </c:dPt>
          <c:dPt>
            <c:idx val="2"/>
            <c:bubble3D val="0"/>
            <c:spPr>
              <a:solidFill>
                <a:srgbClr val="9CC1BD"/>
              </a:solidFill>
              <a:ln w="19050">
                <a:noFill/>
              </a:ln>
              <a:effectLst/>
            </c:spPr>
            <c:extLst>
              <c:ext xmlns:c16="http://schemas.microsoft.com/office/drawing/2014/chart" uri="{C3380CC4-5D6E-409C-BE32-E72D297353CC}">
                <c16:uniqueId val="{00000003-8D32-1E48-96CB-A30CB7105C05}"/>
              </c:ext>
            </c:extLst>
          </c:dPt>
          <c:dPt>
            <c:idx val="3"/>
            <c:bubble3D val="0"/>
            <c:spPr>
              <a:solidFill>
                <a:srgbClr val="6D8786"/>
              </a:solidFill>
              <a:ln w="19050">
                <a:noFill/>
              </a:ln>
              <a:effectLst/>
            </c:spPr>
            <c:extLst>
              <c:ext xmlns:c16="http://schemas.microsoft.com/office/drawing/2014/chart" uri="{C3380CC4-5D6E-409C-BE32-E72D297353CC}">
                <c16:uniqueId val="{00000002-8D32-1E48-96CB-A30CB7105C05}"/>
              </c:ext>
            </c:extLst>
          </c:dPt>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Employee Salaries</c:v>
                </c:pt>
                <c:pt idx="1">
                  <c:v>Operational Costs</c:v>
                </c:pt>
                <c:pt idx="2">
                  <c:v>Capital Costs</c:v>
                </c:pt>
                <c:pt idx="3">
                  <c:v>Consulting Costs</c:v>
                </c:pt>
              </c:strCache>
            </c:strRef>
          </c:cat>
          <c:val>
            <c:numRef>
              <c:f>Sheet1!$B$2:$B$5</c:f>
              <c:numCache>
                <c:formatCode>_("$"* #,##0_);_("$"* \(#,##0\);_("$"* "-"??_);_(@_)</c:formatCode>
                <c:ptCount val="4"/>
                <c:pt idx="0">
                  <c:v>504000</c:v>
                </c:pt>
                <c:pt idx="1">
                  <c:v>239000</c:v>
                </c:pt>
                <c:pt idx="2">
                  <c:v>199000</c:v>
                </c:pt>
                <c:pt idx="3">
                  <c:v>55200</c:v>
                </c:pt>
              </c:numCache>
            </c:numRef>
          </c:val>
          <c:extLst>
            <c:ext xmlns:c16="http://schemas.microsoft.com/office/drawing/2014/chart" uri="{C3380CC4-5D6E-409C-BE32-E72D297353CC}">
              <c16:uniqueId val="{00000000-8D32-1E48-96CB-A30CB7105C05}"/>
            </c:ext>
          </c:extLst>
        </c:ser>
        <c:dLbls>
          <c:showLegendKey val="0"/>
          <c:showVal val="0"/>
          <c:showCatName val="0"/>
          <c:showSerName val="0"/>
          <c:showPercent val="0"/>
          <c:showBubbleSize val="0"/>
          <c:showLeaderLines val="1"/>
        </c:dLbls>
        <c:firstSliceAng val="0"/>
      </c:pieChart>
      <c:spPr>
        <a:noFill/>
        <a:ln>
          <a:noFill/>
        </a:ln>
        <a:effectLst/>
      </c:spPr>
    </c:plotArea>
    <c:legend>
      <c:legendPos val="l"/>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Century Gothic" panose="020B0502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BENEFITS</c:v>
                </c:pt>
              </c:strCache>
            </c:strRef>
          </c:tx>
          <c:spPr>
            <a:solidFill>
              <a:srgbClr val="CADBF9"/>
            </a:solidFill>
            <a:ln>
              <a:noFill/>
            </a:ln>
          </c:spPr>
          <c:dPt>
            <c:idx val="0"/>
            <c:bubble3D val="0"/>
            <c:spPr>
              <a:solidFill>
                <a:srgbClr val="CADBF9"/>
              </a:solidFill>
              <a:ln w="19050">
                <a:noFill/>
              </a:ln>
              <a:effectLst/>
            </c:spPr>
            <c:extLst>
              <c:ext xmlns:c16="http://schemas.microsoft.com/office/drawing/2014/chart" uri="{C3380CC4-5D6E-409C-BE32-E72D297353CC}">
                <c16:uniqueId val="{00000001-2CED-3F46-9F14-88988319B551}"/>
              </c:ext>
            </c:extLst>
          </c:dPt>
          <c:dPt>
            <c:idx val="1"/>
            <c:bubble3D val="0"/>
            <c:spPr>
              <a:solidFill>
                <a:srgbClr val="B5BDD2"/>
              </a:solidFill>
              <a:ln w="19050">
                <a:noFill/>
              </a:ln>
              <a:effectLst/>
            </c:spPr>
            <c:extLst>
              <c:ext xmlns:c16="http://schemas.microsoft.com/office/drawing/2014/chart" uri="{C3380CC4-5D6E-409C-BE32-E72D297353CC}">
                <c16:uniqueId val="{00000003-2CED-3F46-9F14-88988319B551}"/>
              </c:ext>
            </c:extLst>
          </c:dPt>
          <c:dPt>
            <c:idx val="2"/>
            <c:bubble3D val="0"/>
            <c:spPr>
              <a:solidFill>
                <a:srgbClr val="9CA6C1"/>
              </a:solidFill>
              <a:ln w="19050">
                <a:noFill/>
              </a:ln>
              <a:effectLst/>
            </c:spPr>
            <c:extLst>
              <c:ext xmlns:c16="http://schemas.microsoft.com/office/drawing/2014/chart" uri="{C3380CC4-5D6E-409C-BE32-E72D297353CC}">
                <c16:uniqueId val="{00000005-2CED-3F46-9F14-88988319B551}"/>
              </c:ext>
            </c:extLst>
          </c:dPt>
          <c:dPt>
            <c:idx val="3"/>
            <c:bubble3D val="0"/>
            <c:spPr>
              <a:solidFill>
                <a:srgbClr val="CADBF9"/>
              </a:solidFill>
              <a:ln w="19050">
                <a:noFill/>
              </a:ln>
              <a:effectLst/>
            </c:spPr>
            <c:extLst>
              <c:ext xmlns:c16="http://schemas.microsoft.com/office/drawing/2014/chart" uri="{C3380CC4-5D6E-409C-BE32-E72D297353CC}">
                <c16:uniqueId val="{00000007-2CED-3F46-9F14-88988319B551}"/>
              </c:ext>
            </c:extLst>
          </c:dPt>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Sales / Revenue</c:v>
                </c:pt>
                <c:pt idx="1">
                  <c:v>Productivity Gains</c:v>
                </c:pt>
                <c:pt idx="2">
                  <c:v>Reduced Staffing</c:v>
                </c:pt>
              </c:strCache>
            </c:strRef>
          </c:cat>
          <c:val>
            <c:numRef>
              <c:f>Sheet1!$B$2:$B$4</c:f>
              <c:numCache>
                <c:formatCode>_("$"* #,##0_);_("$"* \(#,##0\);_("$"* "-"??_);_(@_)</c:formatCode>
                <c:ptCount val="3"/>
                <c:pt idx="0">
                  <c:v>826850</c:v>
                </c:pt>
                <c:pt idx="1">
                  <c:v>94500</c:v>
                </c:pt>
                <c:pt idx="2">
                  <c:v>178500</c:v>
                </c:pt>
              </c:numCache>
            </c:numRef>
          </c:val>
          <c:extLst>
            <c:ext xmlns:c16="http://schemas.microsoft.com/office/drawing/2014/chart" uri="{C3380CC4-5D6E-409C-BE32-E72D297353CC}">
              <c16:uniqueId val="{00000008-2CED-3F46-9F14-88988319B551}"/>
            </c:ext>
          </c:extLst>
        </c:ser>
        <c:dLbls>
          <c:showLegendKey val="0"/>
          <c:showVal val="0"/>
          <c:showCatName val="0"/>
          <c:showSerName val="0"/>
          <c:showPercent val="0"/>
          <c:showBubbleSize val="0"/>
          <c:showLeaderLines val="1"/>
        </c:dLbls>
        <c:firstSliceAng val="0"/>
      </c:pieChart>
      <c:spPr>
        <a:noFill/>
        <a:ln>
          <a:noFill/>
        </a:ln>
        <a:effectLst/>
      </c:spPr>
    </c:plotArea>
    <c:legend>
      <c:legendPos val="l"/>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Century Gothic" panose="020B0502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47009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899&amp;utm_source=template-powerpoint&amp;utm_medium=content&amp;utm_campaign=Cost-Benefit+Analysis-powerpoint-11899&amp;lpa=Cost-Benefit+Analysis+powerpoint+1189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36233"/>
            <a:ext cx="7200147"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COST-BENEFIT ANALYSIS TEMPLATE </a:t>
            </a:r>
          </a:p>
          <a:p>
            <a:r>
              <a:rPr lang="en-US" sz="3200" b="1" dirty="0">
                <a:solidFill>
                  <a:schemeClr val="tx1">
                    <a:lumMod val="65000"/>
                    <a:lumOff val="35000"/>
                  </a:schemeClr>
                </a:solidFill>
                <a:latin typeface="Century Gothic" panose="020B0502020202020204" pitchFamily="34" charset="0"/>
              </a:rPr>
              <a:t>for PowerPoint</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4615" y="272203"/>
            <a:ext cx="4020774" cy="557985"/>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49647" y="1535597"/>
            <a:ext cx="5514783" cy="3786806"/>
          </a:xfrm>
          <a:prstGeom prst="rect">
            <a:avLst/>
          </a:prstGeom>
          <a:noFill/>
        </p:spPr>
        <p:txBody>
          <a:bodyPr wrap="square" rtlCol="0">
            <a:spAutoFit/>
          </a:bodyPr>
          <a:lstStyle/>
          <a:p>
            <a:pPr algn="just">
              <a:lnSpc>
                <a:spcPct val="150000"/>
              </a:lnSpc>
            </a:pPr>
            <a:r>
              <a:rPr lang="en-US"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Use this cost-benefit analysis template to clearly illustrate if the benefits outweigh the costs of your proposed project. The pie charts offer a high-level overview, while the table allows space to break down the specific details of your costs and benefits. The dashboard layout of this template provides a visual impact that is easy to digest so shareholders can make a well-informed financial decision.</a:t>
            </a:r>
            <a:endParaRPr lang="en-US" dirty="0"/>
          </a:p>
        </p:txBody>
      </p:sp>
      <p:pic>
        <p:nvPicPr>
          <p:cNvPr id="9" name="Picture 8">
            <a:extLst>
              <a:ext uri="{FF2B5EF4-FFF2-40B4-BE49-F238E27FC236}">
                <a16:creationId xmlns:a16="http://schemas.microsoft.com/office/drawing/2014/main" id="{ABF43049-D2D9-DF0A-F1CA-043A2CA34AF5}"/>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6085509" y="1710550"/>
            <a:ext cx="5789879" cy="3257493"/>
          </a:xfrm>
          <a:prstGeom prst="rect">
            <a:avLst/>
          </a:prstGeom>
          <a:effectLst>
            <a:outerShdw blurRad="127004" dist="38100" dir="2700000" algn="tl" rotWithShape="0">
              <a:schemeClr val="accent3">
                <a:lumMod val="75000"/>
                <a:alpha val="40000"/>
              </a:schemeClr>
            </a:outerShdw>
          </a:effectLst>
        </p:spPr>
      </p:pic>
      <p:sp>
        <p:nvSpPr>
          <p:cNvPr id="10" name="Rectangle 9">
            <a:extLst>
              <a:ext uri="{FF2B5EF4-FFF2-40B4-BE49-F238E27FC236}">
                <a16:creationId xmlns:a16="http://schemas.microsoft.com/office/drawing/2014/main" id="{FA1BA490-A014-89CF-C3FE-5AB71D7DC469}"/>
              </a:ext>
            </a:extLst>
          </p:cNvPr>
          <p:cNvSpPr/>
          <p:nvPr/>
        </p:nvSpPr>
        <p:spPr>
          <a:xfrm>
            <a:off x="7738110" y="6493397"/>
            <a:ext cx="4456998" cy="376177"/>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9" name="Rectangle 18">
            <a:extLst>
              <a:ext uri="{FF2B5EF4-FFF2-40B4-BE49-F238E27FC236}">
                <a16:creationId xmlns:a16="http://schemas.microsoft.com/office/drawing/2014/main" id="{AB6935A9-9575-F52E-843F-78F8F63F5B1A}"/>
              </a:ext>
            </a:extLst>
          </p:cNvPr>
          <p:cNvSpPr/>
          <p:nvPr/>
        </p:nvSpPr>
        <p:spPr>
          <a:xfrm>
            <a:off x="0" y="6493397"/>
            <a:ext cx="7738110" cy="376177"/>
          </a:xfrm>
          <a:prstGeom prst="rect">
            <a:avLst/>
          </a:prstGeom>
          <a:solidFill>
            <a:srgbClr val="D7EAEE"/>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endParaRPr lang="en-US" sz="32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183D2E51-C5EA-EAB0-C2E7-4E6FB2C7723F}"/>
              </a:ext>
            </a:extLst>
          </p:cNvPr>
          <p:cNvGraphicFramePr/>
          <p:nvPr>
            <p:extLst>
              <p:ext uri="{D42A27DB-BD31-4B8C-83A1-F6EECF244321}">
                <p14:modId xmlns:p14="http://schemas.microsoft.com/office/powerpoint/2010/main" val="2134158173"/>
              </p:ext>
            </p:extLst>
          </p:nvPr>
        </p:nvGraphicFramePr>
        <p:xfrm>
          <a:off x="218498" y="2287874"/>
          <a:ext cx="5622232" cy="4458821"/>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a:extLst>
              <a:ext uri="{FF2B5EF4-FFF2-40B4-BE49-F238E27FC236}">
                <a16:creationId xmlns:a16="http://schemas.microsoft.com/office/drawing/2014/main" id="{4E471D06-BC91-4894-5708-7C07BB22D58C}"/>
              </a:ext>
            </a:extLst>
          </p:cNvPr>
          <p:cNvSpPr/>
          <p:nvPr/>
        </p:nvSpPr>
        <p:spPr>
          <a:xfrm>
            <a:off x="7738110" y="0"/>
            <a:ext cx="4456998" cy="86868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r>
              <a:rPr lang="en-US" sz="2800" kern="100" dirty="0">
                <a:solidFill>
                  <a:schemeClr val="bg1"/>
                </a:solidFill>
                <a:latin typeface="Century Gothic" panose="020B0502020202020204" pitchFamily="34" charset="0"/>
                <a:ea typeface="Calibri" panose="020F0502020204030204" pitchFamily="34" charset="0"/>
                <a:cs typeface="Times New Roman" panose="02020603050405020304" pitchFamily="18" charset="0"/>
              </a:rPr>
              <a:t>COST-BENEFIT ANALYSIS</a:t>
            </a: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A1945B4B-641E-9CDE-D686-9BAE5943AE4F}"/>
              </a:ext>
            </a:extLst>
          </p:cNvPr>
          <p:cNvSpPr/>
          <p:nvPr/>
        </p:nvSpPr>
        <p:spPr>
          <a:xfrm>
            <a:off x="300509" y="2287874"/>
            <a:ext cx="1894051" cy="56493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3200" kern="100" spc="600" dirty="0">
                <a:solidFill>
                  <a:srgbClr val="419E9F"/>
                </a:solidFill>
                <a:latin typeface="Century Gothic" panose="020B0502020202020204" pitchFamily="34" charset="0"/>
                <a:ea typeface="Calibri" panose="020F0502020204030204" pitchFamily="34" charset="0"/>
                <a:cs typeface="Times New Roman" panose="02020603050405020304" pitchFamily="18" charset="0"/>
              </a:rPr>
              <a:t>COSTS</a:t>
            </a:r>
            <a:endParaRPr lang="en-US" sz="3200" kern="100" spc="600" dirty="0">
              <a:solidFill>
                <a:srgbClr val="419E9F"/>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6FDB59CB-2A88-326F-B50C-13DD5449741C}"/>
              </a:ext>
            </a:extLst>
          </p:cNvPr>
          <p:cNvSpPr/>
          <p:nvPr/>
        </p:nvSpPr>
        <p:spPr>
          <a:xfrm>
            <a:off x="300510" y="1371785"/>
            <a:ext cx="10740870" cy="56493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2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Enter a brief description of the project </a:t>
            </a:r>
            <a:endParaRPr lang="en-US" sz="2000" dirty="0">
              <a:solidFill>
                <a:schemeClr val="tx1">
                  <a:lumMod val="75000"/>
                  <a:lumOff val="25000"/>
                </a:schemeClr>
              </a:solidFill>
              <a:latin typeface="Century Gothic" panose="020B0502020202020204" pitchFamily="34" charset="0"/>
            </a:endParaRPr>
          </a:p>
        </p:txBody>
      </p:sp>
      <p:sp>
        <p:nvSpPr>
          <p:cNvPr id="5" name="Rectangle 4">
            <a:extLst>
              <a:ext uri="{FF2B5EF4-FFF2-40B4-BE49-F238E27FC236}">
                <a16:creationId xmlns:a16="http://schemas.microsoft.com/office/drawing/2014/main" id="{3E3C2C58-2014-1BD3-9E5A-1F38662690B2}"/>
              </a:ext>
            </a:extLst>
          </p:cNvPr>
          <p:cNvSpPr/>
          <p:nvPr/>
        </p:nvSpPr>
        <p:spPr>
          <a:xfrm>
            <a:off x="300508" y="1050675"/>
            <a:ext cx="3665701" cy="32004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kern="100" spc="300" dirty="0">
                <a:solidFill>
                  <a:schemeClr val="tx1">
                    <a:lumMod val="50000"/>
                    <a:lumOff val="50000"/>
                  </a:schemeClr>
                </a:solidFill>
                <a:latin typeface="Century Gothic" panose="020B0502020202020204" pitchFamily="34" charset="0"/>
                <a:ea typeface="Calibri" panose="020F0502020204030204" pitchFamily="34" charset="0"/>
                <a:cs typeface="Times New Roman" panose="02020603050405020304" pitchFamily="18" charset="0"/>
              </a:rPr>
              <a:t>PROJECT GOAL</a:t>
            </a:r>
            <a:endParaRPr lang="en-US"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CCB94B9D-E67D-8C50-5ACC-7E8AB89C3A87}"/>
              </a:ext>
            </a:extLst>
          </p:cNvPr>
          <p:cNvSpPr/>
          <p:nvPr/>
        </p:nvSpPr>
        <p:spPr>
          <a:xfrm>
            <a:off x="0" y="0"/>
            <a:ext cx="7738110" cy="868680"/>
          </a:xfrm>
          <a:prstGeom prst="rect">
            <a:avLst/>
          </a:prstGeom>
          <a:solidFill>
            <a:srgbClr val="D7EAEE"/>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r>
              <a:rPr lang="en-US" sz="3200" kern="100" dirty="0">
                <a:solidFill>
                  <a:srgbClr val="007070"/>
                </a:solidFill>
                <a:latin typeface="Century Gothic" panose="020B0502020202020204" pitchFamily="34" charset="0"/>
                <a:ea typeface="Calibri" panose="020F0502020204030204" pitchFamily="34" charset="0"/>
                <a:cs typeface="Times New Roman" panose="02020603050405020304" pitchFamily="18" charset="0"/>
              </a:rPr>
              <a:t>Project Title</a:t>
            </a:r>
            <a:endParaRPr lang="en-US" sz="32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8064556A-4180-053A-0E56-E75771C88289}"/>
              </a:ext>
            </a:extLst>
          </p:cNvPr>
          <p:cNvSpPr/>
          <p:nvPr/>
        </p:nvSpPr>
        <p:spPr>
          <a:xfrm>
            <a:off x="300509" y="5807325"/>
            <a:ext cx="1894051" cy="34864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2000" kern="100" dirty="0">
                <a:solidFill>
                  <a:srgbClr val="018080"/>
                </a:solidFill>
                <a:latin typeface="Century Gothic" panose="020B0502020202020204" pitchFamily="34" charset="0"/>
                <a:ea typeface="Calibri" panose="020F0502020204030204" pitchFamily="34" charset="0"/>
                <a:cs typeface="Times New Roman" panose="02020603050405020304" pitchFamily="18" charset="0"/>
              </a:rPr>
              <a:t>TOTAL COSTS</a:t>
            </a:r>
            <a:endParaRPr lang="en-US" sz="2000" kern="100" dirty="0">
              <a:solidFill>
                <a:srgbClr val="01808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39FCF2FA-3A82-DD9A-37C3-7883181C5CFF}"/>
              </a:ext>
            </a:extLst>
          </p:cNvPr>
          <p:cNvSpPr/>
          <p:nvPr/>
        </p:nvSpPr>
        <p:spPr>
          <a:xfrm>
            <a:off x="300509" y="6181761"/>
            <a:ext cx="2625571" cy="5649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3200" kern="100" dirty="0">
                <a:solidFill>
                  <a:srgbClr val="018080"/>
                </a:solidFill>
                <a:latin typeface="Century Gothic" panose="020B0502020202020204" pitchFamily="34" charset="0"/>
                <a:ea typeface="Calibri" panose="020F0502020204030204" pitchFamily="34" charset="0"/>
                <a:cs typeface="Times New Roman" panose="02020603050405020304" pitchFamily="18" charset="0"/>
              </a:rPr>
              <a:t>$997,200</a:t>
            </a:r>
            <a:endParaRPr lang="en-US" sz="3200" kern="100" dirty="0">
              <a:solidFill>
                <a:srgbClr val="01808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16" name="Chart 15">
            <a:extLst>
              <a:ext uri="{FF2B5EF4-FFF2-40B4-BE49-F238E27FC236}">
                <a16:creationId xmlns:a16="http://schemas.microsoft.com/office/drawing/2014/main" id="{35FD092F-BEFA-61D2-5494-9AEE5BA50AC3}"/>
              </a:ext>
            </a:extLst>
          </p:cNvPr>
          <p:cNvGraphicFramePr/>
          <p:nvPr>
            <p:extLst>
              <p:ext uri="{D42A27DB-BD31-4B8C-83A1-F6EECF244321}">
                <p14:modId xmlns:p14="http://schemas.microsoft.com/office/powerpoint/2010/main" val="939325244"/>
              </p:ext>
            </p:extLst>
          </p:nvPr>
        </p:nvGraphicFramePr>
        <p:xfrm>
          <a:off x="6269259" y="2287874"/>
          <a:ext cx="5622232" cy="4458821"/>
        </p:xfrm>
        <a:graphic>
          <a:graphicData uri="http://schemas.openxmlformats.org/drawingml/2006/chart">
            <c:chart xmlns:c="http://schemas.openxmlformats.org/drawingml/2006/chart" xmlns:r="http://schemas.openxmlformats.org/officeDocument/2006/relationships" r:id="rId4"/>
          </a:graphicData>
        </a:graphic>
      </p:graphicFrame>
      <p:sp>
        <p:nvSpPr>
          <p:cNvPr id="18" name="Rectangle 17">
            <a:extLst>
              <a:ext uri="{FF2B5EF4-FFF2-40B4-BE49-F238E27FC236}">
                <a16:creationId xmlns:a16="http://schemas.microsoft.com/office/drawing/2014/main" id="{70A2D70D-66C0-51BA-5660-0DCFA3C0F321}"/>
              </a:ext>
            </a:extLst>
          </p:cNvPr>
          <p:cNvSpPr/>
          <p:nvPr/>
        </p:nvSpPr>
        <p:spPr>
          <a:xfrm>
            <a:off x="6351270" y="2287874"/>
            <a:ext cx="2529840" cy="56493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3200" kern="100" spc="600" dirty="0">
                <a:solidFill>
                  <a:srgbClr val="7C819D"/>
                </a:solidFill>
                <a:latin typeface="Century Gothic" panose="020B0502020202020204" pitchFamily="34" charset="0"/>
                <a:ea typeface="Calibri" panose="020F0502020204030204" pitchFamily="34" charset="0"/>
                <a:cs typeface="Times New Roman" panose="02020603050405020304" pitchFamily="18" charset="0"/>
              </a:rPr>
              <a:t>BENEFITS</a:t>
            </a:r>
            <a:endParaRPr lang="en-US" sz="3200" kern="100" spc="600" dirty="0">
              <a:solidFill>
                <a:srgbClr val="7C819D"/>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9" name="Rectangle 18">
            <a:extLst>
              <a:ext uri="{FF2B5EF4-FFF2-40B4-BE49-F238E27FC236}">
                <a16:creationId xmlns:a16="http://schemas.microsoft.com/office/drawing/2014/main" id="{6365811D-EBD9-D419-474F-90059C546687}"/>
              </a:ext>
            </a:extLst>
          </p:cNvPr>
          <p:cNvSpPr/>
          <p:nvPr/>
        </p:nvSpPr>
        <p:spPr>
          <a:xfrm>
            <a:off x="6351270" y="5807325"/>
            <a:ext cx="1894051" cy="34864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2000" kern="100" dirty="0">
                <a:solidFill>
                  <a:srgbClr val="9CA6C1"/>
                </a:solidFill>
                <a:latin typeface="Century Gothic" panose="020B0502020202020204" pitchFamily="34" charset="0"/>
                <a:ea typeface="Calibri" panose="020F0502020204030204" pitchFamily="34" charset="0"/>
                <a:cs typeface="Times New Roman" panose="02020603050405020304" pitchFamily="18" charset="0"/>
              </a:rPr>
              <a:t>TOTAL BENEFITS</a:t>
            </a:r>
            <a:endParaRPr lang="en-US" sz="2000" kern="100" dirty="0">
              <a:solidFill>
                <a:srgbClr val="9CA6C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0" name="Rectangle 19">
            <a:extLst>
              <a:ext uri="{FF2B5EF4-FFF2-40B4-BE49-F238E27FC236}">
                <a16:creationId xmlns:a16="http://schemas.microsoft.com/office/drawing/2014/main" id="{C3FD4B62-6693-5236-0F83-8455CADB588E}"/>
              </a:ext>
            </a:extLst>
          </p:cNvPr>
          <p:cNvSpPr/>
          <p:nvPr/>
        </p:nvSpPr>
        <p:spPr>
          <a:xfrm>
            <a:off x="6351270" y="6181761"/>
            <a:ext cx="2625571" cy="5649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3200" kern="100" dirty="0">
                <a:solidFill>
                  <a:srgbClr val="6878A5"/>
                </a:solidFill>
                <a:latin typeface="Century Gothic" panose="020B0502020202020204" pitchFamily="34" charset="0"/>
                <a:ea typeface="Calibri" panose="020F0502020204030204" pitchFamily="34" charset="0"/>
                <a:cs typeface="Times New Roman" panose="02020603050405020304" pitchFamily="18" charset="0"/>
              </a:rPr>
              <a:t>$1,099,850</a:t>
            </a:r>
            <a:endParaRPr lang="en-US" sz="3200" kern="100" dirty="0">
              <a:solidFill>
                <a:srgbClr val="6878A5"/>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2115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9489</TotalTime>
  <Words>194</Words>
  <Application>Microsoft Macintosh PowerPoint</Application>
  <PresentationFormat>Widescreen</PresentationFormat>
  <Paragraphs>19</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122</cp:revision>
  <cp:lastPrinted>2020-08-31T22:23:58Z</cp:lastPrinted>
  <dcterms:created xsi:type="dcterms:W3CDTF">2021-07-07T23:54:57Z</dcterms:created>
  <dcterms:modified xsi:type="dcterms:W3CDTF">2023-11-30T23:21:45Z</dcterms:modified>
</cp:coreProperties>
</file>