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9"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55"/>
    <a:srgbClr val="F9F9F9"/>
    <a:srgbClr val="E0E0E0"/>
    <a:srgbClr val="EBF3F7"/>
    <a:srgbClr val="CFE6EE"/>
    <a:srgbClr val="EBF3F6"/>
    <a:srgbClr val="E3EBEE"/>
    <a:srgbClr val="E4EEEE"/>
    <a:srgbClr val="D7E8EB"/>
    <a:srgbClr val="EB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96058"/>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569941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99&amp;utm_source=template-powerpoint&amp;utm_medium=content&amp;utm_campaign=Blank+Cost-Benefit+Analysis-powerpoint-11899&amp;lpa=Blank+Cost-Benefit+Analysis+powerpoint+1189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36233"/>
            <a:ext cx="6677927"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Cost-Benefit Analysis Template for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4617803"/>
          </a:xfrm>
          <a:prstGeom prst="rect">
            <a:avLst/>
          </a:prstGeom>
          <a:noFill/>
        </p:spPr>
        <p:txBody>
          <a:bodyPr wrap="square" rtlCol="0">
            <a:spAutoFit/>
          </a:bodyPr>
          <a:lstStyle/>
          <a:p>
            <a:pPr algn="just">
              <a:lnSpc>
                <a:spcPct val="150000"/>
              </a:lnSpc>
            </a:pP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This cost-benefit analysis example template, available with or without sample data, allows you to compare </a:t>
            </a:r>
            <a:r>
              <a:rPr lang="en-US"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the economic feasibility</a:t>
            </a: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of your proposed project </a:t>
            </a:r>
            <a:r>
              <a:rPr lang="en-US"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to that of </a:t>
            </a: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alternative options. List the benefits of each option. </a:t>
            </a:r>
            <a:r>
              <a:rPr lang="en-US"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a:t>
            </a: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hen rank its impact as high, medium, or low. Do the same with the costs. Use the ratio column to show the weighted proportion between the benefits and the costs. Share this slide with stakeholders to help determine which option is the best.</a:t>
            </a:r>
            <a:endParaRPr lang="en-US" dirty="0"/>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a:srcRect/>
          <a:stretch/>
        </p:blipFill>
        <p:spPr>
          <a:xfrm>
            <a:off x="6085510" y="1707804"/>
            <a:ext cx="5789877" cy="3262985"/>
          </a:xfrm>
          <a:prstGeom prst="rect">
            <a:avLst/>
          </a:prstGeom>
          <a:effectLst>
            <a:outerShdw blurRad="127004" dist="38100" dir="2700000" algn="tl" rotWithShape="0">
              <a:schemeClr val="accent3">
                <a:lumMod val="75000"/>
                <a:alpha val="40000"/>
              </a:schemeClr>
            </a:outerShdw>
          </a:effectLst>
        </p:spPr>
      </p:pic>
      <p:sp>
        <p:nvSpPr>
          <p:cNvPr id="10" name="Rectangle 9">
            <a:extLst>
              <a:ext uri="{FF2B5EF4-FFF2-40B4-BE49-F238E27FC236}">
                <a16:creationId xmlns:a16="http://schemas.microsoft.com/office/drawing/2014/main" id="{FA1BA490-A014-89CF-C3FE-5AB71D7DC469}"/>
              </a:ext>
            </a:extLst>
          </p:cNvPr>
          <p:cNvSpPr/>
          <p:nvPr/>
        </p:nvSpPr>
        <p:spPr>
          <a:xfrm>
            <a:off x="7738110" y="6501348"/>
            <a:ext cx="4456998" cy="376177"/>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AB6935A9-9575-F52E-843F-78F8F63F5B1A}"/>
              </a:ext>
            </a:extLst>
          </p:cNvPr>
          <p:cNvSpPr/>
          <p:nvPr/>
        </p:nvSpPr>
        <p:spPr>
          <a:xfrm>
            <a:off x="0" y="6493397"/>
            <a:ext cx="7738110" cy="376177"/>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E471D06-BC91-4894-5708-7C07BB22D58C}"/>
              </a:ext>
            </a:extLst>
          </p:cNvPr>
          <p:cNvSpPr/>
          <p:nvPr/>
        </p:nvSpPr>
        <p:spPr>
          <a:xfrm>
            <a:off x="8303740" y="0"/>
            <a:ext cx="3891367" cy="73152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4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4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074016"/>
            <a:ext cx="8003230" cy="46815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Enter a brief description of the project </a:t>
            </a:r>
            <a:endParaRPr lang="en-US"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827863"/>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8303740" cy="73152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Project Title </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87EC1A6F-C6E9-0954-BC63-FC5DEA799EC6}"/>
              </a:ext>
            </a:extLst>
          </p:cNvPr>
          <p:cNvGraphicFramePr>
            <a:graphicFrameLocks noGrp="1"/>
          </p:cNvGraphicFramePr>
          <p:nvPr>
            <p:extLst>
              <p:ext uri="{D42A27DB-BD31-4B8C-83A1-F6EECF244321}">
                <p14:modId xmlns:p14="http://schemas.microsoft.com/office/powerpoint/2010/main" val="1100441672"/>
              </p:ext>
            </p:extLst>
          </p:nvPr>
        </p:nvGraphicFramePr>
        <p:xfrm>
          <a:off x="300508" y="1930838"/>
          <a:ext cx="11690112" cy="4568816"/>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1889891">
                  <a:extLst>
                    <a:ext uri="{9D8B030D-6E8A-4147-A177-3AD203B41FA5}">
                      <a16:colId xmlns:a16="http://schemas.microsoft.com/office/drawing/2014/main" val="26445469"/>
                    </a:ext>
                  </a:extLst>
                </a:gridCol>
                <a:gridCol w="3398982">
                  <a:extLst>
                    <a:ext uri="{9D8B030D-6E8A-4147-A177-3AD203B41FA5}">
                      <a16:colId xmlns:a16="http://schemas.microsoft.com/office/drawing/2014/main" val="2450339729"/>
                    </a:ext>
                  </a:extLst>
                </a:gridCol>
                <a:gridCol w="727059">
                  <a:extLst>
                    <a:ext uri="{9D8B030D-6E8A-4147-A177-3AD203B41FA5}">
                      <a16:colId xmlns:a16="http://schemas.microsoft.com/office/drawing/2014/main" val="4204224192"/>
                    </a:ext>
                  </a:extLst>
                </a:gridCol>
                <a:gridCol w="3175430">
                  <a:extLst>
                    <a:ext uri="{9D8B030D-6E8A-4147-A177-3AD203B41FA5}">
                      <a16:colId xmlns:a16="http://schemas.microsoft.com/office/drawing/2014/main" val="4248448450"/>
                    </a:ext>
                  </a:extLst>
                </a:gridCol>
                <a:gridCol w="735495">
                  <a:extLst>
                    <a:ext uri="{9D8B030D-6E8A-4147-A177-3AD203B41FA5}">
                      <a16:colId xmlns:a16="http://schemas.microsoft.com/office/drawing/2014/main" val="4091186402"/>
                    </a:ext>
                  </a:extLst>
                </a:gridCol>
                <a:gridCol w="974035">
                  <a:extLst>
                    <a:ext uri="{9D8B030D-6E8A-4147-A177-3AD203B41FA5}">
                      <a16:colId xmlns:a16="http://schemas.microsoft.com/office/drawing/2014/main" val="2710213859"/>
                    </a:ext>
                  </a:extLst>
                </a:gridCol>
                <a:gridCol w="789220">
                  <a:extLst>
                    <a:ext uri="{9D8B030D-6E8A-4147-A177-3AD203B41FA5}">
                      <a16:colId xmlns:a16="http://schemas.microsoft.com/office/drawing/2014/main" val="2981390096"/>
                    </a:ext>
                  </a:extLst>
                </a:gridCol>
              </a:tblGrid>
              <a:tr h="516517">
                <a:tc>
                  <a:txBody>
                    <a:bodyPr/>
                    <a:lstStyle/>
                    <a:p>
                      <a:pPr marL="0" marR="0" algn="l">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PROPOSED ACTION / ALTERNATIVE</a:t>
                      </a:r>
                      <a:endParaRPr lang="en-US" sz="14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l">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a:t>
                      </a:r>
                      <a:endParaRPr lang="en-US" sz="14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ctr">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 IMPACT </a:t>
                      </a:r>
                      <a:endParaRPr lang="en-US" sz="1400" b="0" dirty="0">
                        <a:solidFill>
                          <a:srgbClr val="3A748C"/>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l">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a:t>
                      </a:r>
                      <a:endParaRPr lang="en-US" sz="11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 IMPACT </a:t>
                      </a:r>
                      <a:endParaRPr lang="en-US" sz="1400" b="0" dirty="0">
                        <a:solidFill>
                          <a:srgbClr val="008080"/>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RATIO</a:t>
                      </a:r>
                      <a:endParaRPr lang="en-US" sz="1050" b="0" dirty="0">
                        <a:solidFill>
                          <a:schemeClr val="accent3">
                            <a:lumMod val="50000"/>
                          </a:schemeClr>
                        </a:solidFill>
                        <a:effectLst/>
                        <a:latin typeface="Century Gothic" panose="020B0502020202020204" pitchFamily="34" charset="0"/>
                      </a:endParaRPr>
                    </a:p>
                    <a:p>
                      <a:pPr marL="0" marR="0" algn="ctr">
                        <a:lnSpc>
                          <a:spcPct val="150000"/>
                        </a:lnSpc>
                        <a:spcBef>
                          <a:spcPts val="0"/>
                        </a:spcBef>
                        <a:spcAft>
                          <a:spcPts val="0"/>
                        </a:spcAft>
                        <a:tabLst>
                          <a:tab pos="5943600" algn="r"/>
                        </a:tabLst>
                      </a:pPr>
                      <a:r>
                        <a:rPr lang="en-US" sz="800" b="0" dirty="0">
                          <a:solidFill>
                            <a:schemeClr val="accent3">
                              <a:lumMod val="50000"/>
                            </a:schemeClr>
                          </a:solidFill>
                          <a:effectLst/>
                          <a:latin typeface="Century Gothic" panose="020B0502020202020204" pitchFamily="34" charset="0"/>
                        </a:rPr>
                        <a:t>BENEFITS : COSTS</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RANKING</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159611898"/>
                  </a:ext>
                </a:extLst>
              </a:tr>
              <a:tr h="1432667">
                <a:tc>
                  <a:txBody>
                    <a:bodyPr/>
                    <a:lstStyle/>
                    <a:p>
                      <a:pPr marL="0" marR="0">
                        <a:spcBef>
                          <a:spcPts val="0"/>
                        </a:spcBef>
                        <a:spcAft>
                          <a:spcPts val="0"/>
                        </a:spcAft>
                        <a:tabLst>
                          <a:tab pos="5943600" algn="r"/>
                        </a:tabLs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One</a:t>
                      </a: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Cost One</a:t>
                      </a:r>
                    </a:p>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Cost Two</a:t>
                      </a: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2724165074"/>
                  </a:ext>
                </a:extLst>
              </a:tr>
              <a:tr h="1155865">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One</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Two</a:t>
                      </a:r>
                    </a:p>
                    <a:p>
                      <a:pPr marL="137160" marR="0" lvl="0" indent="-137160">
                        <a:spcBef>
                          <a:spcPts val="0"/>
                        </a:spcBef>
                        <a:spcAft>
                          <a:spcPts val="600"/>
                        </a:spcAft>
                        <a:buClr>
                          <a:srgbClr val="3A748C"/>
                        </a:buClr>
                        <a:buSzPct val="120000"/>
                        <a:buFont typeface="Arial" panose="020B0604020202020204" pitchFamily="34" charset="0"/>
                        <a:buChar char="•"/>
                        <a:tabLst/>
                      </a:pP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Cost One</a:t>
                      </a: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1913777385"/>
                  </a:ext>
                </a:extLst>
              </a:tr>
              <a:tr h="1463767">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lgn="l" defTabSz="914400" rtl="0" eaLnBrk="1" fontAlgn="auto" latinLnBrk="0" hangingPunct="1">
                        <a:lnSpc>
                          <a:spcPct val="100000"/>
                        </a:lnSpc>
                        <a:spcBef>
                          <a:spcPts val="0"/>
                        </a:spcBef>
                        <a:spcAft>
                          <a:spcPts val="600"/>
                        </a:spcAft>
                        <a:buClr>
                          <a:srgbClr val="3A748C"/>
                        </a:buClr>
                        <a:buSzPct val="120000"/>
                        <a:buFont typeface="Arial" panose="020B0604020202020204" pitchFamily="34" charset="0"/>
                        <a:buChar char="•"/>
                        <a:tabLst/>
                        <a:defRPr/>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One</a:t>
                      </a:r>
                    </a:p>
                    <a:p>
                      <a:pPr marL="137160" marR="0" lvl="0" indent="-137160">
                        <a:spcBef>
                          <a:spcPts val="0"/>
                        </a:spcBef>
                        <a:spcAft>
                          <a:spcPts val="600"/>
                        </a:spcAft>
                        <a:buClr>
                          <a:srgbClr val="3A748C"/>
                        </a:buClr>
                        <a:buSzPct val="120000"/>
                        <a:buFont typeface="Arial" panose="020B0604020202020204" pitchFamily="34" charset="0"/>
                        <a:buChar char="•"/>
                        <a:tabLst/>
                      </a:pP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Cost One</a:t>
                      </a:r>
                      <a:endParaRPr lang="en-US" sz="1200" b="0" dirty="0">
                        <a:effectLst/>
                        <a:latin typeface="Century Gothic" panose="020B050202020202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3588311535"/>
                  </a:ext>
                </a:extLst>
              </a:tr>
            </a:tbl>
          </a:graphicData>
        </a:graphic>
      </p:graphicFrame>
      <p:sp>
        <p:nvSpPr>
          <p:cNvPr id="4" name="Rectangle 3">
            <a:extLst>
              <a:ext uri="{FF2B5EF4-FFF2-40B4-BE49-F238E27FC236}">
                <a16:creationId xmlns:a16="http://schemas.microsoft.com/office/drawing/2014/main" id="{FB09B848-3C56-E5BE-757E-6F3573EC9AE3}"/>
              </a:ext>
            </a:extLst>
          </p:cNvPr>
          <p:cNvSpPr/>
          <p:nvPr/>
        </p:nvSpPr>
        <p:spPr>
          <a:xfrm>
            <a:off x="300508" y="1648624"/>
            <a:ext cx="4389120" cy="228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COST–BENEFIT ANALYSIS CHART</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12" name="Group 11">
            <a:extLst>
              <a:ext uri="{FF2B5EF4-FFF2-40B4-BE49-F238E27FC236}">
                <a16:creationId xmlns:a16="http://schemas.microsoft.com/office/drawing/2014/main" id="{920896C8-FE93-FBE4-B97F-021CC0854D26}"/>
              </a:ext>
            </a:extLst>
          </p:cNvPr>
          <p:cNvGrpSpPr/>
          <p:nvPr/>
        </p:nvGrpSpPr>
        <p:grpSpPr>
          <a:xfrm>
            <a:off x="11196084" y="833270"/>
            <a:ext cx="794536" cy="991306"/>
            <a:chOff x="10514795" y="1095400"/>
            <a:chExt cx="1302830" cy="991306"/>
          </a:xfrm>
        </p:grpSpPr>
        <p:sp>
          <p:nvSpPr>
            <p:cNvPr id="10" name="TextBox 9">
              <a:extLst>
                <a:ext uri="{FF2B5EF4-FFF2-40B4-BE49-F238E27FC236}">
                  <a16:creationId xmlns:a16="http://schemas.microsoft.com/office/drawing/2014/main" id="{BCDF337F-7F92-9347-1052-9F0A4A40817D}"/>
                </a:ext>
              </a:extLst>
            </p:cNvPr>
            <p:cNvSpPr txBox="1"/>
            <p:nvPr/>
          </p:nvSpPr>
          <p:spPr>
            <a:xfrm>
              <a:off x="10514795" y="1509625"/>
              <a:ext cx="1302830" cy="577081"/>
            </a:xfrm>
            <a:prstGeom prst="rect">
              <a:avLst/>
            </a:prstGeom>
            <a:solidFill>
              <a:srgbClr val="E2E2E2"/>
            </a:solidFill>
          </p:spPr>
          <p:txBody>
            <a:bodyPr wrap="square" anchor="ctr" anchorCtr="0">
              <a:spAutoFit/>
            </a:bodyPr>
            <a:lstStyle/>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3 – HIGH</a:t>
              </a:r>
            </a:p>
            <a:p>
              <a:pPr marL="0" marR="0" algn="ctr">
                <a:spcBef>
                  <a:spcPts val="0"/>
                </a:spcBef>
                <a:spcAft>
                  <a:spcPts val="0"/>
                </a:spcAft>
                <a:tabLst>
                  <a:tab pos="5943600" algn="r"/>
                </a:tabLst>
              </a:pPr>
              <a:r>
                <a:rPr lang="en-US" sz="1050" dirty="0">
                  <a:solidFill>
                    <a:schemeClr val="accent3">
                      <a:lumMod val="50000"/>
                    </a:schemeClr>
                  </a:solidFill>
                  <a:latin typeface="Century Gothic" panose="020B0502020202020204" pitchFamily="34" charset="0"/>
                </a:rPr>
                <a:t>2 – MED</a:t>
              </a:r>
            </a:p>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1 – LOW</a:t>
              </a:r>
            </a:p>
          </p:txBody>
        </p:sp>
        <p:sp>
          <p:nvSpPr>
            <p:cNvPr id="11" name="TextBox 10">
              <a:extLst>
                <a:ext uri="{FF2B5EF4-FFF2-40B4-BE49-F238E27FC236}">
                  <a16:creationId xmlns:a16="http://schemas.microsoft.com/office/drawing/2014/main" id="{43A7F856-28C3-0B7B-8EED-9D1EC8086DD8}"/>
                </a:ext>
              </a:extLst>
            </p:cNvPr>
            <p:cNvSpPr txBox="1"/>
            <p:nvPr/>
          </p:nvSpPr>
          <p:spPr>
            <a:xfrm>
              <a:off x="10514795" y="1095400"/>
              <a:ext cx="1302830" cy="411480"/>
            </a:xfrm>
            <a:prstGeom prst="rect">
              <a:avLst/>
            </a:prstGeom>
            <a:solidFill>
              <a:schemeClr val="accent3">
                <a:lumMod val="75000"/>
              </a:schemeClr>
            </a:solidFill>
          </p:spPr>
          <p:txBody>
            <a:bodyPr wrap="square">
              <a:spAutoFit/>
            </a:bodyPr>
            <a:lstStyle/>
            <a:p>
              <a:pPr marL="0" marR="0" algn="ctr">
                <a:spcBef>
                  <a:spcPts val="0"/>
                </a:spcBef>
                <a:spcAft>
                  <a:spcPts val="0"/>
                </a:spcAft>
                <a:tabLst>
                  <a:tab pos="5943600" algn="r"/>
                </a:tabLst>
              </a:pPr>
              <a:r>
                <a:rPr lang="en-US" sz="1050" dirty="0">
                  <a:solidFill>
                    <a:schemeClr val="accent3">
                      <a:lumMod val="20000"/>
                      <a:lumOff val="80000"/>
                    </a:schemeClr>
                  </a:solidFill>
                  <a:effectLst/>
                  <a:latin typeface="Century Gothic" panose="020B0502020202020204" pitchFamily="34" charset="0"/>
                </a:rPr>
                <a:t>IMPACT SCORES</a:t>
              </a:r>
              <a:endParaRPr lang="en-US" sz="1050" b="0" dirty="0">
                <a:solidFill>
                  <a:schemeClr val="accent3">
                    <a:lumMod val="20000"/>
                    <a:lumOff val="80000"/>
                  </a:schemeClr>
                </a:solidFill>
                <a:effectLst/>
                <a:latin typeface="Century Gothic" panose="020B0502020202020204" pitchFamily="34" charset="0"/>
              </a:endParaRPr>
            </a:p>
          </p:txBody>
        </p:sp>
      </p:grpSp>
    </p:spTree>
    <p:extLst>
      <p:ext uri="{BB962C8B-B14F-4D97-AF65-F5344CB8AC3E}">
        <p14:creationId xmlns:p14="http://schemas.microsoft.com/office/powerpoint/2010/main" val="3329265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E471D06-BC91-4894-5708-7C07BB22D58C}"/>
              </a:ext>
            </a:extLst>
          </p:cNvPr>
          <p:cNvSpPr/>
          <p:nvPr/>
        </p:nvSpPr>
        <p:spPr>
          <a:xfrm>
            <a:off x="8303740" y="0"/>
            <a:ext cx="3891367" cy="73152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4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4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074016"/>
            <a:ext cx="8003230" cy="46815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Transition brick-and-mortar business to online </a:t>
            </a:r>
            <a:endParaRPr lang="en-US"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827863"/>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8303740" cy="73152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2800" kern="100" dirty="0">
                <a:solidFill>
                  <a:srgbClr val="005555"/>
                </a:solidFill>
                <a:latin typeface="Century Gothic" panose="020B0502020202020204" pitchFamily="34" charset="0"/>
                <a:ea typeface="Calibri" panose="020F0502020204030204" pitchFamily="34" charset="0"/>
                <a:cs typeface="Times New Roman" panose="02020603050405020304" pitchFamily="18" charset="0"/>
              </a:rPr>
              <a:t>EXAMPLE: </a:t>
            </a:r>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Online Sales Initiative </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87EC1A6F-C6E9-0954-BC63-FC5DEA799EC6}"/>
              </a:ext>
            </a:extLst>
          </p:cNvPr>
          <p:cNvGraphicFramePr>
            <a:graphicFrameLocks noGrp="1"/>
          </p:cNvGraphicFramePr>
          <p:nvPr>
            <p:extLst>
              <p:ext uri="{D42A27DB-BD31-4B8C-83A1-F6EECF244321}">
                <p14:modId xmlns:p14="http://schemas.microsoft.com/office/powerpoint/2010/main" val="3993243679"/>
              </p:ext>
            </p:extLst>
          </p:nvPr>
        </p:nvGraphicFramePr>
        <p:xfrm>
          <a:off x="300508" y="1930838"/>
          <a:ext cx="11690112" cy="4568816"/>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1889891">
                  <a:extLst>
                    <a:ext uri="{9D8B030D-6E8A-4147-A177-3AD203B41FA5}">
                      <a16:colId xmlns:a16="http://schemas.microsoft.com/office/drawing/2014/main" val="26445469"/>
                    </a:ext>
                  </a:extLst>
                </a:gridCol>
                <a:gridCol w="3398982">
                  <a:extLst>
                    <a:ext uri="{9D8B030D-6E8A-4147-A177-3AD203B41FA5}">
                      <a16:colId xmlns:a16="http://schemas.microsoft.com/office/drawing/2014/main" val="2450339729"/>
                    </a:ext>
                  </a:extLst>
                </a:gridCol>
                <a:gridCol w="727059">
                  <a:extLst>
                    <a:ext uri="{9D8B030D-6E8A-4147-A177-3AD203B41FA5}">
                      <a16:colId xmlns:a16="http://schemas.microsoft.com/office/drawing/2014/main" val="4204224192"/>
                    </a:ext>
                  </a:extLst>
                </a:gridCol>
                <a:gridCol w="3175430">
                  <a:extLst>
                    <a:ext uri="{9D8B030D-6E8A-4147-A177-3AD203B41FA5}">
                      <a16:colId xmlns:a16="http://schemas.microsoft.com/office/drawing/2014/main" val="4248448450"/>
                    </a:ext>
                  </a:extLst>
                </a:gridCol>
                <a:gridCol w="735495">
                  <a:extLst>
                    <a:ext uri="{9D8B030D-6E8A-4147-A177-3AD203B41FA5}">
                      <a16:colId xmlns:a16="http://schemas.microsoft.com/office/drawing/2014/main" val="4091186402"/>
                    </a:ext>
                  </a:extLst>
                </a:gridCol>
                <a:gridCol w="974035">
                  <a:extLst>
                    <a:ext uri="{9D8B030D-6E8A-4147-A177-3AD203B41FA5}">
                      <a16:colId xmlns:a16="http://schemas.microsoft.com/office/drawing/2014/main" val="2710213859"/>
                    </a:ext>
                  </a:extLst>
                </a:gridCol>
                <a:gridCol w="789220">
                  <a:extLst>
                    <a:ext uri="{9D8B030D-6E8A-4147-A177-3AD203B41FA5}">
                      <a16:colId xmlns:a16="http://schemas.microsoft.com/office/drawing/2014/main" val="2981390096"/>
                    </a:ext>
                  </a:extLst>
                </a:gridCol>
              </a:tblGrid>
              <a:tr h="516517">
                <a:tc>
                  <a:txBody>
                    <a:bodyPr/>
                    <a:lstStyle/>
                    <a:p>
                      <a:pPr marL="0" marR="0" algn="l">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PROPOSED ACTION / ALTERNATIVE</a:t>
                      </a:r>
                      <a:endParaRPr lang="en-US" sz="14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l">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a:t>
                      </a:r>
                      <a:endParaRPr lang="en-US" sz="14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ctr">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 IMPACT </a:t>
                      </a:r>
                      <a:endParaRPr lang="en-US" sz="1400" b="0" dirty="0">
                        <a:solidFill>
                          <a:srgbClr val="3A748C"/>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l">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a:t>
                      </a:r>
                      <a:endParaRPr lang="en-US" sz="11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 IMPACT </a:t>
                      </a:r>
                      <a:endParaRPr lang="en-US" sz="1400" b="0" dirty="0">
                        <a:solidFill>
                          <a:srgbClr val="008080"/>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RATIO</a:t>
                      </a:r>
                      <a:endParaRPr lang="en-US" sz="1050" b="0" dirty="0">
                        <a:solidFill>
                          <a:schemeClr val="accent3">
                            <a:lumMod val="50000"/>
                          </a:schemeClr>
                        </a:solidFill>
                        <a:effectLst/>
                        <a:latin typeface="Century Gothic" panose="020B0502020202020204" pitchFamily="34" charset="0"/>
                      </a:endParaRPr>
                    </a:p>
                    <a:p>
                      <a:pPr marL="0" marR="0" algn="ctr">
                        <a:lnSpc>
                          <a:spcPct val="150000"/>
                        </a:lnSpc>
                        <a:spcBef>
                          <a:spcPts val="0"/>
                        </a:spcBef>
                        <a:spcAft>
                          <a:spcPts val="0"/>
                        </a:spcAft>
                        <a:tabLst>
                          <a:tab pos="5943600" algn="r"/>
                        </a:tabLst>
                      </a:pPr>
                      <a:r>
                        <a:rPr lang="en-US" sz="800" b="0" dirty="0">
                          <a:solidFill>
                            <a:schemeClr val="accent3">
                              <a:lumMod val="50000"/>
                            </a:schemeClr>
                          </a:solidFill>
                          <a:effectLst/>
                          <a:latin typeface="Century Gothic" panose="020B0502020202020204" pitchFamily="34" charset="0"/>
                        </a:rPr>
                        <a:t>BENEFITS : COSTS</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RANKING</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159611898"/>
                  </a:ext>
                </a:extLst>
              </a:tr>
              <a:tr h="1432667">
                <a:tc>
                  <a:txBody>
                    <a:bodyPr/>
                    <a:lstStyle/>
                    <a:p>
                      <a:pPr marL="0" marR="0">
                        <a:spcBef>
                          <a:spcPts val="0"/>
                        </a:spcBef>
                        <a:spcAft>
                          <a:spcPts val="0"/>
                        </a:spcAft>
                        <a:tabLst>
                          <a:tab pos="5943600" algn="r"/>
                        </a:tabLst>
                      </a:pPr>
                      <a:r>
                        <a:rPr lang="en-US" sz="1200" b="0" dirty="0">
                          <a:solidFill>
                            <a:schemeClr val="tx1"/>
                          </a:solidFill>
                          <a:effectLst/>
                          <a:latin typeface="Century Gothic" panose="020B0502020202020204" pitchFamily="34" charset="0"/>
                        </a:rPr>
                        <a:t>Sustain the physical location and create an online presence where customers can purchase product.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Expand the customer base </a:t>
                      </a:r>
                      <a:br>
                        <a:rPr lang="en-US" sz="1200" b="0" dirty="0">
                          <a:effectLst/>
                          <a:latin typeface="Century Gothic" panose="020B0502020202020204" pitchFamily="34" charset="0"/>
                        </a:rPr>
                      </a:br>
                      <a:r>
                        <a:rPr lang="en-US" sz="1200" b="0" dirty="0">
                          <a:effectLst/>
                          <a:latin typeface="Century Gothic" panose="020B0502020202020204" pitchFamily="34" charset="0"/>
                        </a:rPr>
                        <a:t>and increase sales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Maintain the personal shopping experience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Improve credibility and brand awareness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3A748C"/>
                          </a:solidFill>
                          <a:effectLst/>
                          <a:latin typeface="Century Gothic" panose="020B0502020202020204" pitchFamily="34" charset="0"/>
                        </a:rPr>
                        <a:t>2</a:t>
                      </a: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Increase the amount of supplies</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Increase the number of employees </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Purchase and maintain software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Design the website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Distribute the product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008080"/>
                          </a:solidFill>
                          <a:effectLst/>
                          <a:latin typeface="Century Gothic" panose="020B0502020202020204" pitchFamily="34" charset="0"/>
                        </a:rPr>
                        <a:t>3</a:t>
                      </a: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2:3</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3</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2724165074"/>
                  </a:ext>
                </a:extLst>
              </a:tr>
              <a:tr h="1155865">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Vacate the physical location completely and sell product exclusively online.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Decrease the cost of employee salaries</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Decrease the cost of office supplies</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Eliminate the cost of rent and utilities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3A748C"/>
                          </a:solidFill>
                          <a:effectLst/>
                          <a:latin typeface="Century Gothic" panose="020B0502020202020204" pitchFamily="34" charset="0"/>
                        </a:rPr>
                        <a:t>3</a:t>
                      </a: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Purchase and maintain software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Design the website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Package and ship supplies</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Distribute the product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008080"/>
                          </a:solidFill>
                          <a:effectLst/>
                          <a:latin typeface="Century Gothic" panose="020B0502020202020204" pitchFamily="34" charset="0"/>
                        </a:rPr>
                        <a:t>2</a:t>
                      </a: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3:2</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1</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1913777385"/>
                  </a:ext>
                </a:extLst>
              </a:tr>
              <a:tr h="1463767">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Downsize the physical location and create an online presence where customers can purchase product.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Expand the customer base </a:t>
                      </a:r>
                      <a:br>
                        <a:rPr lang="en-US" sz="1200" b="0" dirty="0">
                          <a:effectLst/>
                          <a:latin typeface="Century Gothic" panose="020B0502020202020204" pitchFamily="34" charset="0"/>
                        </a:rPr>
                      </a:br>
                      <a:r>
                        <a:rPr lang="en-US" sz="1200" b="0" dirty="0">
                          <a:effectLst/>
                          <a:latin typeface="Century Gothic" panose="020B0502020202020204" pitchFamily="34" charset="0"/>
                        </a:rPr>
                        <a:t>and increase sales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Maintain the personal shopping experience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Decrease the cost of rent and utilities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3A748C"/>
                          </a:solidFill>
                          <a:effectLst/>
                          <a:latin typeface="Century Gothic" panose="020B0502020202020204" pitchFamily="34" charset="0"/>
                        </a:rPr>
                        <a:t>2</a:t>
                      </a: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Move </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Purchase and maintain software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Design the website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Package and ship supplies</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Distribute the product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008080"/>
                          </a:solidFill>
                          <a:effectLst/>
                          <a:latin typeface="Century Gothic" panose="020B0502020202020204" pitchFamily="34" charset="0"/>
                        </a:rPr>
                        <a:t>2</a:t>
                      </a: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2:2</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2</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3588311535"/>
                  </a:ext>
                </a:extLst>
              </a:tr>
            </a:tbl>
          </a:graphicData>
        </a:graphic>
      </p:graphicFrame>
      <p:sp>
        <p:nvSpPr>
          <p:cNvPr id="4" name="Rectangle 3">
            <a:extLst>
              <a:ext uri="{FF2B5EF4-FFF2-40B4-BE49-F238E27FC236}">
                <a16:creationId xmlns:a16="http://schemas.microsoft.com/office/drawing/2014/main" id="{FB09B848-3C56-E5BE-757E-6F3573EC9AE3}"/>
              </a:ext>
            </a:extLst>
          </p:cNvPr>
          <p:cNvSpPr/>
          <p:nvPr/>
        </p:nvSpPr>
        <p:spPr>
          <a:xfrm>
            <a:off x="300508" y="1648624"/>
            <a:ext cx="4389120" cy="228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COST–BENEFIT ANALYSIS CHART</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12" name="Group 11">
            <a:extLst>
              <a:ext uri="{FF2B5EF4-FFF2-40B4-BE49-F238E27FC236}">
                <a16:creationId xmlns:a16="http://schemas.microsoft.com/office/drawing/2014/main" id="{920896C8-FE93-FBE4-B97F-021CC0854D26}"/>
              </a:ext>
            </a:extLst>
          </p:cNvPr>
          <p:cNvGrpSpPr/>
          <p:nvPr/>
        </p:nvGrpSpPr>
        <p:grpSpPr>
          <a:xfrm>
            <a:off x="11196084" y="833270"/>
            <a:ext cx="794536" cy="991306"/>
            <a:chOff x="10514795" y="1095400"/>
            <a:chExt cx="1302830" cy="991306"/>
          </a:xfrm>
        </p:grpSpPr>
        <p:sp>
          <p:nvSpPr>
            <p:cNvPr id="10" name="TextBox 9">
              <a:extLst>
                <a:ext uri="{FF2B5EF4-FFF2-40B4-BE49-F238E27FC236}">
                  <a16:creationId xmlns:a16="http://schemas.microsoft.com/office/drawing/2014/main" id="{BCDF337F-7F92-9347-1052-9F0A4A40817D}"/>
                </a:ext>
              </a:extLst>
            </p:cNvPr>
            <p:cNvSpPr txBox="1"/>
            <p:nvPr/>
          </p:nvSpPr>
          <p:spPr>
            <a:xfrm>
              <a:off x="10514795" y="1509625"/>
              <a:ext cx="1302830" cy="577081"/>
            </a:xfrm>
            <a:prstGeom prst="rect">
              <a:avLst/>
            </a:prstGeom>
            <a:solidFill>
              <a:srgbClr val="E2E2E2"/>
            </a:solidFill>
          </p:spPr>
          <p:txBody>
            <a:bodyPr wrap="square" anchor="ctr" anchorCtr="0">
              <a:spAutoFit/>
            </a:bodyPr>
            <a:lstStyle/>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3 – HIGH</a:t>
              </a:r>
            </a:p>
            <a:p>
              <a:pPr marL="0" marR="0" algn="ctr">
                <a:spcBef>
                  <a:spcPts val="0"/>
                </a:spcBef>
                <a:spcAft>
                  <a:spcPts val="0"/>
                </a:spcAft>
                <a:tabLst>
                  <a:tab pos="5943600" algn="r"/>
                </a:tabLst>
              </a:pPr>
              <a:r>
                <a:rPr lang="en-US" sz="1050" dirty="0">
                  <a:solidFill>
                    <a:schemeClr val="accent3">
                      <a:lumMod val="50000"/>
                    </a:schemeClr>
                  </a:solidFill>
                  <a:latin typeface="Century Gothic" panose="020B0502020202020204" pitchFamily="34" charset="0"/>
                </a:rPr>
                <a:t>2 – MED</a:t>
              </a:r>
            </a:p>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1 – LOW</a:t>
              </a:r>
            </a:p>
          </p:txBody>
        </p:sp>
        <p:sp>
          <p:nvSpPr>
            <p:cNvPr id="11" name="TextBox 10">
              <a:extLst>
                <a:ext uri="{FF2B5EF4-FFF2-40B4-BE49-F238E27FC236}">
                  <a16:creationId xmlns:a16="http://schemas.microsoft.com/office/drawing/2014/main" id="{43A7F856-28C3-0B7B-8EED-9D1EC8086DD8}"/>
                </a:ext>
              </a:extLst>
            </p:cNvPr>
            <p:cNvSpPr txBox="1"/>
            <p:nvPr/>
          </p:nvSpPr>
          <p:spPr>
            <a:xfrm>
              <a:off x="10514795" y="1095400"/>
              <a:ext cx="1302830" cy="411480"/>
            </a:xfrm>
            <a:prstGeom prst="rect">
              <a:avLst/>
            </a:prstGeom>
            <a:solidFill>
              <a:schemeClr val="accent3">
                <a:lumMod val="75000"/>
              </a:schemeClr>
            </a:solidFill>
          </p:spPr>
          <p:txBody>
            <a:bodyPr wrap="square">
              <a:spAutoFit/>
            </a:bodyPr>
            <a:lstStyle/>
            <a:p>
              <a:pPr marL="0" marR="0" algn="ctr">
                <a:spcBef>
                  <a:spcPts val="0"/>
                </a:spcBef>
                <a:spcAft>
                  <a:spcPts val="0"/>
                </a:spcAft>
                <a:tabLst>
                  <a:tab pos="5943600" algn="r"/>
                </a:tabLst>
              </a:pPr>
              <a:r>
                <a:rPr lang="en-US" sz="1050" dirty="0">
                  <a:solidFill>
                    <a:schemeClr val="accent3">
                      <a:lumMod val="20000"/>
                      <a:lumOff val="80000"/>
                    </a:schemeClr>
                  </a:solidFill>
                  <a:effectLst/>
                  <a:latin typeface="Century Gothic" panose="020B0502020202020204" pitchFamily="34" charset="0"/>
                </a:rPr>
                <a:t>IMPACT SCORES</a:t>
              </a:r>
              <a:endParaRPr lang="en-US" sz="1050" b="0" dirty="0">
                <a:solidFill>
                  <a:schemeClr val="accent3">
                    <a:lumMod val="20000"/>
                    <a:lumOff val="80000"/>
                  </a:schemeClr>
                </a:solidFill>
                <a:effectLst/>
                <a:latin typeface="Century Gothic" panose="020B0502020202020204" pitchFamily="34" charset="0"/>
              </a:endParaRPr>
            </a:p>
          </p:txBody>
        </p:sp>
      </p:grpSp>
    </p:spTree>
    <p:extLst>
      <p:ext uri="{BB962C8B-B14F-4D97-AF65-F5344CB8AC3E}">
        <p14:creationId xmlns:p14="http://schemas.microsoft.com/office/powerpoint/2010/main" val="4521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9795</TotalTime>
  <Words>454</Words>
  <Application>Microsoft Macintosh PowerPoint</Application>
  <PresentationFormat>Widescreen</PresentationFormat>
  <Paragraphs>89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130</cp:revision>
  <cp:lastPrinted>2020-08-31T22:23:58Z</cp:lastPrinted>
  <dcterms:created xsi:type="dcterms:W3CDTF">2021-07-07T23:54:57Z</dcterms:created>
  <dcterms:modified xsi:type="dcterms:W3CDTF">2023-11-30T23:26:02Z</dcterms:modified>
</cp:coreProperties>
</file>