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53" r:id="rId2"/>
    <p:sldId id="366" r:id="rId3"/>
    <p:sldId id="365" r:id="rId4"/>
    <p:sldId id="367" r:id="rId5"/>
    <p:sldId id="368" r:id="rId6"/>
    <p:sldId id="369" r:id="rId7"/>
    <p:sldId id="370" r:id="rId8"/>
    <p:sldId id="371" r:id="rId9"/>
    <p:sldId id="372" r:id="rId10"/>
    <p:sldId id="374" r:id="rId11"/>
    <p:sldId id="375" r:id="rId12"/>
    <p:sldId id="376" r:id="rId13"/>
    <p:sldId id="377" r:id="rId14"/>
    <p:sldId id="378" r:id="rId15"/>
    <p:sldId id="379" r:id="rId16"/>
    <p:sldId id="380"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C00"/>
    <a:srgbClr val="C8BE27"/>
    <a:srgbClr val="F9F9F9"/>
    <a:srgbClr val="4ECDC5"/>
    <a:srgbClr val="DFD987"/>
    <a:srgbClr val="C0DAEB"/>
    <a:srgbClr val="92BBEB"/>
    <a:srgbClr val="0B84FF"/>
    <a:srgbClr val="0C7DED"/>
    <a:srgbClr val="0C7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96058"/>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00168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6947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08244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93594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85480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22211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328220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5439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67924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20431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15913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53126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573284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03556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98483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smartsheet.com/try-it?trp=11854&amp;utm_source=template-powerpoint&amp;utm_medium=content&amp;utm_campaign=Advertising+Plan-powerpoint-11854&amp;lpa=Advertising+Plan+powerpoint+11854" TargetMode="Externa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35BF998-9A21-5500-2C7A-78F23C66606F}"/>
              </a:ext>
            </a:extLst>
          </p:cNvPr>
          <p:cNvSpPr/>
          <p:nvPr/>
        </p:nvSpPr>
        <p:spPr>
          <a:xfrm>
            <a:off x="7204424" y="1205416"/>
            <a:ext cx="4987576" cy="4441934"/>
          </a:xfrm>
          <a:prstGeom prst="roundRect">
            <a:avLst>
              <a:gd name="adj"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7" name="Rounded Rectangle 606">
            <a:extLst>
              <a:ext uri="{FF2B5EF4-FFF2-40B4-BE49-F238E27FC236}">
                <a16:creationId xmlns:a16="http://schemas.microsoft.com/office/drawing/2014/main" id="{D2A7F57F-2868-7A73-3A35-3F3CC2B2D7D9}"/>
              </a:ext>
            </a:extLst>
          </p:cNvPr>
          <p:cNvSpPr/>
          <p:nvPr/>
        </p:nvSpPr>
        <p:spPr>
          <a:xfrm>
            <a:off x="7289547" y="1205416"/>
            <a:ext cx="4902451" cy="4350716"/>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wo colleagues planning on board with sticky notes">
            <a:extLst>
              <a:ext uri="{FF2B5EF4-FFF2-40B4-BE49-F238E27FC236}">
                <a16:creationId xmlns:a16="http://schemas.microsoft.com/office/drawing/2014/main" id="{A9626EE2-8987-6B2D-7EB2-954515DCCB92}"/>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colorTemperature colorTemp="1971"/>
                    </a14:imgEffect>
                    <a14:imgEffect>
                      <a14:saturation sat="105000"/>
                    </a14:imgEffect>
                  </a14:imgLayer>
                </a14:imgProps>
              </a:ext>
              <a:ext uri="{28A0092B-C50C-407E-A947-70E740481C1C}">
                <a14:useLocalDpi xmlns:a14="http://schemas.microsoft.com/office/drawing/2010/main"/>
              </a:ext>
            </a:extLst>
          </a:blip>
          <a:srcRect/>
          <a:stretch/>
        </p:blipFill>
        <p:spPr>
          <a:xfrm flipH="1">
            <a:off x="7323965" y="1205416"/>
            <a:ext cx="4868033" cy="4316292"/>
          </a:xfrm>
          <a:prstGeom prst="rect">
            <a:avLst/>
          </a:prstGeom>
        </p:spPr>
      </p:pic>
      <p:pic>
        <p:nvPicPr>
          <p:cNvPr id="12" name="Picture 11">
            <a:extLst>
              <a:ext uri="{FF2B5EF4-FFF2-40B4-BE49-F238E27FC236}">
                <a16:creationId xmlns:a16="http://schemas.microsoft.com/office/drawing/2014/main" id="{C24A247B-4FB3-753F-EA50-4A9916A980F8}"/>
              </a:ext>
            </a:extLst>
          </p:cNvPr>
          <p:cNvPicPr>
            <a:picLocks noChangeAspect="1"/>
          </p:cNvPicPr>
          <p:nvPr/>
        </p:nvPicPr>
        <p:blipFill>
          <a:blip r:embed="rId5"/>
          <a:stretch>
            <a:fillRect/>
          </a:stretch>
        </p:blipFill>
        <p:spPr>
          <a:xfrm>
            <a:off x="7335324" y="1205416"/>
            <a:ext cx="4856673" cy="4325433"/>
          </a:xfrm>
          <a:prstGeom prst="rect">
            <a:avLst/>
          </a:prstGeom>
        </p:spPr>
      </p:pic>
      <p:grpSp>
        <p:nvGrpSpPr>
          <p:cNvPr id="308" name="Group 307">
            <a:extLst>
              <a:ext uri="{FF2B5EF4-FFF2-40B4-BE49-F238E27FC236}">
                <a16:creationId xmlns:a16="http://schemas.microsoft.com/office/drawing/2014/main" id="{8184162B-4E50-CEC6-F84F-EE23415CB540}"/>
              </a:ext>
            </a:extLst>
          </p:cNvPr>
          <p:cNvGrpSpPr/>
          <p:nvPr/>
        </p:nvGrpSpPr>
        <p:grpSpPr>
          <a:xfrm rot="10800000">
            <a:off x="71586" y="5065369"/>
            <a:ext cx="1813078" cy="1709844"/>
            <a:chOff x="4301836" y="1542184"/>
            <a:chExt cx="4242954" cy="4001365"/>
          </a:xfrm>
          <a:solidFill>
            <a:schemeClr val="bg1"/>
          </a:solidFill>
        </p:grpSpPr>
        <p:sp>
          <p:nvSpPr>
            <p:cNvPr id="309" name="Freeform 308">
              <a:extLst>
                <a:ext uri="{FF2B5EF4-FFF2-40B4-BE49-F238E27FC236}">
                  <a16:creationId xmlns:a16="http://schemas.microsoft.com/office/drawing/2014/main" id="{2AC35F4E-A592-2F4E-85F5-F0043CC634F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47FBF046-A603-70F8-9DAF-3130496B2B3A}"/>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C539A7B7-DAC0-06F1-EFD3-ED7E637B8A3D}"/>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F7CDAB25-AE76-868F-BD37-056B02FCA0F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AA058E7E-CC42-57C2-AA3D-715ED754F4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68153F84-07F2-E1E8-C7D6-A96DE4D13077}"/>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34B88F32-7FA4-A757-213A-3ABCBEC821DC}"/>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443F319B-BC2F-D065-3CCA-ED8C52E21BD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D4FA94C-FD91-F44A-9DE0-EAAE3F01A31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7F9BE835-9B68-9CF2-D6AE-D17FA14A6E5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E211FA1C-2FE2-9885-2793-66EDB829EE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E1BCE771-7E3F-40E3-790B-893106EBF90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EFE9EC6F-1099-9B1A-7149-8AB044F2569A}"/>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079F93B0-03C0-E5FF-9C97-83658CE8493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C673B596-F916-C649-D527-D99F5AFE8AF4}"/>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B44D1BE9-7751-3FE7-DF7B-5CA61D4DB0C1}"/>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56745563-9EF6-88AC-3C76-8E99B0B54A83}"/>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F49BF43-7F82-83A9-A9DD-DA52D87E7F9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BBCDA018-01B7-2346-D90C-D8C7D1496C7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895E815-D568-45A0-F89D-31C1E11B649E}"/>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BDBD8877-D035-A982-931A-5E3A8B49241E}"/>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19F1FF30-826E-FEB9-42E4-428557F367F4}"/>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3B323E77-F3C0-1290-8A93-10C37FED6E88}"/>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232E665F-B731-F70D-92C9-40CF8A1E1D2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A4FAE376-53E1-7178-0D0A-51DCBD5ECF9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17AD027-49FC-FA87-2A98-312AA9AF3EE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49E11404-9D5E-9957-8F08-EC82AC97795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F8A4A600-727B-0801-64AF-CFBB42B178BB}"/>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C78F65C-F4B2-5F1A-6136-0FECFC39E2A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27A52C-EE79-262F-DF77-48878051111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B005453C-2418-D64D-EB73-4D20E198B7E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5AA1285B-7760-8723-A2E5-F0B7F323553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921CE23C-9F06-A9DC-948C-B1815702F0A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094F36C-7464-0D80-BA0E-41C7F94F6452}"/>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0AE69EC-E234-9CA3-968E-D57143E02560}"/>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5A5719F4-9D18-864D-D252-F2A6614B9FEA}"/>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0DD66558-0FBD-04B5-BE4B-08EC2D32F43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48515E4-9B76-84C2-D8E2-BB0184BA171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C7BC287-E426-C28F-C906-F5C920F60E34}"/>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D04B3044-0478-35CE-74EC-791270711203}"/>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B6ECEAB-96A4-A445-9AB2-34EAB056F7D3}"/>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991826ED-1286-8658-BFF2-DAFF430437F9}"/>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22EC3126-1D7D-DA25-0207-B4F17251DD5F}"/>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D02D766E-3431-A839-BC50-C8F95A125501}"/>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57817D76-B081-54A2-0557-D105DC7AC3E3}"/>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90715521-9D21-7006-CC52-D6DE3A24FC73}"/>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F58181EB-DE4A-761E-C6EA-AD9186DC9257}"/>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E4C9B82C-FC93-0626-0FDE-C198868D885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477369A6-9F5A-E93F-1850-09D90E4BDB9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7E1B4D87-4D7F-2F36-B5F0-1CD3B7E2DA0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0B0DB29-7291-ADAA-BDAD-76E54E912AE0}"/>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57359F86-C546-3752-F456-215932CDF6DD}"/>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2C83CCC8-DD0B-1D28-8F17-CE76A551BF1B}"/>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FC089D67-6F8A-D2A4-F8E1-BE4B2F06E53F}"/>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7376765-79FB-DEE0-77CB-0025A45D0743}"/>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C9A0AAD5-7800-3037-60E4-B605979F1044}"/>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2B0DC6F8-2EBB-2391-3EE2-A08AAC25A8EB}"/>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3170049-CCB0-DB4F-A55E-0B58FE09738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D4F09C33-727B-6769-A62B-A0887C921B00}"/>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3CD30524-9B21-B8EE-5F6C-A28E104CC4C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1C6F3FD-00A0-AEC0-A40F-500DBDB2B53F}"/>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30D0BC06-F2DA-AB60-773B-91609EFAF5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A7B02555-739F-DB91-B535-6DBFAB7F14F9}"/>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58B5422A-EE41-81A7-CF83-E6D0552B3401}"/>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4113E2EA-2202-7B0F-1A35-0281CD756486}"/>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5DFE608-B1F6-C0A5-3CB6-3A09FB48F08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3A51DF07-F1F8-9FF0-90E9-E20741420ACE}"/>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8C2CC764-6F0A-BF20-F0F1-4545A754D26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02C22C4A-60A2-9B99-116B-5BE00C9BEC8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08C134D1-BE3D-9799-66CB-8B3E080E1167}"/>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D12E871-DFD0-C980-EE3D-4E6C8CE7E97A}"/>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2ED0790A-C91E-8F08-8EEC-D3D2F2BA7EF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FE54E2E7-47B4-824C-69E3-D92326955C62}"/>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25183B8C-BEF8-A0E0-5B13-AAD168467710}"/>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2AA1B29A-D457-AF7A-8D46-63D5CE5A8DC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5CDD777D-2119-36C0-5953-E29A761183D0}"/>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DC09009C-10F4-3B76-BF82-9D0050FEB6A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76F59970-7C51-D8F6-E8FA-1E6ED724CD93}"/>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A8F4DB8D-4A80-3C6B-E403-A11FEBDE1311}"/>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C0520508-B1BD-660B-3211-3B98C3DE8A05}"/>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AD82E9D2-1D03-A6F2-0B22-7B30B31707F1}"/>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97FF70F2-249F-5CD0-768F-F6A6CFCBD43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29BC54F4-0A5E-D89D-9A74-1C6556D14C66}"/>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E85E202A-0BD1-E8E0-4555-9EAC93E2BFF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E729994C-6342-7597-A4E5-873F3496E31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736C3E7F-1E34-1EE5-9A79-93A8396892E6}"/>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69946F5A-A756-690F-6C59-131B54A622DE}"/>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3B383A2F-E95F-8312-85D2-EFFDB8BC780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BF59D2F9-C10B-1848-4E4C-EF32462F3C26}"/>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A003EA08-8B14-66E7-FCA4-DC71D1487699}"/>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E14653E5-49AF-DCEE-0E91-7B2BCB956FB8}"/>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14820EF2-0DC2-DA8C-50F9-BC9D798D182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92BE76B7-C8F3-633D-FA58-E2A4794FB9EB}"/>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5B492614-D394-B587-FA06-8C540B5BCB4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B93882E7-1069-5507-EFFF-FAC193B8C5C4}"/>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AB3E10B1-A955-36B6-1D33-19D1385AB76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CE7854BB-67D0-31DD-6859-B489FC54EE5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DCB35A84-6BAD-8F03-2B82-02320C2AEA1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04CF554F-0929-18DC-E279-B15932D5EBC3}"/>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7DD3ABC5-F47D-1EEF-C55C-102C846B57C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EEE4C607-3F2F-F20E-D564-9104D16B29C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DD461900-260C-528B-25FE-4987F76A0A19}"/>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8DE34384-06F8-66E3-2515-9868C60D6D46}"/>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08D169D7-4960-B1B6-0574-1776E999FB0D}"/>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4490C32D-A718-9131-4DB0-C51882389EFE}"/>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F757889F-80EE-59B4-D3BB-66AC43927D36}"/>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A62F78AD-9423-BB22-A9F7-9571A3173115}"/>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95CE8683-E9E2-EBF2-FE5F-87BD5DD5C0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F19F2701-4FAB-2C27-BDAA-75735749D72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B40363FD-54FE-6BAC-6461-FB9B9B88CF5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282D4678-CBDF-7615-1B7D-531FE61BA300}"/>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0CEC7F6C-CE53-99E0-EC5D-320BF3F21D4C}"/>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3FF6FE57-100B-7E8A-88C3-D9D32A7B08D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2EAC0EA4-35B7-6C39-7659-BF26B7BD0FB1}"/>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52ED6C4B-B9AF-2F66-AC7A-6D8D18C1FB32}"/>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BDA0D36D-C35A-30C5-EC74-4409338E66E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E45A877B-9289-AF0C-9728-972BF86B6559}"/>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6DB09FEE-ADA3-ECEA-D28F-F6F9FFF4B486}"/>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E409B821-BC1D-8956-45ED-48A8FD92724C}"/>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2560657D-21FB-FE0E-C236-C60CDC5E0F93}"/>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7" y="328833"/>
            <a:ext cx="6893817"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ADVERTISING PLAN PRESENTATION TEMPLATE</a:t>
            </a:r>
          </a:p>
        </p:txBody>
      </p:sp>
      <p:pic>
        <p:nvPicPr>
          <p:cNvPr id="33" name="Picture 32">
            <a:hlinkClick r:id="rId6"/>
            <a:extLst>
              <a:ext uri="{FF2B5EF4-FFF2-40B4-BE49-F238E27FC236}">
                <a16:creationId xmlns:a16="http://schemas.microsoft.com/office/drawing/2014/main" id="{4A18805D-093D-9D7D-D8FB-8A0263548A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3966" y="322032"/>
            <a:ext cx="4678423"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1101406" y="1778567"/>
            <a:ext cx="5605491" cy="3139321"/>
          </a:xfrm>
          <a:prstGeom prst="rect">
            <a:avLst/>
          </a:prstGeom>
          <a:noFill/>
        </p:spPr>
        <p:txBody>
          <a:bodyPr wrap="square" rtlCol="0">
            <a:spAutoFit/>
          </a:bodyPr>
          <a:lstStyle/>
          <a:p>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Creating a well-structured advertising plan template is critical for managing your advertising efforts and achieving your marketing goals. An advertising plan helps you outline your strategy, allocate resources effectively, and ensure your messaging reaches the right audience. </a:t>
            </a:r>
          </a:p>
          <a:p>
            <a:endPar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This template walks you through the essential steps to create a comprehensive advertising plan template that sets the foundation for successful campaigns.</a:t>
            </a:r>
            <a:endParaRPr lang="en-US" dirty="0"/>
          </a:p>
        </p:txBody>
      </p:sp>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chemeClr val="bg1">
              <a:lumMod val="85000"/>
            </a:schemeClr>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600" name="Group 599">
            <a:extLst>
              <a:ext uri="{FF2B5EF4-FFF2-40B4-BE49-F238E27FC236}">
                <a16:creationId xmlns:a16="http://schemas.microsoft.com/office/drawing/2014/main" id="{C563FF53-EFA6-CFD0-EA29-52D5FF1ABC0C}"/>
              </a:ext>
            </a:extLst>
          </p:cNvPr>
          <p:cNvGrpSpPr/>
          <p:nvPr/>
        </p:nvGrpSpPr>
        <p:grpSpPr>
          <a:xfrm>
            <a:off x="4825079" y="5843882"/>
            <a:ext cx="7274321" cy="898368"/>
            <a:chOff x="7249140" y="6247564"/>
            <a:chExt cx="4942860" cy="610436"/>
          </a:xfrm>
        </p:grpSpPr>
        <p:sp>
          <p:nvSpPr>
            <p:cNvPr id="601" name="Rounded Rectangle 600">
              <a:extLst>
                <a:ext uri="{FF2B5EF4-FFF2-40B4-BE49-F238E27FC236}">
                  <a16:creationId xmlns:a16="http://schemas.microsoft.com/office/drawing/2014/main" id="{8E979978-E0A1-A970-1EE9-483B29F5E627}"/>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extBox 601">
              <a:extLst>
                <a:ext uri="{FF2B5EF4-FFF2-40B4-BE49-F238E27FC236}">
                  <a16:creationId xmlns:a16="http://schemas.microsoft.com/office/drawing/2014/main" id="{FA677B48-C221-410D-C247-007E0C235BBD}"/>
                </a:ext>
              </a:extLst>
            </p:cNvPr>
            <p:cNvSpPr txBox="1"/>
            <p:nvPr/>
          </p:nvSpPr>
          <p:spPr>
            <a:xfrm>
              <a:off x="7249141" y="6286059"/>
              <a:ext cx="4858151" cy="543744"/>
            </a:xfrm>
            <a:prstGeom prst="rect">
              <a:avLst/>
            </a:prstGeom>
            <a:noFill/>
          </p:spPr>
          <p:txBody>
            <a:bodyPr wrap="square" rtlCol="0">
              <a:spAutoFit/>
            </a:bodyPr>
            <a:lstStyle/>
            <a:p>
              <a:pPr algn="ctr"/>
              <a:r>
                <a:rPr lang="en-US" sz="4600" spc="600" dirty="0">
                  <a:latin typeface="Century Gothic" panose="020B0502020202020204" pitchFamily="34" charset="0"/>
                </a:rPr>
                <a:t>ADVERTISING PLAN</a:t>
              </a:r>
            </a:p>
          </p:txBody>
        </p:sp>
        <p:grpSp>
          <p:nvGrpSpPr>
            <p:cNvPr id="603" name="Group 602">
              <a:extLst>
                <a:ext uri="{FF2B5EF4-FFF2-40B4-BE49-F238E27FC236}">
                  <a16:creationId xmlns:a16="http://schemas.microsoft.com/office/drawing/2014/main" id="{68398B5B-0935-D5F8-3D15-147FEAE33A5D}"/>
                </a:ext>
              </a:extLst>
            </p:cNvPr>
            <p:cNvGrpSpPr/>
            <p:nvPr/>
          </p:nvGrpSpPr>
          <p:grpSpPr>
            <a:xfrm>
              <a:off x="12017976" y="6386741"/>
              <a:ext cx="79923" cy="327464"/>
              <a:chOff x="12052701" y="6447749"/>
              <a:chExt cx="79923" cy="327464"/>
            </a:xfrm>
            <a:solidFill>
              <a:schemeClr val="bg1"/>
            </a:solidFill>
          </p:grpSpPr>
          <p:sp>
            <p:nvSpPr>
              <p:cNvPr id="604" name="Freeform 603">
                <a:extLst>
                  <a:ext uri="{FF2B5EF4-FFF2-40B4-BE49-F238E27FC236}">
                    <a16:creationId xmlns:a16="http://schemas.microsoft.com/office/drawing/2014/main" id="{16DDDE74-D153-1358-2B98-88BF78CEFA5D}"/>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2992BDD8-20C6-B1DE-5038-D347DA4A3DD3}"/>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546423AF-3A39-BE46-B43A-EE11A53F5BF4}"/>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336EEBEF-E371-EFE1-2B15-E049CB7A4B2A}"/>
              </a:ext>
            </a:extLst>
          </p:cNvPr>
          <p:cNvPicPr>
            <a:picLocks noChangeAspect="1"/>
          </p:cNvPicPr>
          <p:nvPr/>
        </p:nvPicPr>
        <p:blipFill>
          <a:blip r:embed="rId8" cstate="screen">
            <a:alphaModFix amt="75000"/>
            <a:extLst>
              <a:ext uri="{28A0092B-C50C-407E-A947-70E740481C1C}">
                <a14:useLocalDpi xmlns:a14="http://schemas.microsoft.com/office/drawing/2010/main"/>
              </a:ext>
            </a:extLst>
          </a:blip>
          <a:stretch>
            <a:fillRect/>
          </a:stretch>
        </p:blipFill>
        <p:spPr>
          <a:xfrm>
            <a:off x="7531563" y="4347963"/>
            <a:ext cx="2114828" cy="975373"/>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0" name="Picture 569">
            <a:extLst>
              <a:ext uri="{FF2B5EF4-FFF2-40B4-BE49-F238E27FC236}">
                <a16:creationId xmlns:a16="http://schemas.microsoft.com/office/drawing/2014/main" id="{B8FC7C29-0C11-ECDB-25F6-DB2B473EB96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938" y="0"/>
            <a:ext cx="12207938" cy="6877413"/>
          </a:xfrm>
          <a:prstGeom prst="rect">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77" name="Rectangle 576">
            <a:extLst>
              <a:ext uri="{FF2B5EF4-FFF2-40B4-BE49-F238E27FC236}">
                <a16:creationId xmlns:a16="http://schemas.microsoft.com/office/drawing/2014/main" id="{609F5324-54AD-8AE5-A9BC-7D1A7D4554C0}"/>
              </a:ext>
            </a:extLst>
          </p:cNvPr>
          <p:cNvSpPr/>
          <p:nvPr/>
        </p:nvSpPr>
        <p:spPr>
          <a:xfrm>
            <a:off x="861838" y="234146"/>
            <a:ext cx="49039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Performance Metrics</a:t>
            </a:r>
            <a:endParaRPr lang="en-US" sz="3200" dirty="0">
              <a:solidFill>
                <a:schemeClr val="tx1"/>
              </a:solidFill>
              <a:latin typeface="Courier" pitchFamily="2" charset="0"/>
            </a:endParaRP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1" y="5800977"/>
            <a:ext cx="5616589" cy="954107"/>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Outline the key performance indicators (KPIs) that you will use to measure the campaign's success. Include metrics like click-through rates, conversions, and ROI.</a:t>
            </a:r>
          </a:p>
        </p:txBody>
      </p:sp>
      <p:sp>
        <p:nvSpPr>
          <p:cNvPr id="2" name="Rounded Rectangle 1">
            <a:extLst>
              <a:ext uri="{FF2B5EF4-FFF2-40B4-BE49-F238E27FC236}">
                <a16:creationId xmlns:a16="http://schemas.microsoft.com/office/drawing/2014/main" id="{5998029A-8839-448C-F08B-4AEA3572E220}"/>
              </a:ext>
            </a:extLst>
          </p:cNvPr>
          <p:cNvSpPr/>
          <p:nvPr/>
        </p:nvSpPr>
        <p:spPr>
          <a:xfrm>
            <a:off x="732784" y="894730"/>
            <a:ext cx="3245533" cy="1701801"/>
          </a:xfrm>
          <a:prstGeom prst="roundRect">
            <a:avLst>
              <a:gd name="adj" fmla="val 0"/>
            </a:avLst>
          </a:prstGeom>
          <a:solidFill>
            <a:schemeClr val="accent4">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0DAC1648-2EA5-559D-73FD-437A0F1B13EB}"/>
              </a:ext>
            </a:extLst>
          </p:cNvPr>
          <p:cNvGrpSpPr/>
          <p:nvPr/>
        </p:nvGrpSpPr>
        <p:grpSpPr>
          <a:xfrm>
            <a:off x="3610018" y="1057464"/>
            <a:ext cx="181396" cy="743224"/>
            <a:chOff x="12052701" y="6447749"/>
            <a:chExt cx="79923" cy="327464"/>
          </a:xfrm>
          <a:solidFill>
            <a:schemeClr val="bg1">
              <a:alpha val="50000"/>
            </a:schemeClr>
          </a:solidFill>
        </p:grpSpPr>
        <p:sp>
          <p:nvSpPr>
            <p:cNvPr id="30" name="Freeform 29">
              <a:extLst>
                <a:ext uri="{FF2B5EF4-FFF2-40B4-BE49-F238E27FC236}">
                  <a16:creationId xmlns:a16="http://schemas.microsoft.com/office/drawing/2014/main" id="{39388784-A4F6-78A1-E4A1-FE63318A7A5E}"/>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B82CDA4-2BDC-6A64-A614-5CA5539315B5}"/>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F0FB8FF-6860-D2DC-15BE-9A27F4ABF657}"/>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520" name="TextBox 519">
            <a:extLst>
              <a:ext uri="{FF2B5EF4-FFF2-40B4-BE49-F238E27FC236}">
                <a16:creationId xmlns:a16="http://schemas.microsoft.com/office/drawing/2014/main" id="{32031BBB-0D47-4AB7-7ABE-ADBE62A85CE8}"/>
              </a:ext>
            </a:extLst>
          </p:cNvPr>
          <p:cNvSpPr txBox="1"/>
          <p:nvPr/>
        </p:nvSpPr>
        <p:spPr>
          <a:xfrm>
            <a:off x="869956" y="1063742"/>
            <a:ext cx="2317744" cy="1384995"/>
          </a:xfrm>
          <a:prstGeom prst="rect">
            <a:avLst/>
          </a:prstGeom>
          <a:noFill/>
        </p:spPr>
        <p:txBody>
          <a:bodyPr wrap="square" rtlCol="0">
            <a:spAutoFit/>
          </a:bodyPr>
          <a:lstStyle/>
          <a:p>
            <a:r>
              <a:rPr lang="en-US" sz="2800" dirty="0">
                <a:solidFill>
                  <a:srgbClr val="000000"/>
                </a:solidFill>
                <a:effectLst/>
                <a:latin typeface="Courier" pitchFamily="2" charset="0"/>
                <a:ea typeface="Calibri" panose="020F0502020204030204" pitchFamily="34" charset="0"/>
                <a:cs typeface="Times New Roman" panose="02020603050405020304" pitchFamily="18" charset="0"/>
              </a:rPr>
              <a:t>Click-Through Rate (CTR)</a:t>
            </a:r>
            <a:endParaRPr lang="en-US" sz="2800" dirty="0">
              <a:latin typeface="Courier" pitchFamily="2" charset="0"/>
            </a:endParaRPr>
          </a:p>
        </p:txBody>
      </p:sp>
      <p:grpSp>
        <p:nvGrpSpPr>
          <p:cNvPr id="7" name="Group 6">
            <a:extLst>
              <a:ext uri="{FF2B5EF4-FFF2-40B4-BE49-F238E27FC236}">
                <a16:creationId xmlns:a16="http://schemas.microsoft.com/office/drawing/2014/main" id="{935BBBCE-8E50-6E8D-FC08-FE0ADCCCFD33}"/>
              </a:ext>
            </a:extLst>
          </p:cNvPr>
          <p:cNvGrpSpPr/>
          <p:nvPr/>
        </p:nvGrpSpPr>
        <p:grpSpPr>
          <a:xfrm rot="16200000">
            <a:off x="-263277" y="1591744"/>
            <a:ext cx="1701800" cy="307777"/>
            <a:chOff x="5003800" y="2640736"/>
            <a:chExt cx="1701800" cy="307777"/>
          </a:xfrm>
        </p:grpSpPr>
        <p:sp>
          <p:nvSpPr>
            <p:cNvPr id="5" name="Process 4">
              <a:extLst>
                <a:ext uri="{FF2B5EF4-FFF2-40B4-BE49-F238E27FC236}">
                  <a16:creationId xmlns:a16="http://schemas.microsoft.com/office/drawing/2014/main" id="{7368D5D6-767B-A975-0595-E1416C187A94}"/>
                </a:ext>
              </a:extLst>
            </p:cNvPr>
            <p:cNvSpPr/>
            <p:nvPr/>
          </p:nvSpPr>
          <p:spPr>
            <a:xfrm rot="10800000" flipV="1">
              <a:off x="5003800" y="2644798"/>
              <a:ext cx="1701800" cy="29498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523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1523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523" y="0"/>
                  </a:moveTo>
                  <a:lnTo>
                    <a:pt x="10000" y="0"/>
                  </a:lnTo>
                  <a:lnTo>
                    <a:pt x="10000" y="10000"/>
                  </a:lnTo>
                  <a:lnTo>
                    <a:pt x="0" y="10000"/>
                  </a:lnTo>
                  <a:lnTo>
                    <a:pt x="1523" y="0"/>
                  </a:lnTo>
                  <a:close/>
                </a:path>
              </a:pathLst>
            </a:cu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spc="300" dirty="0">
                <a:solidFill>
                  <a:schemeClr val="bg1">
                    <a:lumMod val="8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2DB7E8B8-C5F8-B0B6-BB80-116CA7348552}"/>
                </a:ext>
              </a:extLst>
            </p:cNvPr>
            <p:cNvSpPr txBox="1"/>
            <p:nvPr/>
          </p:nvSpPr>
          <p:spPr>
            <a:xfrm>
              <a:off x="5113494" y="2640736"/>
              <a:ext cx="1364415" cy="307777"/>
            </a:xfrm>
            <a:prstGeom prst="rect">
              <a:avLst/>
            </a:prstGeom>
            <a:noFill/>
          </p:spPr>
          <p:txBody>
            <a:bodyPr wrap="square" rtlCol="0">
              <a:spAutoFit/>
            </a:bodyPr>
            <a:lstStyle/>
            <a:p>
              <a:pPr algn="r"/>
              <a:r>
                <a:rPr lang="en-US" sz="1400" spc="3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METRIC</a:t>
              </a:r>
              <a:endParaRPr lang="en-US" sz="1400" spc="300" dirty="0">
                <a:solidFill>
                  <a:schemeClr val="bg1">
                    <a:lumMod val="85000"/>
                  </a:schemeClr>
                </a:solidFill>
                <a:latin typeface="Century Gothic" panose="020B0502020202020204" pitchFamily="34" charset="0"/>
              </a:endParaRPr>
            </a:p>
          </p:txBody>
        </p:sp>
      </p:grpSp>
      <p:sp>
        <p:nvSpPr>
          <p:cNvPr id="14" name="Rounded Rectangle 13">
            <a:extLst>
              <a:ext uri="{FF2B5EF4-FFF2-40B4-BE49-F238E27FC236}">
                <a16:creationId xmlns:a16="http://schemas.microsoft.com/office/drawing/2014/main" id="{DC72B13E-124C-E916-A6C5-439E2711329C}"/>
              </a:ext>
            </a:extLst>
          </p:cNvPr>
          <p:cNvSpPr/>
          <p:nvPr/>
        </p:nvSpPr>
        <p:spPr>
          <a:xfrm>
            <a:off x="732784" y="2596532"/>
            <a:ext cx="3245533" cy="1701800"/>
          </a:xfrm>
          <a:prstGeom prst="roundRect">
            <a:avLst>
              <a:gd name="adj" fmla="val 0"/>
            </a:avLst>
          </a:prstGeom>
          <a:solidFill>
            <a:schemeClr val="tx1">
              <a:lumMod val="50000"/>
              <a:lumOff val="5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a:extLst>
              <a:ext uri="{FF2B5EF4-FFF2-40B4-BE49-F238E27FC236}">
                <a16:creationId xmlns:a16="http://schemas.microsoft.com/office/drawing/2014/main" id="{FE1B61D1-71AB-0CE3-68B0-8EA6FC0D0E33}"/>
              </a:ext>
            </a:extLst>
          </p:cNvPr>
          <p:cNvSpPr/>
          <p:nvPr/>
        </p:nvSpPr>
        <p:spPr>
          <a:xfrm>
            <a:off x="861839" y="2924911"/>
            <a:ext cx="2897362" cy="1045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9600" b="1" spc="-300" dirty="0">
                <a:solidFill>
                  <a:schemeClr val="bg1"/>
                </a:solidFill>
                <a:effectLst/>
                <a:latin typeface="Courier" pitchFamily="2" charset="0"/>
                <a:ea typeface="Times New Roman" panose="02020603050405020304" pitchFamily="18" charset="0"/>
                <a:cs typeface="Times New Roman" panose="02020603050405020304" pitchFamily="18" charset="0"/>
              </a:rPr>
              <a:t>3</a:t>
            </a:r>
            <a:r>
              <a:rPr lang="en-US" sz="9600" b="1" dirty="0">
                <a:solidFill>
                  <a:schemeClr val="bg1"/>
                </a:solidFill>
                <a:effectLst/>
                <a:latin typeface="Courier" pitchFamily="2" charset="0"/>
                <a:ea typeface="Times New Roman" panose="02020603050405020304" pitchFamily="18" charset="0"/>
                <a:cs typeface="Times New Roman" panose="02020603050405020304" pitchFamily="18" charset="0"/>
              </a:rPr>
              <a:t>%</a:t>
            </a:r>
            <a:endParaRPr lang="en-US" sz="9600" b="1" dirty="0">
              <a:solidFill>
                <a:schemeClr val="bg1"/>
              </a:solidFill>
              <a:latin typeface="Courier" pitchFamily="2" charset="0"/>
            </a:endParaRPr>
          </a:p>
        </p:txBody>
      </p:sp>
      <p:grpSp>
        <p:nvGrpSpPr>
          <p:cNvPr id="531" name="Group 530">
            <a:extLst>
              <a:ext uri="{FF2B5EF4-FFF2-40B4-BE49-F238E27FC236}">
                <a16:creationId xmlns:a16="http://schemas.microsoft.com/office/drawing/2014/main" id="{3673BF1E-E03F-8745-18E5-93CE86EEC314}"/>
              </a:ext>
            </a:extLst>
          </p:cNvPr>
          <p:cNvGrpSpPr/>
          <p:nvPr/>
        </p:nvGrpSpPr>
        <p:grpSpPr>
          <a:xfrm rot="16200000">
            <a:off x="-263273" y="3293545"/>
            <a:ext cx="1701800" cy="307777"/>
            <a:chOff x="5003800" y="2640740"/>
            <a:chExt cx="1701800" cy="307777"/>
          </a:xfrm>
        </p:grpSpPr>
        <p:sp>
          <p:nvSpPr>
            <p:cNvPr id="532" name="Process 4">
              <a:extLst>
                <a:ext uri="{FF2B5EF4-FFF2-40B4-BE49-F238E27FC236}">
                  <a16:creationId xmlns:a16="http://schemas.microsoft.com/office/drawing/2014/main" id="{77D286A1-1B9D-A82C-9EFF-0AE80ED67058}"/>
                </a:ext>
              </a:extLst>
            </p:cNvPr>
            <p:cNvSpPr/>
            <p:nvPr/>
          </p:nvSpPr>
          <p:spPr>
            <a:xfrm>
              <a:off x="5003800" y="2644798"/>
              <a:ext cx="1701800" cy="29498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523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1523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523" y="0"/>
                  </a:moveTo>
                  <a:lnTo>
                    <a:pt x="10000" y="0"/>
                  </a:lnTo>
                  <a:lnTo>
                    <a:pt x="10000" y="10000"/>
                  </a:lnTo>
                  <a:lnTo>
                    <a:pt x="0" y="10000"/>
                  </a:lnTo>
                  <a:lnTo>
                    <a:pt x="1523"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spc="300" dirty="0">
                <a:solidFill>
                  <a:schemeClr val="bg1">
                    <a:lumMod val="85000"/>
                  </a:schemeClr>
                </a:solidFill>
                <a:latin typeface="Century Gothic" panose="020B0502020202020204" pitchFamily="34" charset="0"/>
              </a:endParaRPr>
            </a:p>
          </p:txBody>
        </p:sp>
        <p:sp>
          <p:nvSpPr>
            <p:cNvPr id="533" name="TextBox 532">
              <a:extLst>
                <a:ext uri="{FF2B5EF4-FFF2-40B4-BE49-F238E27FC236}">
                  <a16:creationId xmlns:a16="http://schemas.microsoft.com/office/drawing/2014/main" id="{4A9B5008-C5A1-33EC-8E9B-B24B4C5EFE2F}"/>
                </a:ext>
              </a:extLst>
            </p:cNvPr>
            <p:cNvSpPr txBox="1"/>
            <p:nvPr/>
          </p:nvSpPr>
          <p:spPr>
            <a:xfrm>
              <a:off x="5332182" y="2640740"/>
              <a:ext cx="1163252" cy="307777"/>
            </a:xfrm>
            <a:prstGeom prst="rect">
              <a:avLst/>
            </a:prstGeom>
            <a:noFill/>
          </p:spPr>
          <p:txBody>
            <a:bodyPr wrap="square" rtlCol="0">
              <a:spAutoFit/>
            </a:bodyPr>
            <a:lstStyle/>
            <a:p>
              <a:r>
                <a:rPr lang="en-US" sz="1400" spc="3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TARGET</a:t>
              </a:r>
              <a:endParaRPr lang="en-US" sz="1400" spc="300" dirty="0">
                <a:solidFill>
                  <a:schemeClr val="bg1">
                    <a:lumMod val="85000"/>
                  </a:schemeClr>
                </a:solidFill>
                <a:latin typeface="Century Gothic" panose="020B0502020202020204" pitchFamily="34" charset="0"/>
              </a:endParaRPr>
            </a:p>
          </p:txBody>
        </p:sp>
      </p:grpSp>
      <p:sp>
        <p:nvSpPr>
          <p:cNvPr id="534" name="Rounded Rectangle 533">
            <a:extLst>
              <a:ext uri="{FF2B5EF4-FFF2-40B4-BE49-F238E27FC236}">
                <a16:creationId xmlns:a16="http://schemas.microsoft.com/office/drawing/2014/main" id="{E9AF94AA-2C51-6A9C-6959-27AD11108C90}"/>
              </a:ext>
            </a:extLst>
          </p:cNvPr>
          <p:cNvSpPr/>
          <p:nvPr/>
        </p:nvSpPr>
        <p:spPr>
          <a:xfrm>
            <a:off x="4628095" y="1600484"/>
            <a:ext cx="3245533" cy="1701801"/>
          </a:xfrm>
          <a:prstGeom prst="roundRect">
            <a:avLst>
              <a:gd name="adj" fmla="val 0"/>
            </a:avLst>
          </a:prstGeom>
          <a:solidFill>
            <a:schemeClr val="accent4">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5" name="Group 534">
            <a:extLst>
              <a:ext uri="{FF2B5EF4-FFF2-40B4-BE49-F238E27FC236}">
                <a16:creationId xmlns:a16="http://schemas.microsoft.com/office/drawing/2014/main" id="{CF8ECD6E-D487-65CD-2E40-018D31B0EB1A}"/>
              </a:ext>
            </a:extLst>
          </p:cNvPr>
          <p:cNvGrpSpPr/>
          <p:nvPr/>
        </p:nvGrpSpPr>
        <p:grpSpPr>
          <a:xfrm>
            <a:off x="7505329" y="1763218"/>
            <a:ext cx="181396" cy="743224"/>
            <a:chOff x="12052701" y="6447749"/>
            <a:chExt cx="79923" cy="327464"/>
          </a:xfrm>
          <a:solidFill>
            <a:schemeClr val="bg1">
              <a:alpha val="75000"/>
            </a:schemeClr>
          </a:solidFill>
        </p:grpSpPr>
        <p:sp>
          <p:nvSpPr>
            <p:cNvPr id="536" name="Freeform 535">
              <a:extLst>
                <a:ext uri="{FF2B5EF4-FFF2-40B4-BE49-F238E27FC236}">
                  <a16:creationId xmlns:a16="http://schemas.microsoft.com/office/drawing/2014/main" id="{3F242740-954D-29B0-74C6-71D7178101AB}"/>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78084136-C0EC-268A-2F8C-5973545B6FB9}"/>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49CE0A67-0794-1F80-5128-42E514FF4DD4}"/>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539" name="TextBox 538">
            <a:extLst>
              <a:ext uri="{FF2B5EF4-FFF2-40B4-BE49-F238E27FC236}">
                <a16:creationId xmlns:a16="http://schemas.microsoft.com/office/drawing/2014/main" id="{C2BC4DC0-69DD-61F3-E62A-C8D3A1C61206}"/>
              </a:ext>
            </a:extLst>
          </p:cNvPr>
          <p:cNvSpPr txBox="1"/>
          <p:nvPr/>
        </p:nvSpPr>
        <p:spPr>
          <a:xfrm>
            <a:off x="4765267" y="1769496"/>
            <a:ext cx="2317744" cy="954107"/>
          </a:xfrm>
          <a:prstGeom prst="rect">
            <a:avLst/>
          </a:prstGeom>
          <a:noFill/>
        </p:spPr>
        <p:txBody>
          <a:bodyPr wrap="square" rtlCol="0">
            <a:spAutoFit/>
          </a:bodyPr>
          <a:lstStyle/>
          <a:p>
            <a:r>
              <a:rPr lang="en-US" sz="2800" dirty="0">
                <a:solidFill>
                  <a:srgbClr val="000000"/>
                </a:solidFill>
                <a:effectLst/>
                <a:latin typeface="Courier" pitchFamily="2" charset="0"/>
                <a:ea typeface="Calibri" panose="020F0502020204030204" pitchFamily="34" charset="0"/>
                <a:cs typeface="Times New Roman" panose="02020603050405020304" pitchFamily="18" charset="0"/>
              </a:rPr>
              <a:t>Conversion Rate</a:t>
            </a:r>
            <a:endParaRPr lang="en-US" sz="2800" dirty="0">
              <a:latin typeface="Courier" pitchFamily="2" charset="0"/>
            </a:endParaRPr>
          </a:p>
        </p:txBody>
      </p:sp>
      <p:grpSp>
        <p:nvGrpSpPr>
          <p:cNvPr id="540" name="Group 539">
            <a:extLst>
              <a:ext uri="{FF2B5EF4-FFF2-40B4-BE49-F238E27FC236}">
                <a16:creationId xmlns:a16="http://schemas.microsoft.com/office/drawing/2014/main" id="{BD2CBE89-A28C-7909-CEEE-B00F7C6B03BB}"/>
              </a:ext>
            </a:extLst>
          </p:cNvPr>
          <p:cNvGrpSpPr/>
          <p:nvPr/>
        </p:nvGrpSpPr>
        <p:grpSpPr>
          <a:xfrm rot="16200000">
            <a:off x="3632037" y="2297498"/>
            <a:ext cx="1701800" cy="307777"/>
            <a:chOff x="5003800" y="2640739"/>
            <a:chExt cx="1701800" cy="307777"/>
          </a:xfrm>
        </p:grpSpPr>
        <p:sp>
          <p:nvSpPr>
            <p:cNvPr id="541" name="Process 4">
              <a:extLst>
                <a:ext uri="{FF2B5EF4-FFF2-40B4-BE49-F238E27FC236}">
                  <a16:creationId xmlns:a16="http://schemas.microsoft.com/office/drawing/2014/main" id="{FF7FDF45-C006-0D36-15FD-811101D300FC}"/>
                </a:ext>
              </a:extLst>
            </p:cNvPr>
            <p:cNvSpPr/>
            <p:nvPr/>
          </p:nvSpPr>
          <p:spPr>
            <a:xfrm rot="10800000" flipV="1">
              <a:off x="5003800" y="2644798"/>
              <a:ext cx="1701800" cy="29498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523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1523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523" y="0"/>
                  </a:moveTo>
                  <a:lnTo>
                    <a:pt x="10000" y="0"/>
                  </a:lnTo>
                  <a:lnTo>
                    <a:pt x="10000" y="10000"/>
                  </a:lnTo>
                  <a:lnTo>
                    <a:pt x="0" y="10000"/>
                  </a:lnTo>
                  <a:lnTo>
                    <a:pt x="1523" y="0"/>
                  </a:lnTo>
                  <a:close/>
                </a:path>
              </a:pathLst>
            </a:cu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spc="300" dirty="0">
                <a:solidFill>
                  <a:schemeClr val="bg1">
                    <a:lumMod val="85000"/>
                  </a:schemeClr>
                </a:solidFill>
                <a:latin typeface="Century Gothic" panose="020B0502020202020204" pitchFamily="34" charset="0"/>
              </a:endParaRPr>
            </a:p>
          </p:txBody>
        </p:sp>
        <p:sp>
          <p:nvSpPr>
            <p:cNvPr id="542" name="TextBox 541">
              <a:extLst>
                <a:ext uri="{FF2B5EF4-FFF2-40B4-BE49-F238E27FC236}">
                  <a16:creationId xmlns:a16="http://schemas.microsoft.com/office/drawing/2014/main" id="{59C75C7C-E7AD-5659-984E-51AB8AD416A5}"/>
                </a:ext>
              </a:extLst>
            </p:cNvPr>
            <p:cNvSpPr txBox="1"/>
            <p:nvPr/>
          </p:nvSpPr>
          <p:spPr>
            <a:xfrm>
              <a:off x="5113494" y="2640739"/>
              <a:ext cx="1364415" cy="307777"/>
            </a:xfrm>
            <a:prstGeom prst="rect">
              <a:avLst/>
            </a:prstGeom>
            <a:noFill/>
          </p:spPr>
          <p:txBody>
            <a:bodyPr wrap="square" rtlCol="0">
              <a:spAutoFit/>
            </a:bodyPr>
            <a:lstStyle/>
            <a:p>
              <a:pPr algn="r"/>
              <a:r>
                <a:rPr lang="en-US" sz="1400" spc="3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METRIC</a:t>
              </a:r>
              <a:endParaRPr lang="en-US" sz="1400" spc="300" dirty="0">
                <a:solidFill>
                  <a:schemeClr val="bg1">
                    <a:lumMod val="85000"/>
                  </a:schemeClr>
                </a:solidFill>
                <a:latin typeface="Century Gothic" panose="020B0502020202020204" pitchFamily="34" charset="0"/>
              </a:endParaRPr>
            </a:p>
          </p:txBody>
        </p:sp>
      </p:grpSp>
      <p:sp>
        <p:nvSpPr>
          <p:cNvPr id="543" name="Rounded Rectangle 542">
            <a:extLst>
              <a:ext uri="{FF2B5EF4-FFF2-40B4-BE49-F238E27FC236}">
                <a16:creationId xmlns:a16="http://schemas.microsoft.com/office/drawing/2014/main" id="{551D72E6-4BFF-73D1-09BE-9CCB17F3C5ED}"/>
              </a:ext>
            </a:extLst>
          </p:cNvPr>
          <p:cNvSpPr/>
          <p:nvPr/>
        </p:nvSpPr>
        <p:spPr>
          <a:xfrm>
            <a:off x="4628095" y="3302286"/>
            <a:ext cx="3245533" cy="1701800"/>
          </a:xfrm>
          <a:prstGeom prst="roundRect">
            <a:avLst>
              <a:gd name="adj" fmla="val 0"/>
            </a:avLst>
          </a:prstGeom>
          <a:solidFill>
            <a:schemeClr val="tx1">
              <a:lumMod val="50000"/>
              <a:lumOff val="5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9DD008B9-E9A3-8F8F-AB09-D039B102204C}"/>
              </a:ext>
            </a:extLst>
          </p:cNvPr>
          <p:cNvSpPr/>
          <p:nvPr/>
        </p:nvSpPr>
        <p:spPr>
          <a:xfrm>
            <a:off x="4757150" y="3630665"/>
            <a:ext cx="2897362" cy="1045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9600" b="1" spc="-300" dirty="0">
                <a:solidFill>
                  <a:schemeClr val="bg1"/>
                </a:solidFill>
                <a:effectLst/>
                <a:latin typeface="Courier" pitchFamily="2" charset="0"/>
                <a:ea typeface="Times New Roman" panose="02020603050405020304" pitchFamily="18" charset="0"/>
                <a:cs typeface="Times New Roman" panose="02020603050405020304" pitchFamily="18" charset="0"/>
              </a:rPr>
              <a:t>10</a:t>
            </a:r>
            <a:r>
              <a:rPr lang="en-US" sz="9600" b="1" dirty="0">
                <a:solidFill>
                  <a:schemeClr val="bg1"/>
                </a:solidFill>
                <a:effectLst/>
                <a:latin typeface="Courier" pitchFamily="2" charset="0"/>
                <a:ea typeface="Times New Roman" panose="02020603050405020304" pitchFamily="18" charset="0"/>
                <a:cs typeface="Times New Roman" panose="02020603050405020304" pitchFamily="18" charset="0"/>
              </a:rPr>
              <a:t>%</a:t>
            </a:r>
            <a:endParaRPr lang="en-US" sz="9600" b="1" dirty="0">
              <a:solidFill>
                <a:schemeClr val="bg1"/>
              </a:solidFill>
              <a:latin typeface="Courier" pitchFamily="2" charset="0"/>
            </a:endParaRPr>
          </a:p>
        </p:txBody>
      </p:sp>
      <p:grpSp>
        <p:nvGrpSpPr>
          <p:cNvPr id="545" name="Group 544">
            <a:extLst>
              <a:ext uri="{FF2B5EF4-FFF2-40B4-BE49-F238E27FC236}">
                <a16:creationId xmlns:a16="http://schemas.microsoft.com/office/drawing/2014/main" id="{498E800E-1529-C3AD-77A8-843BFBB80B23}"/>
              </a:ext>
            </a:extLst>
          </p:cNvPr>
          <p:cNvGrpSpPr/>
          <p:nvPr/>
        </p:nvGrpSpPr>
        <p:grpSpPr>
          <a:xfrm rot="16200000">
            <a:off x="3632038" y="3999299"/>
            <a:ext cx="1701800" cy="307777"/>
            <a:chOff x="5003800" y="2640740"/>
            <a:chExt cx="1701800" cy="307777"/>
          </a:xfrm>
        </p:grpSpPr>
        <p:sp>
          <p:nvSpPr>
            <p:cNvPr id="546" name="Process 4">
              <a:extLst>
                <a:ext uri="{FF2B5EF4-FFF2-40B4-BE49-F238E27FC236}">
                  <a16:creationId xmlns:a16="http://schemas.microsoft.com/office/drawing/2014/main" id="{6F7BEE77-0BC0-E5E5-5F71-4642EDF3030D}"/>
                </a:ext>
              </a:extLst>
            </p:cNvPr>
            <p:cNvSpPr/>
            <p:nvPr/>
          </p:nvSpPr>
          <p:spPr>
            <a:xfrm>
              <a:off x="5003800" y="2644798"/>
              <a:ext cx="1701800" cy="29498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523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1523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523" y="0"/>
                  </a:moveTo>
                  <a:lnTo>
                    <a:pt x="10000" y="0"/>
                  </a:lnTo>
                  <a:lnTo>
                    <a:pt x="10000" y="10000"/>
                  </a:lnTo>
                  <a:lnTo>
                    <a:pt x="0" y="10000"/>
                  </a:lnTo>
                  <a:lnTo>
                    <a:pt x="1523"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spc="300" dirty="0">
                <a:solidFill>
                  <a:schemeClr val="bg1">
                    <a:lumMod val="85000"/>
                  </a:schemeClr>
                </a:solidFill>
                <a:latin typeface="Century Gothic" panose="020B0502020202020204" pitchFamily="34" charset="0"/>
              </a:endParaRPr>
            </a:p>
          </p:txBody>
        </p:sp>
        <p:sp>
          <p:nvSpPr>
            <p:cNvPr id="547" name="TextBox 546">
              <a:extLst>
                <a:ext uri="{FF2B5EF4-FFF2-40B4-BE49-F238E27FC236}">
                  <a16:creationId xmlns:a16="http://schemas.microsoft.com/office/drawing/2014/main" id="{80774952-868F-8F27-3D4E-4E8A5C5FDF3D}"/>
                </a:ext>
              </a:extLst>
            </p:cNvPr>
            <p:cNvSpPr txBox="1"/>
            <p:nvPr/>
          </p:nvSpPr>
          <p:spPr>
            <a:xfrm>
              <a:off x="5332182" y="2640740"/>
              <a:ext cx="1163252" cy="307777"/>
            </a:xfrm>
            <a:prstGeom prst="rect">
              <a:avLst/>
            </a:prstGeom>
            <a:noFill/>
          </p:spPr>
          <p:txBody>
            <a:bodyPr wrap="square" rtlCol="0">
              <a:spAutoFit/>
            </a:bodyPr>
            <a:lstStyle/>
            <a:p>
              <a:r>
                <a:rPr lang="en-US" sz="1400" spc="3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TARGET</a:t>
              </a:r>
              <a:endParaRPr lang="en-US" sz="1400" spc="300" dirty="0">
                <a:solidFill>
                  <a:schemeClr val="bg1">
                    <a:lumMod val="85000"/>
                  </a:schemeClr>
                </a:solidFill>
                <a:latin typeface="Century Gothic" panose="020B0502020202020204" pitchFamily="34" charset="0"/>
              </a:endParaRPr>
            </a:p>
          </p:txBody>
        </p:sp>
      </p:grpSp>
      <p:sp>
        <p:nvSpPr>
          <p:cNvPr id="548" name="Rounded Rectangle 547">
            <a:extLst>
              <a:ext uri="{FF2B5EF4-FFF2-40B4-BE49-F238E27FC236}">
                <a16:creationId xmlns:a16="http://schemas.microsoft.com/office/drawing/2014/main" id="{BFE4A5A4-A849-D719-12EF-AFC26C55121E}"/>
              </a:ext>
            </a:extLst>
          </p:cNvPr>
          <p:cNvSpPr/>
          <p:nvPr/>
        </p:nvSpPr>
        <p:spPr>
          <a:xfrm>
            <a:off x="8490580" y="2324708"/>
            <a:ext cx="3245533" cy="1701801"/>
          </a:xfrm>
          <a:prstGeom prst="roundRect">
            <a:avLst>
              <a:gd name="adj" fmla="val 0"/>
            </a:avLst>
          </a:prstGeom>
          <a:solidFill>
            <a:schemeClr val="accent4">
              <a:alpha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548">
            <a:extLst>
              <a:ext uri="{FF2B5EF4-FFF2-40B4-BE49-F238E27FC236}">
                <a16:creationId xmlns:a16="http://schemas.microsoft.com/office/drawing/2014/main" id="{7F3BF811-7560-2DC1-64C5-6E5D38ED7EC3}"/>
              </a:ext>
            </a:extLst>
          </p:cNvPr>
          <p:cNvGrpSpPr/>
          <p:nvPr/>
        </p:nvGrpSpPr>
        <p:grpSpPr>
          <a:xfrm>
            <a:off x="11367814" y="2487442"/>
            <a:ext cx="181396" cy="743224"/>
            <a:chOff x="12052701" y="6447749"/>
            <a:chExt cx="79923" cy="327464"/>
          </a:xfrm>
          <a:solidFill>
            <a:schemeClr val="bg1"/>
          </a:solidFill>
        </p:grpSpPr>
        <p:sp>
          <p:nvSpPr>
            <p:cNvPr id="550" name="Freeform 549">
              <a:extLst>
                <a:ext uri="{FF2B5EF4-FFF2-40B4-BE49-F238E27FC236}">
                  <a16:creationId xmlns:a16="http://schemas.microsoft.com/office/drawing/2014/main" id="{6B5D4C23-F738-8C34-B1AE-5F57C349DBAB}"/>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29E642EC-FE0B-2AB4-DA9C-3310502CC53B}"/>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911C8136-8648-4110-8631-4F9D13E345AE}"/>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553" name="TextBox 552">
            <a:extLst>
              <a:ext uri="{FF2B5EF4-FFF2-40B4-BE49-F238E27FC236}">
                <a16:creationId xmlns:a16="http://schemas.microsoft.com/office/drawing/2014/main" id="{CD23827D-69E4-81E1-7B54-AB237684E874}"/>
              </a:ext>
            </a:extLst>
          </p:cNvPr>
          <p:cNvSpPr txBox="1"/>
          <p:nvPr/>
        </p:nvSpPr>
        <p:spPr>
          <a:xfrm>
            <a:off x="8627752" y="2493720"/>
            <a:ext cx="2317744" cy="1384995"/>
          </a:xfrm>
          <a:prstGeom prst="rect">
            <a:avLst/>
          </a:prstGeom>
          <a:noFill/>
        </p:spPr>
        <p:txBody>
          <a:bodyPr wrap="square" rtlCol="0">
            <a:spAutoFit/>
          </a:bodyPr>
          <a:lstStyle/>
          <a:p>
            <a:r>
              <a:rPr lang="en-US" sz="2800" dirty="0">
                <a:solidFill>
                  <a:srgbClr val="000000"/>
                </a:solidFill>
                <a:effectLst/>
                <a:latin typeface="Courier" pitchFamily="2" charset="0"/>
                <a:ea typeface="Calibri" panose="020F0502020204030204" pitchFamily="34" charset="0"/>
                <a:cs typeface="Times New Roman" panose="02020603050405020304" pitchFamily="18" charset="0"/>
              </a:rPr>
              <a:t>Return on Investment (ROI)</a:t>
            </a:r>
            <a:endParaRPr lang="en-US" sz="2800" dirty="0">
              <a:latin typeface="Courier" pitchFamily="2" charset="0"/>
            </a:endParaRPr>
          </a:p>
        </p:txBody>
      </p:sp>
      <p:grpSp>
        <p:nvGrpSpPr>
          <p:cNvPr id="554" name="Group 553">
            <a:extLst>
              <a:ext uri="{FF2B5EF4-FFF2-40B4-BE49-F238E27FC236}">
                <a16:creationId xmlns:a16="http://schemas.microsoft.com/office/drawing/2014/main" id="{36454A39-8030-0D46-F4F2-428E5ACA9DB8}"/>
              </a:ext>
            </a:extLst>
          </p:cNvPr>
          <p:cNvGrpSpPr/>
          <p:nvPr/>
        </p:nvGrpSpPr>
        <p:grpSpPr>
          <a:xfrm rot="16200000">
            <a:off x="7494522" y="3021722"/>
            <a:ext cx="1701800" cy="307777"/>
            <a:chOff x="5003800" y="2640739"/>
            <a:chExt cx="1701800" cy="307777"/>
          </a:xfrm>
        </p:grpSpPr>
        <p:sp>
          <p:nvSpPr>
            <p:cNvPr id="555" name="Process 4">
              <a:extLst>
                <a:ext uri="{FF2B5EF4-FFF2-40B4-BE49-F238E27FC236}">
                  <a16:creationId xmlns:a16="http://schemas.microsoft.com/office/drawing/2014/main" id="{0A9183B0-B6A5-5133-FF58-8AED98FCC64A}"/>
                </a:ext>
              </a:extLst>
            </p:cNvPr>
            <p:cNvSpPr/>
            <p:nvPr/>
          </p:nvSpPr>
          <p:spPr>
            <a:xfrm rot="10800000" flipV="1">
              <a:off x="5003800" y="2644798"/>
              <a:ext cx="1701800" cy="29498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523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1523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523" y="0"/>
                  </a:moveTo>
                  <a:lnTo>
                    <a:pt x="10000" y="0"/>
                  </a:lnTo>
                  <a:lnTo>
                    <a:pt x="10000" y="10000"/>
                  </a:lnTo>
                  <a:lnTo>
                    <a:pt x="0" y="10000"/>
                  </a:lnTo>
                  <a:lnTo>
                    <a:pt x="1523" y="0"/>
                  </a:lnTo>
                  <a:close/>
                </a:path>
              </a:pathLst>
            </a:cu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spc="300" dirty="0">
                <a:solidFill>
                  <a:schemeClr val="bg1">
                    <a:lumMod val="85000"/>
                  </a:schemeClr>
                </a:solidFill>
                <a:latin typeface="Century Gothic" panose="020B0502020202020204" pitchFamily="34" charset="0"/>
              </a:endParaRPr>
            </a:p>
          </p:txBody>
        </p:sp>
        <p:sp>
          <p:nvSpPr>
            <p:cNvPr id="556" name="TextBox 555">
              <a:extLst>
                <a:ext uri="{FF2B5EF4-FFF2-40B4-BE49-F238E27FC236}">
                  <a16:creationId xmlns:a16="http://schemas.microsoft.com/office/drawing/2014/main" id="{42CD99F2-4EEA-1267-3113-FE0D0EA4D0CB}"/>
                </a:ext>
              </a:extLst>
            </p:cNvPr>
            <p:cNvSpPr txBox="1"/>
            <p:nvPr/>
          </p:nvSpPr>
          <p:spPr>
            <a:xfrm>
              <a:off x="5113497" y="2640739"/>
              <a:ext cx="1364415" cy="307777"/>
            </a:xfrm>
            <a:prstGeom prst="rect">
              <a:avLst/>
            </a:prstGeom>
            <a:noFill/>
          </p:spPr>
          <p:txBody>
            <a:bodyPr wrap="square" rtlCol="0">
              <a:spAutoFit/>
            </a:bodyPr>
            <a:lstStyle/>
            <a:p>
              <a:pPr algn="r"/>
              <a:r>
                <a:rPr lang="en-US" sz="1400" spc="3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METRIC</a:t>
              </a:r>
              <a:endParaRPr lang="en-US" sz="1400" spc="300" dirty="0">
                <a:solidFill>
                  <a:schemeClr val="bg1">
                    <a:lumMod val="85000"/>
                  </a:schemeClr>
                </a:solidFill>
                <a:latin typeface="Century Gothic" panose="020B0502020202020204" pitchFamily="34" charset="0"/>
              </a:endParaRPr>
            </a:p>
          </p:txBody>
        </p:sp>
      </p:grpSp>
      <p:sp>
        <p:nvSpPr>
          <p:cNvPr id="557" name="Rounded Rectangle 556">
            <a:extLst>
              <a:ext uri="{FF2B5EF4-FFF2-40B4-BE49-F238E27FC236}">
                <a16:creationId xmlns:a16="http://schemas.microsoft.com/office/drawing/2014/main" id="{986A9F24-25F0-ADBA-6116-9771215A3E19}"/>
              </a:ext>
            </a:extLst>
          </p:cNvPr>
          <p:cNvSpPr/>
          <p:nvPr/>
        </p:nvSpPr>
        <p:spPr>
          <a:xfrm>
            <a:off x="8490580" y="4026510"/>
            <a:ext cx="3245533" cy="1701800"/>
          </a:xfrm>
          <a:prstGeom prst="roundRect">
            <a:avLst>
              <a:gd name="adj" fmla="val 0"/>
            </a:avLst>
          </a:prstGeom>
          <a:solidFill>
            <a:schemeClr val="tx1">
              <a:lumMod val="50000"/>
              <a:lumOff val="5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89640546-CBE2-2C81-23D4-55653F95E0E5}"/>
              </a:ext>
            </a:extLst>
          </p:cNvPr>
          <p:cNvSpPr/>
          <p:nvPr/>
        </p:nvSpPr>
        <p:spPr>
          <a:xfrm>
            <a:off x="8619635" y="4519079"/>
            <a:ext cx="2897362" cy="1045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9600" b="1" spc="-300" dirty="0">
                <a:solidFill>
                  <a:schemeClr val="bg1"/>
                </a:solidFill>
                <a:effectLst/>
                <a:latin typeface="Courier" pitchFamily="2" charset="0"/>
                <a:ea typeface="Times New Roman" panose="02020603050405020304" pitchFamily="18" charset="0"/>
                <a:cs typeface="Times New Roman" panose="02020603050405020304" pitchFamily="18" charset="0"/>
              </a:rPr>
              <a:t>400</a:t>
            </a:r>
            <a:r>
              <a:rPr lang="en-US" sz="9600" b="1" dirty="0">
                <a:solidFill>
                  <a:schemeClr val="bg1"/>
                </a:solidFill>
                <a:effectLst/>
                <a:latin typeface="Courier" pitchFamily="2" charset="0"/>
                <a:ea typeface="Times New Roman" panose="02020603050405020304" pitchFamily="18" charset="0"/>
                <a:cs typeface="Times New Roman" panose="02020603050405020304" pitchFamily="18" charset="0"/>
              </a:rPr>
              <a:t>%</a:t>
            </a:r>
            <a:endParaRPr lang="en-US" sz="9600" b="1" dirty="0">
              <a:solidFill>
                <a:schemeClr val="bg1"/>
              </a:solidFill>
              <a:latin typeface="Courier" pitchFamily="2" charset="0"/>
            </a:endParaRPr>
          </a:p>
        </p:txBody>
      </p:sp>
      <p:grpSp>
        <p:nvGrpSpPr>
          <p:cNvPr id="559" name="Group 558">
            <a:extLst>
              <a:ext uri="{FF2B5EF4-FFF2-40B4-BE49-F238E27FC236}">
                <a16:creationId xmlns:a16="http://schemas.microsoft.com/office/drawing/2014/main" id="{F3F30DA8-8B18-AC71-5B4E-F25E32F5816C}"/>
              </a:ext>
            </a:extLst>
          </p:cNvPr>
          <p:cNvGrpSpPr/>
          <p:nvPr/>
        </p:nvGrpSpPr>
        <p:grpSpPr>
          <a:xfrm rot="16200000">
            <a:off x="7494523" y="4723523"/>
            <a:ext cx="1701800" cy="307777"/>
            <a:chOff x="5003800" y="2640740"/>
            <a:chExt cx="1701800" cy="307777"/>
          </a:xfrm>
        </p:grpSpPr>
        <p:sp>
          <p:nvSpPr>
            <p:cNvPr id="560" name="Process 4">
              <a:extLst>
                <a:ext uri="{FF2B5EF4-FFF2-40B4-BE49-F238E27FC236}">
                  <a16:creationId xmlns:a16="http://schemas.microsoft.com/office/drawing/2014/main" id="{C2FCE13C-7CB1-2E91-96E1-B8EE566AAB82}"/>
                </a:ext>
              </a:extLst>
            </p:cNvPr>
            <p:cNvSpPr/>
            <p:nvPr/>
          </p:nvSpPr>
          <p:spPr>
            <a:xfrm>
              <a:off x="5003800" y="2644798"/>
              <a:ext cx="1701800" cy="294986"/>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1523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1523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523" y="0"/>
                  </a:moveTo>
                  <a:lnTo>
                    <a:pt x="10000" y="0"/>
                  </a:lnTo>
                  <a:lnTo>
                    <a:pt x="10000" y="10000"/>
                  </a:lnTo>
                  <a:lnTo>
                    <a:pt x="0" y="10000"/>
                  </a:lnTo>
                  <a:lnTo>
                    <a:pt x="1523" y="0"/>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spc="300" dirty="0">
                <a:solidFill>
                  <a:schemeClr val="bg1">
                    <a:lumMod val="85000"/>
                  </a:schemeClr>
                </a:solidFill>
                <a:latin typeface="Century Gothic" panose="020B0502020202020204" pitchFamily="34" charset="0"/>
              </a:endParaRPr>
            </a:p>
          </p:txBody>
        </p:sp>
        <p:sp>
          <p:nvSpPr>
            <p:cNvPr id="561" name="TextBox 560">
              <a:extLst>
                <a:ext uri="{FF2B5EF4-FFF2-40B4-BE49-F238E27FC236}">
                  <a16:creationId xmlns:a16="http://schemas.microsoft.com/office/drawing/2014/main" id="{B7DFC71C-441C-ACCB-9F5E-FCAE19DDB444}"/>
                </a:ext>
              </a:extLst>
            </p:cNvPr>
            <p:cNvSpPr txBox="1"/>
            <p:nvPr/>
          </p:nvSpPr>
          <p:spPr>
            <a:xfrm>
              <a:off x="5332182" y="2640740"/>
              <a:ext cx="1163252" cy="307777"/>
            </a:xfrm>
            <a:prstGeom prst="rect">
              <a:avLst/>
            </a:prstGeom>
            <a:noFill/>
          </p:spPr>
          <p:txBody>
            <a:bodyPr wrap="square" rtlCol="0">
              <a:spAutoFit/>
            </a:bodyPr>
            <a:lstStyle/>
            <a:p>
              <a:r>
                <a:rPr lang="en-US" sz="1400" spc="300" dirty="0">
                  <a:solidFill>
                    <a:schemeClr val="bg1">
                      <a:lumMod val="85000"/>
                    </a:schemeClr>
                  </a:solidFill>
                  <a:effectLst/>
                  <a:latin typeface="Century Gothic" panose="020B0502020202020204" pitchFamily="34" charset="0"/>
                  <a:ea typeface="Calibri" panose="020F0502020204030204" pitchFamily="34" charset="0"/>
                  <a:cs typeface="Times New Roman" panose="02020603050405020304" pitchFamily="18" charset="0"/>
                </a:rPr>
                <a:t>TARGET</a:t>
              </a:r>
              <a:endParaRPr lang="en-US" sz="1400" spc="300" dirty="0">
                <a:solidFill>
                  <a:schemeClr val="bg1">
                    <a:lumMod val="85000"/>
                  </a:schemeClr>
                </a:solidFill>
                <a:latin typeface="Century Gothic" panose="020B0502020202020204" pitchFamily="34" charset="0"/>
              </a:endParaRPr>
            </a:p>
          </p:txBody>
        </p:sp>
      </p:grpSp>
      <p:sp>
        <p:nvSpPr>
          <p:cNvPr id="562" name="TextBox 561">
            <a:extLst>
              <a:ext uri="{FF2B5EF4-FFF2-40B4-BE49-F238E27FC236}">
                <a16:creationId xmlns:a16="http://schemas.microsoft.com/office/drawing/2014/main" id="{B613B42B-0553-9A63-A5E4-CCD903A090FF}"/>
              </a:ext>
            </a:extLst>
          </p:cNvPr>
          <p:cNvSpPr txBox="1"/>
          <p:nvPr/>
        </p:nvSpPr>
        <p:spPr>
          <a:xfrm>
            <a:off x="8627752" y="4078479"/>
            <a:ext cx="2317744" cy="523220"/>
          </a:xfrm>
          <a:prstGeom prst="rect">
            <a:avLst/>
          </a:prstGeom>
          <a:noFill/>
        </p:spPr>
        <p:txBody>
          <a:bodyPr wrap="square" rtlCol="0">
            <a:spAutoFit/>
          </a:bodyPr>
          <a:lstStyle/>
          <a:p>
            <a:r>
              <a:rPr lang="en-US" sz="2800" dirty="0">
                <a:solidFill>
                  <a:srgbClr val="000000"/>
                </a:solidFill>
                <a:effectLst/>
                <a:latin typeface="Courier" pitchFamily="2" charset="0"/>
                <a:ea typeface="Calibri" panose="020F0502020204030204" pitchFamily="34" charset="0"/>
                <a:cs typeface="Times New Roman" panose="02020603050405020304" pitchFamily="18" charset="0"/>
              </a:rPr>
              <a:t>Targeting</a:t>
            </a:r>
            <a:endParaRPr lang="en-US" sz="2800" dirty="0">
              <a:latin typeface="Courier" pitchFamily="2" charset="0"/>
            </a:endParaRPr>
          </a:p>
        </p:txBody>
      </p:sp>
      <p:sp>
        <p:nvSpPr>
          <p:cNvPr id="573" name="Rounded Rectangle 572">
            <a:extLst>
              <a:ext uri="{FF2B5EF4-FFF2-40B4-BE49-F238E27FC236}">
                <a16:creationId xmlns:a16="http://schemas.microsoft.com/office/drawing/2014/main" id="{61A277D0-FCC5-F0D8-5BBA-8CA144A4A93A}"/>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4" name="Rectangle 573">
            <a:extLst>
              <a:ext uri="{FF2B5EF4-FFF2-40B4-BE49-F238E27FC236}">
                <a16:creationId xmlns:a16="http://schemas.microsoft.com/office/drawing/2014/main" id="{B1873FCE-7FBA-86B1-B1C0-91AEBC2CF547}"/>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latin typeface="Courier" pitchFamily="2" charset="0"/>
                <a:ea typeface="Calibri" panose="020F0502020204030204" pitchFamily="34" charset="0"/>
                <a:cs typeface="Times New Roman" panose="02020603050405020304" pitchFamily="18" charset="0"/>
              </a:rPr>
              <a:t>8</a:t>
            </a:r>
            <a:endPar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48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rchitects working on a blueprint">
            <a:extLst>
              <a:ext uri="{FF2B5EF4-FFF2-40B4-BE49-F238E27FC236}">
                <a16:creationId xmlns:a16="http://schemas.microsoft.com/office/drawing/2014/main" id="{3BA23969-60C1-ADA8-3BE7-4A8B49471D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392" y="0"/>
            <a:ext cx="12235392" cy="3708926"/>
          </a:xfrm>
          <a:prstGeom prst="rect">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4690F8F-710E-1218-DB70-23E7DC32E840}"/>
              </a:ext>
            </a:extLst>
          </p:cNvPr>
          <p:cNvSpPr txBox="1"/>
          <p:nvPr/>
        </p:nvSpPr>
        <p:spPr>
          <a:xfrm>
            <a:off x="316600" y="3866398"/>
            <a:ext cx="8039999" cy="1293816"/>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 case of low engagement on social media, we'll allocate more of the budget to higher-performing channels, and we’ll adjust our ad creatives to increase relevance.</a:t>
            </a:r>
            <a:endParaRPr lang="en-US" dirty="0"/>
          </a:p>
        </p:txBody>
      </p:sp>
      <p:sp>
        <p:nvSpPr>
          <p:cNvPr id="577" name="Rectangle 576">
            <a:extLst>
              <a:ext uri="{FF2B5EF4-FFF2-40B4-BE49-F238E27FC236}">
                <a16:creationId xmlns:a16="http://schemas.microsoft.com/office/drawing/2014/main" id="{609F5324-54AD-8AE5-A9BC-7D1A7D4554C0}"/>
              </a:ext>
            </a:extLst>
          </p:cNvPr>
          <p:cNvSpPr/>
          <p:nvPr/>
        </p:nvSpPr>
        <p:spPr>
          <a:xfrm>
            <a:off x="861838" y="234146"/>
            <a:ext cx="4561062"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bg1"/>
                </a:solidFill>
                <a:effectLst/>
                <a:latin typeface="Courier" pitchFamily="2" charset="0"/>
                <a:ea typeface="Times New Roman" panose="02020603050405020304" pitchFamily="18" charset="0"/>
                <a:cs typeface="Times New Roman" panose="02020603050405020304" pitchFamily="18" charset="0"/>
              </a:rPr>
              <a:t>Contingency Plans</a:t>
            </a: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0" y="5733184"/>
            <a:ext cx="5802673"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Identify potential challenges or issues that might arise and how you will address them to ensure a smooth campaign execution.</a:t>
            </a:r>
          </a:p>
        </p:txBody>
      </p:sp>
      <p:pic>
        <p:nvPicPr>
          <p:cNvPr id="6" name="Picture 5">
            <a:extLst>
              <a:ext uri="{FF2B5EF4-FFF2-40B4-BE49-F238E27FC236}">
                <a16:creationId xmlns:a16="http://schemas.microsoft.com/office/drawing/2014/main" id="{FC6AE697-099B-A299-7FB8-79A09E670E4A}"/>
              </a:ext>
            </a:extLst>
          </p:cNvPr>
          <p:cNvPicPr>
            <a:picLocks noChangeAspect="1"/>
          </p:cNvPicPr>
          <p:nvPr/>
        </p:nvPicPr>
        <p:blipFill>
          <a:blip r:embed="rId4"/>
          <a:stretch>
            <a:fillRect/>
          </a:stretch>
        </p:blipFill>
        <p:spPr>
          <a:xfrm>
            <a:off x="8511727" y="4056060"/>
            <a:ext cx="3228979" cy="1716577"/>
          </a:xfrm>
          <a:prstGeom prst="rect">
            <a:avLst/>
          </a:prstGeom>
        </p:spPr>
      </p:pic>
      <p:sp>
        <p:nvSpPr>
          <p:cNvPr id="14" name="Rounded Rectangle 13">
            <a:extLst>
              <a:ext uri="{FF2B5EF4-FFF2-40B4-BE49-F238E27FC236}">
                <a16:creationId xmlns:a16="http://schemas.microsoft.com/office/drawing/2014/main" id="{9E48D7EC-F14C-28D3-F5C4-FE17D6F95EE9}"/>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28">
            <a:extLst>
              <a:ext uri="{FF2B5EF4-FFF2-40B4-BE49-F238E27FC236}">
                <a16:creationId xmlns:a16="http://schemas.microsoft.com/office/drawing/2014/main" id="{614DB71C-49D0-A47F-B0EC-0FA06435EECF}"/>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9</a:t>
            </a:r>
          </a:p>
        </p:txBody>
      </p:sp>
    </p:spTree>
    <p:extLst>
      <p:ext uri="{BB962C8B-B14F-4D97-AF65-F5344CB8AC3E}">
        <p14:creationId xmlns:p14="http://schemas.microsoft.com/office/powerpoint/2010/main" val="4545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 name="Rectangle 573">
            <a:extLst>
              <a:ext uri="{FF2B5EF4-FFF2-40B4-BE49-F238E27FC236}">
                <a16:creationId xmlns:a16="http://schemas.microsoft.com/office/drawing/2014/main" id="{7566AE9D-83B3-36A6-F8C5-FF189B99B2E2}"/>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2" name="Chord 1">
            <a:extLst>
              <a:ext uri="{FF2B5EF4-FFF2-40B4-BE49-F238E27FC236}">
                <a16:creationId xmlns:a16="http://schemas.microsoft.com/office/drawing/2014/main" id="{11E5FF36-3DA6-493C-B39B-7BB867DEFBCF}"/>
              </a:ext>
            </a:extLst>
          </p:cNvPr>
          <p:cNvSpPr/>
          <p:nvPr/>
        </p:nvSpPr>
        <p:spPr>
          <a:xfrm>
            <a:off x="6915151" y="-1"/>
            <a:ext cx="6164232" cy="6148665"/>
          </a:xfrm>
          <a:prstGeom prst="chord">
            <a:avLst>
              <a:gd name="adj1" fmla="val 2700000"/>
              <a:gd name="adj2" fmla="val 189239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ople talking">
            <a:extLst>
              <a:ext uri="{FF2B5EF4-FFF2-40B4-BE49-F238E27FC236}">
                <a16:creationId xmlns:a16="http://schemas.microsoft.com/office/drawing/2014/main" id="{E70F9F5D-22E7-5B66-B0C3-01B7D207F8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07"/>
          <a:stretch/>
        </p:blipFill>
        <p:spPr>
          <a:xfrm>
            <a:off x="7007823" y="166776"/>
            <a:ext cx="6134554" cy="5834797"/>
          </a:xfrm>
          <a:prstGeom prst="chord">
            <a:avLst>
              <a:gd name="adj1" fmla="val 2700000"/>
              <a:gd name="adj2" fmla="val 18922488"/>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65676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Roles &amp; Responsibilities</a:t>
            </a:r>
            <a:endParaRPr lang="en-US" sz="3200" dirty="0">
              <a:solidFill>
                <a:schemeClr val="tx1"/>
              </a:solidFill>
              <a:latin typeface="Courier" pitchFamily="2" charset="0"/>
            </a:endParaRP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1" y="5800977"/>
            <a:ext cx="6024139"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Define the roles for the team members who are involved in the campaign, from creative development to campaign monitoring and analysis.</a:t>
            </a:r>
          </a:p>
        </p:txBody>
      </p:sp>
      <p:graphicFrame>
        <p:nvGraphicFramePr>
          <p:cNvPr id="3" name="Table 2">
            <a:extLst>
              <a:ext uri="{FF2B5EF4-FFF2-40B4-BE49-F238E27FC236}">
                <a16:creationId xmlns:a16="http://schemas.microsoft.com/office/drawing/2014/main" id="{CCCA29F4-D8F9-5C5B-C112-E6EB7D1292FE}"/>
              </a:ext>
            </a:extLst>
          </p:cNvPr>
          <p:cNvGraphicFramePr>
            <a:graphicFrameLocks noGrp="1"/>
          </p:cNvGraphicFramePr>
          <p:nvPr>
            <p:extLst>
              <p:ext uri="{D42A27DB-BD31-4B8C-83A1-F6EECF244321}">
                <p14:modId xmlns:p14="http://schemas.microsoft.com/office/powerpoint/2010/main" val="3238169393"/>
              </p:ext>
            </p:extLst>
          </p:nvPr>
        </p:nvGraphicFramePr>
        <p:xfrm>
          <a:off x="892278" y="923062"/>
          <a:ext cx="6626122" cy="3928338"/>
        </p:xfrm>
        <a:graphic>
          <a:graphicData uri="http://schemas.openxmlformats.org/drawingml/2006/table">
            <a:tbl>
              <a:tblPr>
                <a:tableStyleId>{5C22544A-7EE6-4342-B048-85BDC9FD1C3A}</a:tableStyleId>
              </a:tblPr>
              <a:tblGrid>
                <a:gridCol w="1939822">
                  <a:extLst>
                    <a:ext uri="{9D8B030D-6E8A-4147-A177-3AD203B41FA5}">
                      <a16:colId xmlns:a16="http://schemas.microsoft.com/office/drawing/2014/main" val="3245744501"/>
                    </a:ext>
                  </a:extLst>
                </a:gridCol>
                <a:gridCol w="4686300">
                  <a:extLst>
                    <a:ext uri="{9D8B030D-6E8A-4147-A177-3AD203B41FA5}">
                      <a16:colId xmlns:a16="http://schemas.microsoft.com/office/drawing/2014/main" val="2026650202"/>
                    </a:ext>
                  </a:extLst>
                </a:gridCol>
              </a:tblGrid>
              <a:tr h="410478">
                <a:tc>
                  <a:txBody>
                    <a:bodyPr/>
                    <a:lstStyle/>
                    <a:p>
                      <a:pPr algn="l" fontAlgn="ctr"/>
                      <a:r>
                        <a:rPr lang="en-US" sz="1400" b="0" i="0" u="none" strike="noStrike" dirty="0">
                          <a:solidFill>
                            <a:srgbClr val="000000"/>
                          </a:solidFill>
                          <a:effectLst/>
                          <a:latin typeface="Century Gothic" panose="020B0502020202020204" pitchFamily="34" charset="0"/>
                        </a:rPr>
                        <a:t>ROLES</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n-US" sz="1400" u="none" strike="noStrike" dirty="0">
                          <a:effectLst/>
                          <a:latin typeface="Century Gothic" panose="020B0502020202020204" pitchFamily="34" charset="0"/>
                        </a:rPr>
                        <a:t>RESPONSIBILITIES</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5205800"/>
                  </a:ext>
                </a:extLst>
              </a:tr>
              <a:tr h="879465">
                <a:tc>
                  <a:txBody>
                    <a:bodyPr/>
                    <a:lstStyle/>
                    <a:p>
                      <a:pPr algn="l" fontAlgn="ctr"/>
                      <a:r>
                        <a:rPr lang="en-US" sz="1600" b="0" i="0" u="none" strike="noStrike" dirty="0">
                          <a:solidFill>
                            <a:srgbClr val="000000"/>
                          </a:solidFill>
                          <a:effectLst/>
                          <a:latin typeface="Century Gothic" panose="020B0502020202020204" pitchFamily="34" charset="0"/>
                        </a:rPr>
                        <a:t>Marketing Manager</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a:solidFill>
                            <a:srgbClr val="000000"/>
                          </a:solidFill>
                          <a:effectLst/>
                          <a:latin typeface="Century Gothic" panose="020B0502020202020204" pitchFamily="34" charset="0"/>
                        </a:rPr>
                        <a:t>Overall campaign strategy and coordination.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982696"/>
                  </a:ext>
                </a:extLst>
              </a:tr>
              <a:tr h="879465">
                <a:tc>
                  <a:txBody>
                    <a:bodyPr/>
                    <a:lstStyle/>
                    <a:p>
                      <a:pPr algn="l" fontAlgn="ctr"/>
                      <a:r>
                        <a:rPr lang="en-US" sz="1600" b="0" i="0" u="none" strike="noStrike">
                          <a:solidFill>
                            <a:srgbClr val="000000"/>
                          </a:solidFill>
                          <a:effectLst/>
                          <a:latin typeface="Century Gothic" panose="020B0502020202020204" pitchFamily="34" charset="0"/>
                        </a:rPr>
                        <a:t>Creative Team</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Development of visuals, copy, and taglines.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359078"/>
                  </a:ext>
                </a:extLst>
              </a:tr>
              <a:tr h="879465">
                <a:tc>
                  <a:txBody>
                    <a:bodyPr/>
                    <a:lstStyle/>
                    <a:p>
                      <a:pPr algn="l" fontAlgn="ctr"/>
                      <a:r>
                        <a:rPr lang="en-US" sz="1600" b="0" i="0" u="none" strike="noStrike">
                          <a:solidFill>
                            <a:srgbClr val="000000"/>
                          </a:solidFill>
                          <a:effectLst/>
                          <a:latin typeface="Century Gothic" panose="020B0502020202020204" pitchFamily="34" charset="0"/>
                        </a:rPr>
                        <a:t>Digital Marketing Specialist</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Execution of digital advertising efforts.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4057455"/>
                  </a:ext>
                </a:extLst>
              </a:tr>
              <a:tr h="879465">
                <a:tc>
                  <a:txBody>
                    <a:bodyPr/>
                    <a:lstStyle/>
                    <a:p>
                      <a:pPr algn="l" fontAlgn="ctr"/>
                      <a:r>
                        <a:rPr lang="en-US" sz="1600" b="0" i="0" u="none" strike="noStrike">
                          <a:solidFill>
                            <a:srgbClr val="000000"/>
                          </a:solidFill>
                          <a:effectLst/>
                          <a:latin typeface="Century Gothic" panose="020B0502020202020204" pitchFamily="34" charset="0"/>
                        </a:rPr>
                        <a:t>Sales Team</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Lead management and follow-up.</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7821521"/>
                  </a:ext>
                </a:extLst>
              </a:tr>
            </a:tbl>
          </a:graphicData>
        </a:graphic>
      </p:graphicFrame>
      <p:sp>
        <p:nvSpPr>
          <p:cNvPr id="5" name="Rounded Rectangle 4">
            <a:extLst>
              <a:ext uri="{FF2B5EF4-FFF2-40B4-BE49-F238E27FC236}">
                <a16:creationId xmlns:a16="http://schemas.microsoft.com/office/drawing/2014/main" id="{033432ED-566F-8974-F7D3-6A0B258ED175}"/>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a:extLst>
              <a:ext uri="{FF2B5EF4-FFF2-40B4-BE49-F238E27FC236}">
                <a16:creationId xmlns:a16="http://schemas.microsoft.com/office/drawing/2014/main" id="{E85B44C7-1345-F2ED-EF98-9959F044B1AC}"/>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10</a:t>
            </a:r>
          </a:p>
        </p:txBody>
      </p:sp>
    </p:spTree>
    <p:extLst>
      <p:ext uri="{BB962C8B-B14F-4D97-AF65-F5344CB8AC3E}">
        <p14:creationId xmlns:p14="http://schemas.microsoft.com/office/powerpoint/2010/main" val="5571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1" name="Round Same Side Corner Rectangle 560">
            <a:extLst>
              <a:ext uri="{FF2B5EF4-FFF2-40B4-BE49-F238E27FC236}">
                <a16:creationId xmlns:a16="http://schemas.microsoft.com/office/drawing/2014/main" id="{ED832A55-84A9-F035-CBCC-64DB160AD2D9}"/>
              </a:ext>
            </a:extLst>
          </p:cNvPr>
          <p:cNvSpPr/>
          <p:nvPr/>
        </p:nvSpPr>
        <p:spPr>
          <a:xfrm rot="5400000">
            <a:off x="272828" y="963161"/>
            <a:ext cx="4041649" cy="4577658"/>
          </a:xfrm>
          <a:prstGeom prst="round2SameRect">
            <a:avLst>
              <a:gd name="adj1" fmla="val 7502"/>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537" name="Picture 536" descr="Typebar ready to print a question mark">
            <a:extLst>
              <a:ext uri="{FF2B5EF4-FFF2-40B4-BE49-F238E27FC236}">
                <a16:creationId xmlns:a16="http://schemas.microsoft.com/office/drawing/2014/main" id="{88971DE2-AE66-0A00-69DE-1C7730C775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46640" y="2741340"/>
            <a:ext cx="3026296" cy="2980976"/>
          </a:xfrm>
          <a:prstGeom prst="ellipse">
            <a:avLst/>
          </a:prstGeom>
          <a:ln w="139700">
            <a:solidFill>
              <a:schemeClr val="tx1">
                <a:lumMod val="50000"/>
                <a:lumOff val="50000"/>
              </a:schemeClr>
            </a:solidFill>
          </a:ln>
        </p:spPr>
      </p:pic>
      <p:grpSp>
        <p:nvGrpSpPr>
          <p:cNvPr id="539" name="Group 538">
            <a:extLst>
              <a:ext uri="{FF2B5EF4-FFF2-40B4-BE49-F238E27FC236}">
                <a16:creationId xmlns:a16="http://schemas.microsoft.com/office/drawing/2014/main" id="{CE28033E-3768-DAE8-06ED-ED6A0F038033}"/>
              </a:ext>
            </a:extLst>
          </p:cNvPr>
          <p:cNvGrpSpPr/>
          <p:nvPr/>
        </p:nvGrpSpPr>
        <p:grpSpPr>
          <a:xfrm>
            <a:off x="11545299" y="3925529"/>
            <a:ext cx="181396" cy="743224"/>
            <a:chOff x="12052701" y="6447749"/>
            <a:chExt cx="79923" cy="327464"/>
          </a:xfrm>
          <a:solidFill>
            <a:schemeClr val="bg1"/>
          </a:solidFill>
        </p:grpSpPr>
        <p:sp>
          <p:nvSpPr>
            <p:cNvPr id="540" name="Freeform 539">
              <a:extLst>
                <a:ext uri="{FF2B5EF4-FFF2-40B4-BE49-F238E27FC236}">
                  <a16:creationId xmlns:a16="http://schemas.microsoft.com/office/drawing/2014/main" id="{A09997A3-B47B-19AF-0BB3-56294BEB171B}"/>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F2D1DD53-C57B-15F9-3E92-F88971567B3F}"/>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01FAF4B8-1147-E834-BB52-4F85A50CDB4A}"/>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pic>
        <p:nvPicPr>
          <p:cNvPr id="521" name="Picture 520" descr="Piggy bank collection top view">
            <a:extLst>
              <a:ext uri="{FF2B5EF4-FFF2-40B4-BE49-F238E27FC236}">
                <a16:creationId xmlns:a16="http://schemas.microsoft.com/office/drawing/2014/main" id="{898DDEE9-F39C-CDF2-FEF6-9F6C3C01B68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10005" y="683960"/>
            <a:ext cx="3047500" cy="3001863"/>
          </a:xfrm>
          <a:prstGeom prst="ellipse">
            <a:avLst/>
          </a:prstGeom>
          <a:ln w="139700">
            <a:solidFill>
              <a:schemeClr val="tx1">
                <a:lumMod val="50000"/>
                <a:lumOff val="50000"/>
              </a:schemeClr>
            </a:solidFill>
          </a:ln>
        </p:spPr>
      </p:pic>
      <p:sp>
        <p:nvSpPr>
          <p:cNvPr id="517" name="Freeform 516">
            <a:extLst>
              <a:ext uri="{FF2B5EF4-FFF2-40B4-BE49-F238E27FC236}">
                <a16:creationId xmlns:a16="http://schemas.microsoft.com/office/drawing/2014/main" id="{4BDC80AE-6BF7-B9BA-F24C-4EE865839259}"/>
              </a:ext>
            </a:extLst>
          </p:cNvPr>
          <p:cNvSpPr/>
          <p:nvPr/>
        </p:nvSpPr>
        <p:spPr>
          <a:xfrm>
            <a:off x="6183207" y="3200611"/>
            <a:ext cx="601692" cy="541143"/>
          </a:xfrm>
          <a:custGeom>
            <a:avLst/>
            <a:gdLst>
              <a:gd name="connsiteX0" fmla="*/ 755333 w 1912619"/>
              <a:gd name="connsiteY0" fmla="*/ 375285 h 1720214"/>
              <a:gd name="connsiteX1" fmla="*/ 952500 w 1912619"/>
              <a:gd name="connsiteY1" fmla="*/ 607695 h 1720214"/>
              <a:gd name="connsiteX2" fmla="*/ 1166813 w 1912619"/>
              <a:gd name="connsiteY2" fmla="*/ 375285 h 1720214"/>
              <a:gd name="connsiteX3" fmla="*/ 1077278 w 1912619"/>
              <a:gd name="connsiteY3" fmla="*/ 331470 h 1720214"/>
              <a:gd name="connsiteX4" fmla="*/ 1049655 w 1912619"/>
              <a:gd name="connsiteY4" fmla="*/ 192405 h 1720214"/>
              <a:gd name="connsiteX5" fmla="*/ 1097280 w 1912619"/>
              <a:gd name="connsiteY5" fmla="*/ 50483 h 1720214"/>
              <a:gd name="connsiteX6" fmla="*/ 1236345 w 1912619"/>
              <a:gd name="connsiteY6" fmla="*/ 953 h 1720214"/>
              <a:gd name="connsiteX7" fmla="*/ 1632585 w 1912619"/>
              <a:gd name="connsiteY7" fmla="*/ 953 h 1720214"/>
              <a:gd name="connsiteX8" fmla="*/ 1811655 w 1912619"/>
              <a:gd name="connsiteY8" fmla="*/ 49530 h 1720214"/>
              <a:gd name="connsiteX9" fmla="*/ 1865948 w 1912619"/>
              <a:gd name="connsiteY9" fmla="*/ 207645 h 1720214"/>
              <a:gd name="connsiteX10" fmla="*/ 1812607 w 1912619"/>
              <a:gd name="connsiteY10" fmla="*/ 359092 h 1720214"/>
              <a:gd name="connsiteX11" fmla="*/ 1647825 w 1912619"/>
              <a:gd name="connsiteY11" fmla="*/ 408623 h 1720214"/>
              <a:gd name="connsiteX12" fmla="*/ 1575435 w 1912619"/>
              <a:gd name="connsiteY12" fmla="*/ 408623 h 1720214"/>
              <a:gd name="connsiteX13" fmla="*/ 1186815 w 1912619"/>
              <a:gd name="connsiteY13" fmla="*/ 832485 h 1720214"/>
              <a:gd name="connsiteX14" fmla="*/ 1651635 w 1912619"/>
              <a:gd name="connsiteY14" fmla="*/ 1308735 h 1720214"/>
              <a:gd name="connsiteX15" fmla="*/ 1694498 w 1912619"/>
              <a:gd name="connsiteY15" fmla="*/ 1308735 h 1720214"/>
              <a:gd name="connsiteX16" fmla="*/ 1857375 w 1912619"/>
              <a:gd name="connsiteY16" fmla="*/ 1360170 h 1720214"/>
              <a:gd name="connsiteX17" fmla="*/ 1912620 w 1912619"/>
              <a:gd name="connsiteY17" fmla="*/ 1513523 h 1720214"/>
              <a:gd name="connsiteX18" fmla="*/ 1855470 w 1912619"/>
              <a:gd name="connsiteY18" fmla="*/ 1671638 h 1720214"/>
              <a:gd name="connsiteX19" fmla="*/ 1672590 w 1912619"/>
              <a:gd name="connsiteY19" fmla="*/ 1720215 h 1720214"/>
              <a:gd name="connsiteX20" fmla="*/ 1222058 w 1912619"/>
              <a:gd name="connsiteY20" fmla="*/ 1720215 h 1720214"/>
              <a:gd name="connsiteX21" fmla="*/ 1082993 w 1912619"/>
              <a:gd name="connsiteY21" fmla="*/ 1670685 h 1720214"/>
              <a:gd name="connsiteX22" fmla="*/ 1035368 w 1912619"/>
              <a:gd name="connsiteY22" fmla="*/ 1530668 h 1720214"/>
              <a:gd name="connsiteX23" fmla="*/ 1063943 w 1912619"/>
              <a:gd name="connsiteY23" fmla="*/ 1390650 h 1720214"/>
              <a:gd name="connsiteX24" fmla="*/ 1156335 w 1912619"/>
              <a:gd name="connsiteY24" fmla="*/ 1346835 h 1720214"/>
              <a:gd name="connsiteX25" fmla="*/ 1171575 w 1912619"/>
              <a:gd name="connsiteY25" fmla="*/ 1346835 h 1720214"/>
              <a:gd name="connsiteX26" fmla="*/ 933450 w 1912619"/>
              <a:gd name="connsiteY26" fmla="*/ 1083945 h 1720214"/>
              <a:gd name="connsiteX27" fmla="*/ 704850 w 1912619"/>
              <a:gd name="connsiteY27" fmla="*/ 1345883 h 1720214"/>
              <a:gd name="connsiteX28" fmla="*/ 712470 w 1912619"/>
              <a:gd name="connsiteY28" fmla="*/ 1345883 h 1720214"/>
              <a:gd name="connsiteX29" fmla="*/ 809625 w 1912619"/>
              <a:gd name="connsiteY29" fmla="*/ 1387793 h 1720214"/>
              <a:gd name="connsiteX30" fmla="*/ 839153 w 1912619"/>
              <a:gd name="connsiteY30" fmla="*/ 1517333 h 1720214"/>
              <a:gd name="connsiteX31" fmla="*/ 793433 w 1912619"/>
              <a:gd name="connsiteY31" fmla="*/ 1670685 h 1720214"/>
              <a:gd name="connsiteX32" fmla="*/ 653415 w 1912619"/>
              <a:gd name="connsiteY32" fmla="*/ 1720215 h 1720214"/>
              <a:gd name="connsiteX33" fmla="*/ 257175 w 1912619"/>
              <a:gd name="connsiteY33" fmla="*/ 1720215 h 1720214"/>
              <a:gd name="connsiteX34" fmla="*/ 78105 w 1912619"/>
              <a:gd name="connsiteY34" fmla="*/ 1671638 h 1720214"/>
              <a:gd name="connsiteX35" fmla="*/ 24765 w 1912619"/>
              <a:gd name="connsiteY35" fmla="*/ 1513523 h 1720214"/>
              <a:gd name="connsiteX36" fmla="*/ 76200 w 1912619"/>
              <a:gd name="connsiteY36" fmla="*/ 1360170 h 1720214"/>
              <a:gd name="connsiteX37" fmla="*/ 229553 w 1912619"/>
              <a:gd name="connsiteY37" fmla="*/ 1308735 h 1720214"/>
              <a:gd name="connsiteX38" fmla="*/ 264795 w 1912619"/>
              <a:gd name="connsiteY38" fmla="*/ 1308735 h 1720214"/>
              <a:gd name="connsiteX39" fmla="*/ 705803 w 1912619"/>
              <a:gd name="connsiteY39" fmla="*/ 862013 h 1720214"/>
              <a:gd name="connsiteX40" fmla="*/ 280035 w 1912619"/>
              <a:gd name="connsiteY40" fmla="*/ 407670 h 1720214"/>
              <a:gd name="connsiteX41" fmla="*/ 221933 w 1912619"/>
              <a:gd name="connsiteY41" fmla="*/ 407670 h 1720214"/>
              <a:gd name="connsiteX42" fmla="*/ 56198 w 1912619"/>
              <a:gd name="connsiteY42" fmla="*/ 357188 h 1720214"/>
              <a:gd name="connsiteX43" fmla="*/ 0 w 1912619"/>
              <a:gd name="connsiteY43" fmla="*/ 206692 h 1720214"/>
              <a:gd name="connsiteX44" fmla="*/ 56198 w 1912619"/>
              <a:gd name="connsiteY44" fmla="*/ 48578 h 1720214"/>
              <a:gd name="connsiteX45" fmla="*/ 236220 w 1912619"/>
              <a:gd name="connsiteY45" fmla="*/ 0 h 1720214"/>
              <a:gd name="connsiteX46" fmla="*/ 685800 w 1912619"/>
              <a:gd name="connsiteY46" fmla="*/ 0 h 1720214"/>
              <a:gd name="connsiteX47" fmla="*/ 825818 w 1912619"/>
              <a:gd name="connsiteY47" fmla="*/ 50483 h 1720214"/>
              <a:gd name="connsiteX48" fmla="*/ 871538 w 1912619"/>
              <a:gd name="connsiteY48" fmla="*/ 202883 h 1720214"/>
              <a:gd name="connsiteX49" fmla="*/ 842963 w 1912619"/>
              <a:gd name="connsiteY49" fmla="*/ 331470 h 1720214"/>
              <a:gd name="connsiteX50" fmla="*/ 755333 w 1912619"/>
              <a:gd name="connsiteY50" fmla="*/ 375285 h 172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12619" h="1720214">
                <a:moveTo>
                  <a:pt x="755333" y="375285"/>
                </a:moveTo>
                <a:lnTo>
                  <a:pt x="952500" y="607695"/>
                </a:lnTo>
                <a:lnTo>
                  <a:pt x="1166813" y="375285"/>
                </a:lnTo>
                <a:cubicBezTo>
                  <a:pt x="1125855" y="375285"/>
                  <a:pt x="1096328" y="360998"/>
                  <a:pt x="1077278" y="331470"/>
                </a:cubicBezTo>
                <a:cubicBezTo>
                  <a:pt x="1058228" y="301942"/>
                  <a:pt x="1049655" y="256223"/>
                  <a:pt x="1049655" y="192405"/>
                </a:cubicBezTo>
                <a:cubicBezTo>
                  <a:pt x="1049655" y="130492"/>
                  <a:pt x="1065848" y="82867"/>
                  <a:pt x="1097280" y="50483"/>
                </a:cubicBezTo>
                <a:cubicBezTo>
                  <a:pt x="1128713" y="18098"/>
                  <a:pt x="1175385" y="953"/>
                  <a:pt x="1236345" y="953"/>
                </a:cubicBezTo>
                <a:lnTo>
                  <a:pt x="1632585" y="953"/>
                </a:lnTo>
                <a:cubicBezTo>
                  <a:pt x="1715453" y="953"/>
                  <a:pt x="1775460" y="17145"/>
                  <a:pt x="1811655" y="49530"/>
                </a:cubicBezTo>
                <a:cubicBezTo>
                  <a:pt x="1847850" y="81915"/>
                  <a:pt x="1865948" y="134303"/>
                  <a:pt x="1865948" y="207645"/>
                </a:cubicBezTo>
                <a:cubicBezTo>
                  <a:pt x="1865948" y="276225"/>
                  <a:pt x="1847850" y="326708"/>
                  <a:pt x="1812607" y="359092"/>
                </a:cubicBezTo>
                <a:cubicBezTo>
                  <a:pt x="1777365" y="392430"/>
                  <a:pt x="1722120" y="408623"/>
                  <a:pt x="1647825" y="408623"/>
                </a:cubicBezTo>
                <a:lnTo>
                  <a:pt x="1575435" y="408623"/>
                </a:lnTo>
                <a:lnTo>
                  <a:pt x="1186815" y="832485"/>
                </a:lnTo>
                <a:lnTo>
                  <a:pt x="1651635" y="1308735"/>
                </a:lnTo>
                <a:lnTo>
                  <a:pt x="1694498" y="1308735"/>
                </a:lnTo>
                <a:cubicBezTo>
                  <a:pt x="1765935" y="1308735"/>
                  <a:pt x="1820228" y="1325880"/>
                  <a:pt x="1857375" y="1360170"/>
                </a:cubicBezTo>
                <a:cubicBezTo>
                  <a:pt x="1893570" y="1394460"/>
                  <a:pt x="1912620" y="1445895"/>
                  <a:pt x="1912620" y="1513523"/>
                </a:cubicBezTo>
                <a:cubicBezTo>
                  <a:pt x="1912620" y="1586865"/>
                  <a:pt x="1893570" y="1639252"/>
                  <a:pt x="1855470" y="1671638"/>
                </a:cubicBezTo>
                <a:cubicBezTo>
                  <a:pt x="1817370" y="1704023"/>
                  <a:pt x="1756410" y="1720215"/>
                  <a:pt x="1672590" y="1720215"/>
                </a:cubicBezTo>
                <a:lnTo>
                  <a:pt x="1222058" y="1720215"/>
                </a:lnTo>
                <a:cubicBezTo>
                  <a:pt x="1161098" y="1720215"/>
                  <a:pt x="1115378" y="1704023"/>
                  <a:pt x="1082993" y="1670685"/>
                </a:cubicBezTo>
                <a:cubicBezTo>
                  <a:pt x="1051560" y="1638300"/>
                  <a:pt x="1035368" y="1590675"/>
                  <a:pt x="1035368" y="1530668"/>
                </a:cubicBezTo>
                <a:cubicBezTo>
                  <a:pt x="1035368" y="1465898"/>
                  <a:pt x="1044893" y="1419225"/>
                  <a:pt x="1063943" y="1390650"/>
                </a:cubicBezTo>
                <a:cubicBezTo>
                  <a:pt x="1082993" y="1361123"/>
                  <a:pt x="1113473" y="1346835"/>
                  <a:pt x="1156335" y="1346835"/>
                </a:cubicBezTo>
                <a:lnTo>
                  <a:pt x="1171575" y="1346835"/>
                </a:lnTo>
                <a:lnTo>
                  <a:pt x="933450" y="1083945"/>
                </a:lnTo>
                <a:lnTo>
                  <a:pt x="704850" y="1345883"/>
                </a:lnTo>
                <a:lnTo>
                  <a:pt x="712470" y="1345883"/>
                </a:lnTo>
                <a:cubicBezTo>
                  <a:pt x="757238" y="1345883"/>
                  <a:pt x="789622" y="1360170"/>
                  <a:pt x="809625" y="1387793"/>
                </a:cubicBezTo>
                <a:cubicBezTo>
                  <a:pt x="829628" y="1415415"/>
                  <a:pt x="839153" y="1459230"/>
                  <a:pt x="839153" y="1517333"/>
                </a:cubicBezTo>
                <a:cubicBezTo>
                  <a:pt x="839153" y="1586865"/>
                  <a:pt x="823913" y="1638300"/>
                  <a:pt x="793433" y="1670685"/>
                </a:cubicBezTo>
                <a:cubicBezTo>
                  <a:pt x="762953" y="1704023"/>
                  <a:pt x="716280" y="1720215"/>
                  <a:pt x="653415" y="1720215"/>
                </a:cubicBezTo>
                <a:lnTo>
                  <a:pt x="257175" y="1720215"/>
                </a:lnTo>
                <a:cubicBezTo>
                  <a:pt x="172402" y="1720215"/>
                  <a:pt x="113348" y="1704023"/>
                  <a:pt x="78105" y="1671638"/>
                </a:cubicBezTo>
                <a:cubicBezTo>
                  <a:pt x="42863" y="1639252"/>
                  <a:pt x="24765" y="1586865"/>
                  <a:pt x="24765" y="1513523"/>
                </a:cubicBezTo>
                <a:cubicBezTo>
                  <a:pt x="24765" y="1444943"/>
                  <a:pt x="41910" y="1394460"/>
                  <a:pt x="76200" y="1360170"/>
                </a:cubicBezTo>
                <a:cubicBezTo>
                  <a:pt x="110490" y="1325880"/>
                  <a:pt x="161925" y="1308735"/>
                  <a:pt x="229553" y="1308735"/>
                </a:cubicBezTo>
                <a:lnTo>
                  <a:pt x="264795" y="1308735"/>
                </a:lnTo>
                <a:lnTo>
                  <a:pt x="705803" y="862013"/>
                </a:lnTo>
                <a:lnTo>
                  <a:pt x="280035" y="407670"/>
                </a:lnTo>
                <a:lnTo>
                  <a:pt x="221933" y="407670"/>
                </a:lnTo>
                <a:cubicBezTo>
                  <a:pt x="148590" y="407670"/>
                  <a:pt x="93345" y="390525"/>
                  <a:pt x="56198" y="357188"/>
                </a:cubicBezTo>
                <a:cubicBezTo>
                  <a:pt x="19050" y="323850"/>
                  <a:pt x="0" y="273367"/>
                  <a:pt x="0" y="206692"/>
                </a:cubicBezTo>
                <a:cubicBezTo>
                  <a:pt x="0" y="133350"/>
                  <a:pt x="19050" y="80963"/>
                  <a:pt x="56198" y="48578"/>
                </a:cubicBezTo>
                <a:cubicBezTo>
                  <a:pt x="93345" y="16192"/>
                  <a:pt x="153352" y="0"/>
                  <a:pt x="236220" y="0"/>
                </a:cubicBezTo>
                <a:lnTo>
                  <a:pt x="685800" y="0"/>
                </a:lnTo>
                <a:cubicBezTo>
                  <a:pt x="748665" y="0"/>
                  <a:pt x="796290" y="17145"/>
                  <a:pt x="825818" y="50483"/>
                </a:cubicBezTo>
                <a:cubicBezTo>
                  <a:pt x="856297" y="83820"/>
                  <a:pt x="871538" y="135255"/>
                  <a:pt x="871538" y="202883"/>
                </a:cubicBezTo>
                <a:cubicBezTo>
                  <a:pt x="871538" y="260033"/>
                  <a:pt x="862013" y="302895"/>
                  <a:pt x="842963" y="331470"/>
                </a:cubicBezTo>
                <a:cubicBezTo>
                  <a:pt x="823913" y="360998"/>
                  <a:pt x="794385" y="375285"/>
                  <a:pt x="755333" y="375285"/>
                </a:cubicBezTo>
                <a:close/>
              </a:path>
            </a:pathLst>
          </a:custGeom>
          <a:solidFill>
            <a:schemeClr val="accent4"/>
          </a:solidFill>
          <a:ln w="9525" cap="flat">
            <a:noFill/>
            <a:prstDash val="solid"/>
            <a:miter/>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4690F8F-710E-1218-DB70-23E7DC32E840}"/>
              </a:ext>
            </a:extLst>
          </p:cNvPr>
          <p:cNvSpPr txBox="1"/>
          <p:nvPr/>
        </p:nvSpPr>
        <p:spPr>
          <a:xfrm>
            <a:off x="316601" y="1394865"/>
            <a:ext cx="4020247" cy="2532616"/>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Competitor X focuses on price, while Competitor Y emphasizes features. Our campaign positions our product as the perfect balance between affordability and advanced functionality.</a:t>
            </a:r>
          </a:p>
        </p:txBody>
      </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9801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latin typeface="Courier" pitchFamily="2" charset="0"/>
                <a:cs typeface="Times New Roman" panose="02020603050405020304" pitchFamily="18" charset="0"/>
              </a:rPr>
              <a:t>Competitor Analysis</a:t>
            </a:r>
            <a:endParaRPr lang="en-US" sz="3200" dirty="0">
              <a:solidFill>
                <a:schemeClr val="tx1"/>
              </a:solidFill>
              <a:latin typeface="Courier" pitchFamily="2" charset="0"/>
            </a:endParaRPr>
          </a:p>
        </p:txBody>
      </p:sp>
      <p:sp>
        <p:nvSpPr>
          <p:cNvPr id="3" name="TextBox 2">
            <a:extLst>
              <a:ext uri="{FF2B5EF4-FFF2-40B4-BE49-F238E27FC236}">
                <a16:creationId xmlns:a16="http://schemas.microsoft.com/office/drawing/2014/main" id="{3F18472E-CEBB-F785-0018-14E404A75E30}"/>
              </a:ext>
            </a:extLst>
          </p:cNvPr>
          <p:cNvSpPr txBox="1"/>
          <p:nvPr/>
        </p:nvSpPr>
        <p:spPr>
          <a:xfrm>
            <a:off x="796910" y="5478352"/>
            <a:ext cx="4238551"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Analyze your competitors' strategies and positioning, enabling the campaign to stand out in the market.</a:t>
            </a:r>
          </a:p>
        </p:txBody>
      </p:sp>
      <p:sp>
        <p:nvSpPr>
          <p:cNvPr id="4" name="Rounded Rectangle 3">
            <a:extLst>
              <a:ext uri="{FF2B5EF4-FFF2-40B4-BE49-F238E27FC236}">
                <a16:creationId xmlns:a16="http://schemas.microsoft.com/office/drawing/2014/main" id="{2044DF2E-49B1-92A3-127F-D307C7B7D6DC}"/>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a:extLst>
              <a:ext uri="{FF2B5EF4-FFF2-40B4-BE49-F238E27FC236}">
                <a16:creationId xmlns:a16="http://schemas.microsoft.com/office/drawing/2014/main" id="{EF2084DC-60ED-0953-C08C-7A5BBE19BC92}"/>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11</a:t>
            </a:r>
          </a:p>
        </p:txBody>
      </p:sp>
      <p:sp>
        <p:nvSpPr>
          <p:cNvPr id="518" name="Freeform 517">
            <a:extLst>
              <a:ext uri="{FF2B5EF4-FFF2-40B4-BE49-F238E27FC236}">
                <a16:creationId xmlns:a16="http://schemas.microsoft.com/office/drawing/2014/main" id="{CCE933D1-3F1D-9A09-D3CE-3F58AF00E17E}"/>
              </a:ext>
            </a:extLst>
          </p:cNvPr>
          <p:cNvSpPr/>
          <p:nvPr/>
        </p:nvSpPr>
        <p:spPr>
          <a:xfrm>
            <a:off x="7666498" y="3999237"/>
            <a:ext cx="601692" cy="716450"/>
          </a:xfrm>
          <a:custGeom>
            <a:avLst/>
            <a:gdLst>
              <a:gd name="connsiteX0" fmla="*/ 707707 w 2067877"/>
              <a:gd name="connsiteY0" fmla="*/ 408622 h 2462212"/>
              <a:gd name="connsiteX1" fmla="*/ 1042988 w 2067877"/>
              <a:gd name="connsiteY1" fmla="*/ 1201102 h 2462212"/>
              <a:gd name="connsiteX2" fmla="*/ 1394460 w 2067877"/>
              <a:gd name="connsiteY2" fmla="*/ 408622 h 2462212"/>
              <a:gd name="connsiteX3" fmla="*/ 1364932 w 2067877"/>
              <a:gd name="connsiteY3" fmla="*/ 408622 h 2462212"/>
              <a:gd name="connsiteX4" fmla="*/ 1211580 w 2067877"/>
              <a:gd name="connsiteY4" fmla="*/ 356235 h 2462212"/>
              <a:gd name="connsiteX5" fmla="*/ 1158240 w 2067877"/>
              <a:gd name="connsiteY5" fmla="*/ 203835 h 2462212"/>
              <a:gd name="connsiteX6" fmla="*/ 1211580 w 2067877"/>
              <a:gd name="connsiteY6" fmla="*/ 47625 h 2462212"/>
              <a:gd name="connsiteX7" fmla="*/ 1394460 w 2067877"/>
              <a:gd name="connsiteY7" fmla="*/ 952 h 2462212"/>
              <a:gd name="connsiteX8" fmla="*/ 1831657 w 2067877"/>
              <a:gd name="connsiteY8" fmla="*/ 952 h 2462212"/>
              <a:gd name="connsiteX9" fmla="*/ 2014538 w 2067877"/>
              <a:gd name="connsiteY9" fmla="*/ 48577 h 2462212"/>
              <a:gd name="connsiteX10" fmla="*/ 2067878 w 2067877"/>
              <a:gd name="connsiteY10" fmla="*/ 203835 h 2462212"/>
              <a:gd name="connsiteX11" fmla="*/ 2015490 w 2067877"/>
              <a:gd name="connsiteY11" fmla="*/ 356235 h 2462212"/>
              <a:gd name="connsiteX12" fmla="*/ 1863090 w 2067877"/>
              <a:gd name="connsiteY12" fmla="*/ 408622 h 2462212"/>
              <a:gd name="connsiteX13" fmla="*/ 1831657 w 2067877"/>
              <a:gd name="connsiteY13" fmla="*/ 408622 h 2462212"/>
              <a:gd name="connsiteX14" fmla="*/ 1066800 w 2067877"/>
              <a:gd name="connsiteY14" fmla="*/ 2050732 h 2462212"/>
              <a:gd name="connsiteX15" fmla="*/ 1150620 w 2067877"/>
              <a:gd name="connsiteY15" fmla="*/ 2050732 h 2462212"/>
              <a:gd name="connsiteX16" fmla="*/ 1331595 w 2067877"/>
              <a:gd name="connsiteY16" fmla="*/ 2099310 h 2462212"/>
              <a:gd name="connsiteX17" fmla="*/ 1386840 w 2067877"/>
              <a:gd name="connsiteY17" fmla="*/ 2257425 h 2462212"/>
              <a:gd name="connsiteX18" fmla="*/ 1331595 w 2067877"/>
              <a:gd name="connsiteY18" fmla="*/ 2413635 h 2462212"/>
              <a:gd name="connsiteX19" fmla="*/ 1150620 w 2067877"/>
              <a:gd name="connsiteY19" fmla="*/ 2462213 h 2462212"/>
              <a:gd name="connsiteX20" fmla="*/ 336232 w 2067877"/>
              <a:gd name="connsiteY20" fmla="*/ 2462213 h 2462212"/>
              <a:gd name="connsiteX21" fmla="*/ 154305 w 2067877"/>
              <a:gd name="connsiteY21" fmla="*/ 2414588 h 2462212"/>
              <a:gd name="connsiteX22" fmla="*/ 100013 w 2067877"/>
              <a:gd name="connsiteY22" fmla="*/ 2257425 h 2462212"/>
              <a:gd name="connsiteX23" fmla="*/ 154305 w 2067877"/>
              <a:gd name="connsiteY23" fmla="*/ 2099310 h 2462212"/>
              <a:gd name="connsiteX24" fmla="*/ 336232 w 2067877"/>
              <a:gd name="connsiteY24" fmla="*/ 2050732 h 2462212"/>
              <a:gd name="connsiteX25" fmla="*/ 624840 w 2067877"/>
              <a:gd name="connsiteY25" fmla="*/ 2050732 h 2462212"/>
              <a:gd name="connsiteX26" fmla="*/ 800100 w 2067877"/>
              <a:gd name="connsiteY26" fmla="*/ 1676400 h 2462212"/>
              <a:gd name="connsiteX27" fmla="*/ 236220 w 2067877"/>
              <a:gd name="connsiteY27" fmla="*/ 407670 h 2462212"/>
              <a:gd name="connsiteX28" fmla="*/ 206693 w 2067877"/>
              <a:gd name="connsiteY28" fmla="*/ 407670 h 2462212"/>
              <a:gd name="connsiteX29" fmla="*/ 53340 w 2067877"/>
              <a:gd name="connsiteY29" fmla="*/ 355282 h 2462212"/>
              <a:gd name="connsiteX30" fmla="*/ 0 w 2067877"/>
              <a:gd name="connsiteY30" fmla="*/ 202882 h 2462212"/>
              <a:gd name="connsiteX31" fmla="*/ 54293 w 2067877"/>
              <a:gd name="connsiteY31" fmla="*/ 46672 h 2462212"/>
              <a:gd name="connsiteX32" fmla="*/ 236220 w 2067877"/>
              <a:gd name="connsiteY32" fmla="*/ 0 h 2462212"/>
              <a:gd name="connsiteX33" fmla="*/ 708660 w 2067877"/>
              <a:gd name="connsiteY33" fmla="*/ 0 h 2462212"/>
              <a:gd name="connsiteX34" fmla="*/ 890588 w 2067877"/>
              <a:gd name="connsiteY34" fmla="*/ 47625 h 2462212"/>
              <a:gd name="connsiteX35" fmla="*/ 944880 w 2067877"/>
              <a:gd name="connsiteY35" fmla="*/ 202882 h 2462212"/>
              <a:gd name="connsiteX36" fmla="*/ 891540 w 2067877"/>
              <a:gd name="connsiteY36" fmla="*/ 355282 h 2462212"/>
              <a:gd name="connsiteX37" fmla="*/ 740093 w 2067877"/>
              <a:gd name="connsiteY37" fmla="*/ 407670 h 2462212"/>
              <a:gd name="connsiteX38" fmla="*/ 707707 w 2067877"/>
              <a:gd name="connsiteY38" fmla="*/ 407670 h 246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67877" h="2462212">
                <a:moveTo>
                  <a:pt x="707707" y="408622"/>
                </a:moveTo>
                <a:lnTo>
                  <a:pt x="1042988" y="1201102"/>
                </a:lnTo>
                <a:lnTo>
                  <a:pt x="1394460" y="408622"/>
                </a:lnTo>
                <a:lnTo>
                  <a:pt x="1364932" y="408622"/>
                </a:lnTo>
                <a:cubicBezTo>
                  <a:pt x="1298257" y="408622"/>
                  <a:pt x="1246823" y="391477"/>
                  <a:pt x="1211580" y="356235"/>
                </a:cubicBezTo>
                <a:cubicBezTo>
                  <a:pt x="1176338" y="321945"/>
                  <a:pt x="1158240" y="270510"/>
                  <a:pt x="1158240" y="203835"/>
                </a:cubicBezTo>
                <a:cubicBezTo>
                  <a:pt x="1158240" y="130492"/>
                  <a:pt x="1176338" y="79057"/>
                  <a:pt x="1211580" y="47625"/>
                </a:cubicBezTo>
                <a:cubicBezTo>
                  <a:pt x="1246823" y="16192"/>
                  <a:pt x="1307782" y="952"/>
                  <a:pt x="1394460" y="952"/>
                </a:cubicBezTo>
                <a:lnTo>
                  <a:pt x="1831657" y="952"/>
                </a:lnTo>
                <a:cubicBezTo>
                  <a:pt x="1918335" y="952"/>
                  <a:pt x="1979295" y="17145"/>
                  <a:pt x="2014538" y="48577"/>
                </a:cubicBezTo>
                <a:cubicBezTo>
                  <a:pt x="2049780" y="80010"/>
                  <a:pt x="2067878" y="132397"/>
                  <a:pt x="2067878" y="203835"/>
                </a:cubicBezTo>
                <a:cubicBezTo>
                  <a:pt x="2067878" y="270510"/>
                  <a:pt x="2050732" y="321945"/>
                  <a:pt x="2015490" y="356235"/>
                </a:cubicBezTo>
                <a:cubicBezTo>
                  <a:pt x="1981200" y="390525"/>
                  <a:pt x="1929765" y="408622"/>
                  <a:pt x="1863090" y="408622"/>
                </a:cubicBezTo>
                <a:lnTo>
                  <a:pt x="1831657" y="408622"/>
                </a:lnTo>
                <a:lnTo>
                  <a:pt x="1066800" y="2050732"/>
                </a:lnTo>
                <a:lnTo>
                  <a:pt x="1150620" y="2050732"/>
                </a:lnTo>
                <a:cubicBezTo>
                  <a:pt x="1235393" y="2050732"/>
                  <a:pt x="1295400" y="2066925"/>
                  <a:pt x="1331595" y="2099310"/>
                </a:cubicBezTo>
                <a:cubicBezTo>
                  <a:pt x="1367790" y="2131695"/>
                  <a:pt x="1386840" y="2184083"/>
                  <a:pt x="1386840" y="2257425"/>
                </a:cubicBezTo>
                <a:cubicBezTo>
                  <a:pt x="1386840" y="2328863"/>
                  <a:pt x="1368743" y="2381250"/>
                  <a:pt x="1331595" y="2413635"/>
                </a:cubicBezTo>
                <a:cubicBezTo>
                  <a:pt x="1295400" y="2446020"/>
                  <a:pt x="1234440" y="2462213"/>
                  <a:pt x="1150620" y="2462213"/>
                </a:cubicBezTo>
                <a:lnTo>
                  <a:pt x="336232" y="2462213"/>
                </a:lnTo>
                <a:cubicBezTo>
                  <a:pt x="250507" y="2462213"/>
                  <a:pt x="189547" y="2446020"/>
                  <a:pt x="154305" y="2414588"/>
                </a:cubicBezTo>
                <a:cubicBezTo>
                  <a:pt x="118110" y="2383155"/>
                  <a:pt x="100013" y="2330768"/>
                  <a:pt x="100013" y="2257425"/>
                </a:cubicBezTo>
                <a:cubicBezTo>
                  <a:pt x="100013" y="2184083"/>
                  <a:pt x="118110" y="2131695"/>
                  <a:pt x="154305" y="2099310"/>
                </a:cubicBezTo>
                <a:cubicBezTo>
                  <a:pt x="190500" y="2066925"/>
                  <a:pt x="251460" y="2050732"/>
                  <a:pt x="336232" y="2050732"/>
                </a:cubicBezTo>
                <a:lnTo>
                  <a:pt x="624840" y="2050732"/>
                </a:lnTo>
                <a:lnTo>
                  <a:pt x="800100" y="1676400"/>
                </a:lnTo>
                <a:lnTo>
                  <a:pt x="236220" y="407670"/>
                </a:lnTo>
                <a:lnTo>
                  <a:pt x="206693" y="407670"/>
                </a:lnTo>
                <a:cubicBezTo>
                  <a:pt x="140018" y="407670"/>
                  <a:pt x="88582" y="390525"/>
                  <a:pt x="53340" y="355282"/>
                </a:cubicBezTo>
                <a:cubicBezTo>
                  <a:pt x="18097" y="320992"/>
                  <a:pt x="0" y="269557"/>
                  <a:pt x="0" y="202882"/>
                </a:cubicBezTo>
                <a:cubicBezTo>
                  <a:pt x="0" y="129540"/>
                  <a:pt x="18097" y="78105"/>
                  <a:pt x="54293" y="46672"/>
                </a:cubicBezTo>
                <a:cubicBezTo>
                  <a:pt x="90488" y="15240"/>
                  <a:pt x="151447" y="0"/>
                  <a:pt x="236220" y="0"/>
                </a:cubicBezTo>
                <a:lnTo>
                  <a:pt x="708660" y="0"/>
                </a:lnTo>
                <a:cubicBezTo>
                  <a:pt x="794385" y="0"/>
                  <a:pt x="855345" y="16192"/>
                  <a:pt x="890588" y="47625"/>
                </a:cubicBezTo>
                <a:cubicBezTo>
                  <a:pt x="926782" y="79057"/>
                  <a:pt x="944880" y="131445"/>
                  <a:pt x="944880" y="202882"/>
                </a:cubicBezTo>
                <a:cubicBezTo>
                  <a:pt x="944880" y="269557"/>
                  <a:pt x="926782" y="320992"/>
                  <a:pt x="891540" y="355282"/>
                </a:cubicBezTo>
                <a:cubicBezTo>
                  <a:pt x="856297" y="389572"/>
                  <a:pt x="805815" y="407670"/>
                  <a:pt x="740093" y="407670"/>
                </a:cubicBezTo>
                <a:lnTo>
                  <a:pt x="707707" y="407670"/>
                </a:lnTo>
                <a:close/>
              </a:path>
            </a:pathLst>
          </a:custGeom>
          <a:solidFill>
            <a:schemeClr val="accent4"/>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4" name="Oval 553">
            <a:extLst>
              <a:ext uri="{FF2B5EF4-FFF2-40B4-BE49-F238E27FC236}">
                <a16:creationId xmlns:a16="http://schemas.microsoft.com/office/drawing/2014/main" id="{C3C76EC1-8427-BB41-3DF1-D6BB8B965C53}"/>
              </a:ext>
            </a:extLst>
          </p:cNvPr>
          <p:cNvSpPr/>
          <p:nvPr/>
        </p:nvSpPr>
        <p:spPr>
          <a:xfrm>
            <a:off x="5735911" y="4743740"/>
            <a:ext cx="504958" cy="504958"/>
          </a:xfrm>
          <a:prstGeom prst="ellipse">
            <a:avLst/>
          </a:prstGeom>
          <a:noFill/>
          <a:ln w="139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55" name="Straight Connector 554">
            <a:extLst>
              <a:ext uri="{FF2B5EF4-FFF2-40B4-BE49-F238E27FC236}">
                <a16:creationId xmlns:a16="http://schemas.microsoft.com/office/drawing/2014/main" id="{BBC919AC-FB0B-F24C-009D-06FCB2420D2A}"/>
              </a:ext>
            </a:extLst>
          </p:cNvPr>
          <p:cNvCxnSpPr>
            <a:cxnSpLocks/>
          </p:cNvCxnSpPr>
          <p:nvPr/>
        </p:nvCxnSpPr>
        <p:spPr>
          <a:xfrm flipV="1">
            <a:off x="6338737" y="3429000"/>
            <a:ext cx="1108286" cy="1267277"/>
          </a:xfrm>
          <a:prstGeom prst="line">
            <a:avLst/>
          </a:prstGeom>
          <a:ln w="139700"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16C2FAF1-AE69-3411-6DD1-84C0F73C1EFF}"/>
              </a:ext>
            </a:extLst>
          </p:cNvPr>
          <p:cNvCxnSpPr>
            <a:cxnSpLocks/>
          </p:cNvCxnSpPr>
          <p:nvPr/>
        </p:nvCxnSpPr>
        <p:spPr>
          <a:xfrm>
            <a:off x="6463497" y="4988181"/>
            <a:ext cx="2296205" cy="0"/>
          </a:xfrm>
          <a:prstGeom prst="line">
            <a:avLst/>
          </a:prstGeom>
          <a:ln w="139700"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643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 name="Rectangle 513">
            <a:extLst>
              <a:ext uri="{FF2B5EF4-FFF2-40B4-BE49-F238E27FC236}">
                <a16:creationId xmlns:a16="http://schemas.microsoft.com/office/drawing/2014/main" id="{9B857B8A-3075-0A8E-302F-E11EF35896BC}"/>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476" name="Picture 475">
            <a:extLst>
              <a:ext uri="{FF2B5EF4-FFF2-40B4-BE49-F238E27FC236}">
                <a16:creationId xmlns:a16="http://schemas.microsoft.com/office/drawing/2014/main" id="{9F6CF253-65A1-4B78-5A82-A03347263078}"/>
              </a:ext>
            </a:extLst>
          </p:cNvPr>
          <p:cNvPicPr>
            <a:picLocks noChangeAspect="1"/>
          </p:cNvPicPr>
          <p:nvPr/>
        </p:nvPicPr>
        <p:blipFill>
          <a:blip r:embed="rId3"/>
          <a:stretch>
            <a:fillRect/>
          </a:stretch>
        </p:blipFill>
        <p:spPr>
          <a:xfrm>
            <a:off x="4559300" y="0"/>
            <a:ext cx="7632700" cy="6858000"/>
          </a:xfrm>
          <a:prstGeom prst="rect">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4690F8F-710E-1218-DB70-23E7DC32E840}"/>
              </a:ext>
            </a:extLst>
          </p:cNvPr>
          <p:cNvSpPr txBox="1"/>
          <p:nvPr/>
        </p:nvSpPr>
        <p:spPr>
          <a:xfrm>
            <a:off x="316601" y="1394865"/>
            <a:ext cx="4020247" cy="1701620"/>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Ensure that all advertising materials comply with industry regulations and our company's ethical standards.</a:t>
            </a:r>
          </a:p>
        </p:txBody>
      </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9801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latin typeface="Courier" pitchFamily="2" charset="0"/>
                <a:cs typeface="Times New Roman" panose="02020603050405020304" pitchFamily="18" charset="0"/>
              </a:rPr>
              <a:t>Legal &amp; Compliance</a:t>
            </a:r>
            <a:endParaRPr lang="en-US" sz="3200" dirty="0">
              <a:solidFill>
                <a:schemeClr val="tx1"/>
              </a:solidFill>
              <a:latin typeface="Courier" pitchFamily="2" charset="0"/>
            </a:endParaRPr>
          </a:p>
        </p:txBody>
      </p:sp>
      <p:sp>
        <p:nvSpPr>
          <p:cNvPr id="3" name="TextBox 2">
            <a:extLst>
              <a:ext uri="{FF2B5EF4-FFF2-40B4-BE49-F238E27FC236}">
                <a16:creationId xmlns:a16="http://schemas.microsoft.com/office/drawing/2014/main" id="{3F18472E-CEBB-F785-0018-14E404A75E30}"/>
              </a:ext>
            </a:extLst>
          </p:cNvPr>
          <p:cNvSpPr txBox="1"/>
          <p:nvPr/>
        </p:nvSpPr>
        <p:spPr>
          <a:xfrm>
            <a:off x="796910" y="5478352"/>
            <a:ext cx="3797147" cy="954107"/>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Address any legal considerations specific to advertising, such as data privacy, copyright, and platform policies.</a:t>
            </a:r>
          </a:p>
        </p:txBody>
      </p:sp>
      <p:sp>
        <p:nvSpPr>
          <p:cNvPr id="4" name="Rounded Rectangle 3">
            <a:extLst>
              <a:ext uri="{FF2B5EF4-FFF2-40B4-BE49-F238E27FC236}">
                <a16:creationId xmlns:a16="http://schemas.microsoft.com/office/drawing/2014/main" id="{2044DF2E-49B1-92A3-127F-D307C7B7D6DC}"/>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a:extLst>
              <a:ext uri="{FF2B5EF4-FFF2-40B4-BE49-F238E27FC236}">
                <a16:creationId xmlns:a16="http://schemas.microsoft.com/office/drawing/2014/main" id="{EF2084DC-60ED-0953-C08C-7A5BBE19BC92}"/>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12</a:t>
            </a:r>
          </a:p>
        </p:txBody>
      </p:sp>
    </p:spTree>
    <p:extLst>
      <p:ext uri="{BB962C8B-B14F-4D97-AF65-F5344CB8AC3E}">
        <p14:creationId xmlns:p14="http://schemas.microsoft.com/office/powerpoint/2010/main" val="25136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0C2FF3-6844-5F29-BEF2-0E733A2569E8}"/>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sp>
        <p:nvSpPr>
          <p:cNvPr id="2" name="TextBox 1">
            <a:extLst>
              <a:ext uri="{FF2B5EF4-FFF2-40B4-BE49-F238E27FC236}">
                <a16:creationId xmlns:a16="http://schemas.microsoft.com/office/drawing/2014/main" id="{84690F8F-710E-1218-DB70-23E7DC32E840}"/>
              </a:ext>
            </a:extLst>
          </p:cNvPr>
          <p:cNvSpPr txBox="1"/>
          <p:nvPr/>
        </p:nvSpPr>
        <p:spPr>
          <a:xfrm>
            <a:off x="316601" y="1394865"/>
            <a:ext cx="4020247" cy="1701620"/>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Marketing Manager, Creative Team, and Legal Department will review and give final approval to the campaign strategy.</a:t>
            </a:r>
          </a:p>
        </p:txBody>
      </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9801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latin typeface="Courier" pitchFamily="2" charset="0"/>
                <a:cs typeface="Times New Roman" panose="02020603050405020304" pitchFamily="18" charset="0"/>
              </a:rPr>
              <a:t>Approval Process</a:t>
            </a:r>
            <a:endParaRPr lang="en-US" sz="3200" dirty="0">
              <a:solidFill>
                <a:schemeClr val="tx1"/>
              </a:solidFill>
              <a:latin typeface="Courier" pitchFamily="2" charset="0"/>
            </a:endParaRPr>
          </a:p>
        </p:txBody>
      </p:sp>
      <p:sp>
        <p:nvSpPr>
          <p:cNvPr id="3" name="TextBox 2">
            <a:extLst>
              <a:ext uri="{FF2B5EF4-FFF2-40B4-BE49-F238E27FC236}">
                <a16:creationId xmlns:a16="http://schemas.microsoft.com/office/drawing/2014/main" id="{3F18472E-CEBB-F785-0018-14E404A75E30}"/>
              </a:ext>
            </a:extLst>
          </p:cNvPr>
          <p:cNvSpPr txBox="1"/>
          <p:nvPr/>
        </p:nvSpPr>
        <p:spPr>
          <a:xfrm>
            <a:off x="796910" y="5478352"/>
            <a:ext cx="4770513"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Detail the steps and stakeholders involved in reviewing and approving the campaign strategy and creative materials.</a:t>
            </a:r>
          </a:p>
        </p:txBody>
      </p:sp>
      <p:sp>
        <p:nvSpPr>
          <p:cNvPr id="4" name="Rounded Rectangle 3">
            <a:extLst>
              <a:ext uri="{FF2B5EF4-FFF2-40B4-BE49-F238E27FC236}">
                <a16:creationId xmlns:a16="http://schemas.microsoft.com/office/drawing/2014/main" id="{2044DF2E-49B1-92A3-127F-D307C7B7D6DC}"/>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a:extLst>
              <a:ext uri="{FF2B5EF4-FFF2-40B4-BE49-F238E27FC236}">
                <a16:creationId xmlns:a16="http://schemas.microsoft.com/office/drawing/2014/main" id="{EF2084DC-60ED-0953-C08C-7A5BBE19BC92}"/>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13</a:t>
            </a:r>
          </a:p>
        </p:txBody>
      </p:sp>
      <p:grpSp>
        <p:nvGrpSpPr>
          <p:cNvPr id="7" name="Group 6">
            <a:extLst>
              <a:ext uri="{FF2B5EF4-FFF2-40B4-BE49-F238E27FC236}">
                <a16:creationId xmlns:a16="http://schemas.microsoft.com/office/drawing/2014/main" id="{4C925075-C124-8EB8-FB53-DB80083FF503}"/>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29" name="Freeform 28">
              <a:extLst>
                <a:ext uri="{FF2B5EF4-FFF2-40B4-BE49-F238E27FC236}">
                  <a16:creationId xmlns:a16="http://schemas.microsoft.com/office/drawing/2014/main" id="{D6A8F017-BA28-FDF6-36C4-FB04593E00A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F87CDA2-209C-38AA-4531-B4FD7661FD64}"/>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0EC9047-1B8C-4208-2477-68997D76C997}"/>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7587D1-A89E-7396-7591-2318E50FAF0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1EC9EB42-6724-8553-3580-7FF4BB5ACC7E}"/>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C27B3C80-9AD2-51FB-04E9-853FFC2CB789}"/>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13CCC1B6-280A-B951-1217-49166616BB17}"/>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556C4EC4-AE08-BBC4-12A8-F874B85D51B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EB00B6ED-AFBE-DD3F-9AE8-A77E6871B79C}"/>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661D1AFF-25B4-3BB5-2B49-02D5C777057A}"/>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4424288B-2A68-C7D3-C6BD-D29E9EB69004}"/>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F9E6F4BA-985C-658A-B834-652731798757}"/>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74F3D7C2-848F-DD99-F7A1-F3B20FE3970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AA4CF623-7DC3-DAC5-A598-7E2BC3D5737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58AA52CB-3A9F-DCD3-21CD-948656B7BD0B}"/>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85EBFA80-A30C-68E7-2DAC-57335E6D799B}"/>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B06C90F7-33CE-6F1F-FAB4-32801BA3F9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A585FCB4-D0A3-E6D2-1EEA-48E369030D6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6C6E849-47B7-5DA6-AB34-08B6303EB1FD}"/>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9F9B3029-C3B5-32E7-EB67-5DD43C7E8259}"/>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3A6FB100-3D66-12BA-2DAE-714F796DF39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B561B395-3C78-2A22-00AC-B228AD2DD31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B049B47-E7F0-9C54-E384-EFE8F4D95F22}"/>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1279B0FA-5814-71C2-EBB4-46D64B756AF1}"/>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F71058E5-CEEB-8F14-FEE2-F69263411DB2}"/>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87F5D6C3-BFB8-A4C9-B121-275504287035}"/>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A78C847F-9F37-8600-30B9-94FC57823E4A}"/>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D87D5465-0B22-8962-82C2-F0D256B261F8}"/>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23711994-B6EF-95AC-8706-7E750F211DC0}"/>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477DFB57-D26F-B8E5-D24F-6779FB04AD05}"/>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0E9C0488-234D-6787-E7D0-E495EAEB408C}"/>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70322C6D-D580-5939-8B1B-9FF9C2A22BAF}"/>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619AF37A-F6C3-2741-98EA-09929F0F545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D58798FA-BF55-F756-2F18-F99C801972D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4C0DA28D-2E5E-5851-ACDD-027214800792}"/>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CF367DCF-9635-5CCE-8030-F78A61DEB67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E1B45C41-36AB-DCDC-FB52-19A5529CF88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274D6E0F-40FF-0462-C3F7-DB6C5B16D5B1}"/>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3B905013-D620-CD34-03D4-AD4E08D9D57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F98DEF6E-5408-30DE-9900-8D9EF7E607F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A8C7061F-C84F-43F8-3243-2DB4CA33725A}"/>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8AFA3260-F3D0-F2B2-9A15-B3EEB33D8735}"/>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6D5EA18C-9170-1EF9-D7DE-C91015E75F9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53012685-729C-080C-5A52-26C536F9CB9A}"/>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ED777F3A-8397-6F2D-DA9D-D6E7534E6884}"/>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333C444B-0D26-109D-00DE-DB4DDF7FB3B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BEECD139-012B-C1CF-9C1E-A8DC7531259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1AB0AFEB-C500-A6F3-B834-7BFF7E798629}"/>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BA73C58-BDD8-AAF5-48DC-3B202C24557E}"/>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7C7DE355-F1E3-3559-D016-DAED4F6B4FD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929D6D9B-ED0C-DC5A-C668-8EE8B618E8B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722B6B33-C0F1-AB30-28B5-B33DC4376C8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ED5D8C1E-58D3-D8C3-A3DC-7789531B98A7}"/>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735F6A16-730A-05EB-5B36-E7BD5F34E14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536EBA3B-E18D-AFDD-1E56-3BC8D4F4935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CF737E6E-303F-D52E-E658-066E976212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0E4BF9E2-94F3-E379-1C64-16B943FCD81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5CB633B9-C102-E741-F124-60307ACB6AB2}"/>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CD238531-504F-36F3-B0C7-258013E607F5}"/>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75E3B26-403D-4905-E46B-509369EFE50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1678AD88-5755-23E0-B122-2CA30B8C7A0A}"/>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DD991644-738D-23F5-C0C7-5090B32E7F6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89AC5FD7-0986-A2DB-7EDD-1F4FD23A4BE4}"/>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5E67341A-B033-4B4E-A069-2D6EB51726E3}"/>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61CC372F-E70E-1D43-4D95-54D8A309AE8F}"/>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53487CC2-E1B1-55CA-281D-7B6A05A3834D}"/>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7DEE6B57-08EA-70D2-FC5F-246A986E33F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23F2E81D-8A66-D78A-6AE8-C458179386C8}"/>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5C5D8987-ADBA-3137-C5AA-607B1BF32FD0}"/>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32E370B4-A1C9-3269-6CEF-952D816A530C}"/>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5025241F-9D80-F465-01C4-35BB7A7D3237}"/>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C0D073FC-F83F-E3FF-9999-9CB3EDC968B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E6739C4B-7AAF-E7FF-4947-A37E60B1910A}"/>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4065AB77-E74B-FCF1-4DAC-BC852E4AA365}"/>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3D2510B0-1DA3-A03D-8A9D-A29FBE4CB8EB}"/>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02B5C07B-F101-4058-26F4-31F1E4E755BB}"/>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589C6384-8D7D-8B13-8B27-9311CE23AF9B}"/>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E93269C3-3BCF-2DC2-DC51-4594C38CE0F7}"/>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A818534D-F074-69F4-9132-1C1C78991890}"/>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DFCC6670-CDBB-38A6-9380-2AB05F164D07}"/>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FDEE02B-C5DC-0B17-9D70-06996C5140CF}"/>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EB0D3BE5-266A-3EDF-47C6-DDAE5DFD2C8B}"/>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97F6271B-3337-897D-E353-F16CEAD579A5}"/>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285CBB11-8FA6-B54F-A627-744514776DF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BE91D8DC-97A3-5275-C553-6E01BD2B7BB3}"/>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416D9576-4A7B-D043-B097-B08312E6E302}"/>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E2EB634E-09C2-F6D2-2E35-EBD0A8DD92AF}"/>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1D8AED81-8D8E-6DAE-DAB9-5546DBA785F6}"/>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B4214E29-C279-5764-1048-CDF19FC86985}"/>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A5D7D830-45E6-969D-03F8-97294D5EDCF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D320C777-9424-45EC-6F85-A5C96C9602EB}"/>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E76E42BD-EBAB-AB31-9B6E-52AD4B9F7945}"/>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15693A56-4135-5637-A08A-51C0262DFD37}"/>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25525F96-636B-A2B9-4999-9E908989C84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04EB7468-E17B-3B3C-B9E7-92BAA457C171}"/>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825F861E-E3C9-13C1-8AC9-ED509C6FFDC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7B8F9C4E-8CCE-D321-59B4-146C8B0329B2}"/>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0A1D0A57-5282-9850-E89C-ABFEE38C4205}"/>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11005D0A-84B7-1762-9DBE-71742FE87AA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F8BF2ED5-D77F-0BA2-25A8-69B1348AB119}"/>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9F430434-DF8C-1AAC-F939-18840369FDC0}"/>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5E85BC22-72E3-2EDB-10B7-19470F2E0EB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438BBF12-6001-793C-15B0-60BAA7E2C72F}"/>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AA974C24-78CB-FD99-0558-6EBC0E659679}"/>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2DDDE954-DC2A-2B82-27A1-E960D682AEA1}"/>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78241620-0F76-D0D6-6B15-9CA34BBBEF25}"/>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1ED79775-6C74-E0AF-B3FA-F2CFA3085BAE}"/>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72F8C697-85BD-F830-9684-2E0F16342AB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D8FEE47A-23F3-1222-B4B8-EA0636E3B0BF}"/>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231E40F0-F98A-68A2-9E10-291BB6F1517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FE251BBD-FF73-A6FC-DE7E-A2D80811F42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9C7BC894-609E-EFFD-FE97-D1890C1285BE}"/>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9E711785-CE29-B60F-4B38-CA5182323E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6A590557-3EE6-14A9-D971-9E1672A548E8}"/>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0CD8EACD-E992-330A-8706-4A6C3C59045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F4397EA2-4771-C42E-3CBE-D7E806E14F3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5C7FB057-F6DA-6F31-C029-3FB44FE38B08}"/>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716FA93F-D573-EE5D-E485-1DC715382449}"/>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25" name="Freeform 624">
              <a:extLst>
                <a:ext uri="{FF2B5EF4-FFF2-40B4-BE49-F238E27FC236}">
                  <a16:creationId xmlns:a16="http://schemas.microsoft.com/office/drawing/2014/main" id="{5DD9340B-7A9A-67A6-FB6A-B19E088C5B33}"/>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F2A8A9B8-ACB1-93C1-47AD-485E5F92D49F}"/>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pic>
        <p:nvPicPr>
          <p:cNvPr id="628" name="Picture 627">
            <a:extLst>
              <a:ext uri="{FF2B5EF4-FFF2-40B4-BE49-F238E27FC236}">
                <a16:creationId xmlns:a16="http://schemas.microsoft.com/office/drawing/2014/main" id="{E8F2EB85-D699-FE62-79BD-90F272E1FAEF}"/>
              </a:ext>
            </a:extLst>
          </p:cNvPr>
          <p:cNvPicPr>
            <a:picLocks noChangeAspect="1"/>
          </p:cNvPicPr>
          <p:nvPr/>
        </p:nvPicPr>
        <p:blipFill>
          <a:blip r:embed="rId3">
            <a:alphaModFix amt="90000"/>
          </a:blip>
          <a:stretch>
            <a:fillRect/>
          </a:stretch>
        </p:blipFill>
        <p:spPr>
          <a:xfrm>
            <a:off x="5526995" y="1479914"/>
            <a:ext cx="3528992" cy="1627595"/>
          </a:xfrm>
          <a:prstGeom prst="rect">
            <a:avLst/>
          </a:prstGeom>
        </p:spPr>
      </p:pic>
      <p:pic>
        <p:nvPicPr>
          <p:cNvPr id="14" name="Picture 13">
            <a:extLst>
              <a:ext uri="{FF2B5EF4-FFF2-40B4-BE49-F238E27FC236}">
                <a16:creationId xmlns:a16="http://schemas.microsoft.com/office/drawing/2014/main" id="{2F3B403C-E500-D3FA-B1EB-FCAFE9A8746C}"/>
              </a:ext>
            </a:extLst>
          </p:cNvPr>
          <p:cNvPicPr>
            <a:picLocks noChangeAspect="1"/>
          </p:cNvPicPr>
          <p:nvPr/>
        </p:nvPicPr>
        <p:blipFill>
          <a:blip r:embed="rId4"/>
          <a:stretch>
            <a:fillRect/>
          </a:stretch>
        </p:blipFill>
        <p:spPr>
          <a:xfrm>
            <a:off x="8670024" y="3150337"/>
            <a:ext cx="3031928" cy="2663180"/>
          </a:xfrm>
          <a:prstGeom prst="rect">
            <a:avLst/>
          </a:prstGeom>
        </p:spPr>
      </p:pic>
    </p:spTree>
    <p:extLst>
      <p:ext uri="{BB962C8B-B14F-4D97-AF65-F5344CB8AC3E}">
        <p14:creationId xmlns:p14="http://schemas.microsoft.com/office/powerpoint/2010/main" val="278734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CC8D2A-49ED-F295-6139-54ECA76B78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675"/>
          <a:stretch/>
        </p:blipFill>
        <p:spPr>
          <a:xfrm>
            <a:off x="6956385" y="0"/>
            <a:ext cx="5235615" cy="6858000"/>
          </a:xfrm>
          <a:prstGeom prst="rect">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4690F8F-710E-1218-DB70-23E7DC32E840}"/>
              </a:ext>
            </a:extLst>
          </p:cNvPr>
          <p:cNvSpPr txBox="1"/>
          <p:nvPr/>
        </p:nvSpPr>
        <p:spPr>
          <a:xfrm>
            <a:off x="316601" y="1394865"/>
            <a:ext cx="4625789" cy="1286121"/>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We will adhere to brand guidelines throughout the campaign to maintain consistent messaging, visuals, and tone.</a:t>
            </a:r>
          </a:p>
        </p:txBody>
      </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9801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latin typeface="Courier" pitchFamily="2" charset="0"/>
                <a:cs typeface="Times New Roman" panose="02020603050405020304" pitchFamily="18" charset="0"/>
              </a:rPr>
              <a:t>Brand Guidelines</a:t>
            </a:r>
            <a:endParaRPr lang="en-US" sz="3200" dirty="0">
              <a:solidFill>
                <a:schemeClr val="tx1"/>
              </a:solidFill>
              <a:latin typeface="Courier" pitchFamily="2" charset="0"/>
            </a:endParaRPr>
          </a:p>
        </p:txBody>
      </p:sp>
      <p:sp>
        <p:nvSpPr>
          <p:cNvPr id="3" name="TextBox 2">
            <a:extLst>
              <a:ext uri="{FF2B5EF4-FFF2-40B4-BE49-F238E27FC236}">
                <a16:creationId xmlns:a16="http://schemas.microsoft.com/office/drawing/2014/main" id="{3F18472E-CEBB-F785-0018-14E404A75E30}"/>
              </a:ext>
            </a:extLst>
          </p:cNvPr>
          <p:cNvSpPr txBox="1"/>
          <p:nvPr/>
        </p:nvSpPr>
        <p:spPr>
          <a:xfrm>
            <a:off x="796910" y="5478352"/>
            <a:ext cx="4770513"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Describe the process of integrating brand guidelines in order to ensure consistency in messaging and visuals.</a:t>
            </a:r>
          </a:p>
        </p:txBody>
      </p:sp>
      <p:sp>
        <p:nvSpPr>
          <p:cNvPr id="4" name="Rounded Rectangle 3">
            <a:extLst>
              <a:ext uri="{FF2B5EF4-FFF2-40B4-BE49-F238E27FC236}">
                <a16:creationId xmlns:a16="http://schemas.microsoft.com/office/drawing/2014/main" id="{2044DF2E-49B1-92A3-127F-D307C7B7D6DC}"/>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a:extLst>
              <a:ext uri="{FF2B5EF4-FFF2-40B4-BE49-F238E27FC236}">
                <a16:creationId xmlns:a16="http://schemas.microsoft.com/office/drawing/2014/main" id="{EF2084DC-60ED-0953-C08C-7A5BBE19BC92}"/>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14</a:t>
            </a:r>
          </a:p>
        </p:txBody>
      </p:sp>
    </p:spTree>
    <p:extLst>
      <p:ext uri="{BB962C8B-B14F-4D97-AF65-F5344CB8AC3E}">
        <p14:creationId xmlns:p14="http://schemas.microsoft.com/office/powerpoint/2010/main" val="1538613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4" name="Rectangle 543">
            <a:extLst>
              <a:ext uri="{FF2B5EF4-FFF2-40B4-BE49-F238E27FC236}">
                <a16:creationId xmlns:a16="http://schemas.microsoft.com/office/drawing/2014/main" id="{EBE033D0-61FD-8793-501F-53FDBF19B7FE}"/>
              </a:ext>
            </a:extLst>
          </p:cNvPr>
          <p:cNvSpPr/>
          <p:nvPr/>
        </p:nvSpPr>
        <p:spPr>
          <a:xfrm>
            <a:off x="-4904" y="0"/>
            <a:ext cx="1320497"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43325"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3" name="Rounded Rectangle 2">
            <a:extLst>
              <a:ext uri="{FF2B5EF4-FFF2-40B4-BE49-F238E27FC236}">
                <a16:creationId xmlns:a16="http://schemas.microsoft.com/office/drawing/2014/main" id="{35C17044-5B9B-8845-4DD2-AC044F56A9D3}"/>
              </a:ext>
            </a:extLst>
          </p:cNvPr>
          <p:cNvSpPr/>
          <p:nvPr/>
        </p:nvSpPr>
        <p:spPr>
          <a:xfrm>
            <a:off x="1788535" y="1390896"/>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ounded Rectangle 3">
            <a:extLst>
              <a:ext uri="{FF2B5EF4-FFF2-40B4-BE49-F238E27FC236}">
                <a16:creationId xmlns:a16="http://schemas.microsoft.com/office/drawing/2014/main" id="{83186B7B-2F86-E9AB-E9CE-95846988DFB6}"/>
              </a:ext>
            </a:extLst>
          </p:cNvPr>
          <p:cNvSpPr/>
          <p:nvPr/>
        </p:nvSpPr>
        <p:spPr>
          <a:xfrm>
            <a:off x="1788535" y="2136489"/>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ounded Rectangle 4">
            <a:extLst>
              <a:ext uri="{FF2B5EF4-FFF2-40B4-BE49-F238E27FC236}">
                <a16:creationId xmlns:a16="http://schemas.microsoft.com/office/drawing/2014/main" id="{2B97072F-8745-571E-3C82-EC06C11824EC}"/>
              </a:ext>
            </a:extLst>
          </p:cNvPr>
          <p:cNvSpPr/>
          <p:nvPr/>
        </p:nvSpPr>
        <p:spPr>
          <a:xfrm>
            <a:off x="1788535" y="2882082"/>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ounded Rectangle 5">
            <a:extLst>
              <a:ext uri="{FF2B5EF4-FFF2-40B4-BE49-F238E27FC236}">
                <a16:creationId xmlns:a16="http://schemas.microsoft.com/office/drawing/2014/main" id="{E7743400-F1BF-F7D7-516F-7F4E569649B1}"/>
              </a:ext>
            </a:extLst>
          </p:cNvPr>
          <p:cNvSpPr/>
          <p:nvPr/>
        </p:nvSpPr>
        <p:spPr>
          <a:xfrm>
            <a:off x="1788535" y="645304"/>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13">
            <a:extLst>
              <a:ext uri="{FF2B5EF4-FFF2-40B4-BE49-F238E27FC236}">
                <a16:creationId xmlns:a16="http://schemas.microsoft.com/office/drawing/2014/main" id="{08EBB324-6A45-6470-7131-FE5CE0D76D47}"/>
              </a:ext>
            </a:extLst>
          </p:cNvPr>
          <p:cNvSpPr/>
          <p:nvPr/>
        </p:nvSpPr>
        <p:spPr>
          <a:xfrm>
            <a:off x="1788535" y="723142"/>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1</a:t>
            </a:r>
          </a:p>
        </p:txBody>
      </p:sp>
      <p:sp>
        <p:nvSpPr>
          <p:cNvPr id="29" name="Rectangle 28">
            <a:extLst>
              <a:ext uri="{FF2B5EF4-FFF2-40B4-BE49-F238E27FC236}">
                <a16:creationId xmlns:a16="http://schemas.microsoft.com/office/drawing/2014/main" id="{D091FE6E-0892-3978-1E7A-5E37EA228310}"/>
              </a:ext>
            </a:extLst>
          </p:cNvPr>
          <p:cNvSpPr/>
          <p:nvPr/>
        </p:nvSpPr>
        <p:spPr>
          <a:xfrm>
            <a:off x="1788535" y="1461765"/>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2</a:t>
            </a:r>
          </a:p>
        </p:txBody>
      </p:sp>
      <p:sp>
        <p:nvSpPr>
          <p:cNvPr id="30" name="Rectangle 29">
            <a:extLst>
              <a:ext uri="{FF2B5EF4-FFF2-40B4-BE49-F238E27FC236}">
                <a16:creationId xmlns:a16="http://schemas.microsoft.com/office/drawing/2014/main" id="{822F4FE4-A4AE-F9FD-CACC-D9DE5B221577}"/>
              </a:ext>
            </a:extLst>
          </p:cNvPr>
          <p:cNvSpPr/>
          <p:nvPr/>
        </p:nvSpPr>
        <p:spPr>
          <a:xfrm>
            <a:off x="1788535" y="2203319"/>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3</a:t>
            </a:r>
          </a:p>
        </p:txBody>
      </p:sp>
      <p:sp>
        <p:nvSpPr>
          <p:cNvPr id="31" name="Rectangle 30">
            <a:extLst>
              <a:ext uri="{FF2B5EF4-FFF2-40B4-BE49-F238E27FC236}">
                <a16:creationId xmlns:a16="http://schemas.microsoft.com/office/drawing/2014/main" id="{E10DF8BC-D8DA-FA62-27B8-830551064074}"/>
              </a:ext>
            </a:extLst>
          </p:cNvPr>
          <p:cNvSpPr/>
          <p:nvPr/>
        </p:nvSpPr>
        <p:spPr>
          <a:xfrm>
            <a:off x="1788535" y="2941943"/>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4</a:t>
            </a:r>
          </a:p>
        </p:txBody>
      </p:sp>
      <p:sp>
        <p:nvSpPr>
          <p:cNvPr id="33" name="Rectangle 32">
            <a:extLst>
              <a:ext uri="{FF2B5EF4-FFF2-40B4-BE49-F238E27FC236}">
                <a16:creationId xmlns:a16="http://schemas.microsoft.com/office/drawing/2014/main" id="{523B356E-56E9-366C-8640-8DFBC6CDC3B0}"/>
              </a:ext>
            </a:extLst>
          </p:cNvPr>
          <p:cNvSpPr/>
          <p:nvPr/>
        </p:nvSpPr>
        <p:spPr>
          <a:xfrm>
            <a:off x="2426887" y="721833"/>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Executive Summary</a:t>
            </a:r>
          </a:p>
        </p:txBody>
      </p:sp>
      <p:sp>
        <p:nvSpPr>
          <p:cNvPr id="476" name="Rectangle 475">
            <a:extLst>
              <a:ext uri="{FF2B5EF4-FFF2-40B4-BE49-F238E27FC236}">
                <a16:creationId xmlns:a16="http://schemas.microsoft.com/office/drawing/2014/main" id="{FD1B9FBD-06A0-14AA-187D-78FE4EA9AE1F}"/>
              </a:ext>
            </a:extLst>
          </p:cNvPr>
          <p:cNvSpPr/>
          <p:nvPr/>
        </p:nvSpPr>
        <p:spPr>
          <a:xfrm>
            <a:off x="2426887" y="1467425"/>
            <a:ext cx="3734955"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Campaign Objectives</a:t>
            </a:r>
            <a:endParaRPr lang="en-US" sz="2400" dirty="0">
              <a:solidFill>
                <a:schemeClr val="tx1"/>
              </a:solidFill>
            </a:endParaRPr>
          </a:p>
        </p:txBody>
      </p:sp>
      <p:sp>
        <p:nvSpPr>
          <p:cNvPr id="477" name="Rectangle 476">
            <a:extLst>
              <a:ext uri="{FF2B5EF4-FFF2-40B4-BE49-F238E27FC236}">
                <a16:creationId xmlns:a16="http://schemas.microsoft.com/office/drawing/2014/main" id="{1725E671-741A-2835-FAB7-162EA69C8280}"/>
              </a:ext>
            </a:extLst>
          </p:cNvPr>
          <p:cNvSpPr/>
          <p:nvPr/>
        </p:nvSpPr>
        <p:spPr>
          <a:xfrm>
            <a:off x="2426887" y="2213018"/>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Target Audience</a:t>
            </a:r>
            <a:endParaRPr lang="en-US" sz="2400" dirty="0">
              <a:solidFill>
                <a:schemeClr val="tx1"/>
              </a:solidFill>
            </a:endParaRPr>
          </a:p>
        </p:txBody>
      </p:sp>
      <p:sp>
        <p:nvSpPr>
          <p:cNvPr id="478" name="Rectangle 477">
            <a:extLst>
              <a:ext uri="{FF2B5EF4-FFF2-40B4-BE49-F238E27FC236}">
                <a16:creationId xmlns:a16="http://schemas.microsoft.com/office/drawing/2014/main" id="{A26B0994-6283-DA83-7793-7008943A3BF1}"/>
              </a:ext>
            </a:extLst>
          </p:cNvPr>
          <p:cNvSpPr/>
          <p:nvPr/>
        </p:nvSpPr>
        <p:spPr>
          <a:xfrm>
            <a:off x="2426887" y="2958610"/>
            <a:ext cx="3734955"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Advertising Channels</a:t>
            </a:r>
            <a:endParaRPr lang="en-US" sz="2400" dirty="0">
              <a:solidFill>
                <a:schemeClr val="tx1"/>
              </a:solidFill>
            </a:endParaRPr>
          </a:p>
        </p:txBody>
      </p:sp>
      <p:sp>
        <p:nvSpPr>
          <p:cNvPr id="512" name="Rounded Rectangle 511">
            <a:extLst>
              <a:ext uri="{FF2B5EF4-FFF2-40B4-BE49-F238E27FC236}">
                <a16:creationId xmlns:a16="http://schemas.microsoft.com/office/drawing/2014/main" id="{14887F72-31FA-BEF9-CC4A-719D4119718D}"/>
              </a:ext>
            </a:extLst>
          </p:cNvPr>
          <p:cNvSpPr/>
          <p:nvPr/>
        </p:nvSpPr>
        <p:spPr>
          <a:xfrm>
            <a:off x="1788535" y="4367001"/>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3" name="Rounded Rectangle 512">
            <a:extLst>
              <a:ext uri="{FF2B5EF4-FFF2-40B4-BE49-F238E27FC236}">
                <a16:creationId xmlns:a16="http://schemas.microsoft.com/office/drawing/2014/main" id="{7CACCACF-C9CC-3AA3-D0B1-7828FD585298}"/>
              </a:ext>
            </a:extLst>
          </p:cNvPr>
          <p:cNvSpPr/>
          <p:nvPr/>
        </p:nvSpPr>
        <p:spPr>
          <a:xfrm>
            <a:off x="1788535" y="5112594"/>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4" name="Rounded Rectangle 513">
            <a:extLst>
              <a:ext uri="{FF2B5EF4-FFF2-40B4-BE49-F238E27FC236}">
                <a16:creationId xmlns:a16="http://schemas.microsoft.com/office/drawing/2014/main" id="{25F891AC-4B0C-89D2-BE68-563B7C45E225}"/>
              </a:ext>
            </a:extLst>
          </p:cNvPr>
          <p:cNvSpPr/>
          <p:nvPr/>
        </p:nvSpPr>
        <p:spPr>
          <a:xfrm>
            <a:off x="1788535" y="3621409"/>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5" name="Rectangle 514">
            <a:extLst>
              <a:ext uri="{FF2B5EF4-FFF2-40B4-BE49-F238E27FC236}">
                <a16:creationId xmlns:a16="http://schemas.microsoft.com/office/drawing/2014/main" id="{939C7D64-D357-100B-57B1-1E87B40CBDEC}"/>
              </a:ext>
            </a:extLst>
          </p:cNvPr>
          <p:cNvSpPr/>
          <p:nvPr/>
        </p:nvSpPr>
        <p:spPr>
          <a:xfrm>
            <a:off x="1788535" y="3699247"/>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5</a:t>
            </a:r>
          </a:p>
        </p:txBody>
      </p:sp>
      <p:sp>
        <p:nvSpPr>
          <p:cNvPr id="516" name="Rectangle 515">
            <a:extLst>
              <a:ext uri="{FF2B5EF4-FFF2-40B4-BE49-F238E27FC236}">
                <a16:creationId xmlns:a16="http://schemas.microsoft.com/office/drawing/2014/main" id="{4CBB4DF4-C7AE-35F8-F68D-D6F7F0E2A406}"/>
              </a:ext>
            </a:extLst>
          </p:cNvPr>
          <p:cNvSpPr/>
          <p:nvPr/>
        </p:nvSpPr>
        <p:spPr>
          <a:xfrm>
            <a:off x="1788535" y="4437870"/>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6</a:t>
            </a:r>
          </a:p>
        </p:txBody>
      </p:sp>
      <p:sp>
        <p:nvSpPr>
          <p:cNvPr id="517" name="Rectangle 516">
            <a:extLst>
              <a:ext uri="{FF2B5EF4-FFF2-40B4-BE49-F238E27FC236}">
                <a16:creationId xmlns:a16="http://schemas.microsoft.com/office/drawing/2014/main" id="{81D893EC-FA34-2119-8854-465828772BFE}"/>
              </a:ext>
            </a:extLst>
          </p:cNvPr>
          <p:cNvSpPr/>
          <p:nvPr/>
        </p:nvSpPr>
        <p:spPr>
          <a:xfrm>
            <a:off x="1788535" y="5179424"/>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7</a:t>
            </a:r>
          </a:p>
        </p:txBody>
      </p:sp>
      <p:sp>
        <p:nvSpPr>
          <p:cNvPr id="518" name="Rectangle 517">
            <a:extLst>
              <a:ext uri="{FF2B5EF4-FFF2-40B4-BE49-F238E27FC236}">
                <a16:creationId xmlns:a16="http://schemas.microsoft.com/office/drawing/2014/main" id="{9E1F55C4-5C86-9806-4778-98FEE03F7CE2}"/>
              </a:ext>
            </a:extLst>
          </p:cNvPr>
          <p:cNvSpPr/>
          <p:nvPr/>
        </p:nvSpPr>
        <p:spPr>
          <a:xfrm>
            <a:off x="2426887" y="3697938"/>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Creative Elements</a:t>
            </a:r>
            <a:endParaRPr lang="en-US" sz="2400" dirty="0">
              <a:solidFill>
                <a:schemeClr val="tx1"/>
              </a:solidFill>
            </a:endParaRPr>
          </a:p>
        </p:txBody>
      </p:sp>
      <p:sp>
        <p:nvSpPr>
          <p:cNvPr id="519" name="Rectangle 518">
            <a:extLst>
              <a:ext uri="{FF2B5EF4-FFF2-40B4-BE49-F238E27FC236}">
                <a16:creationId xmlns:a16="http://schemas.microsoft.com/office/drawing/2014/main" id="{1A4845A1-0CBA-FCF9-D28A-78647C8184B0}"/>
              </a:ext>
            </a:extLst>
          </p:cNvPr>
          <p:cNvSpPr/>
          <p:nvPr/>
        </p:nvSpPr>
        <p:spPr>
          <a:xfrm>
            <a:off x="2426887" y="4443530"/>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latin typeface="Century Gothic" panose="020B0502020202020204" pitchFamily="34" charset="0"/>
                <a:cs typeface="Times New Roman" panose="02020603050405020304" pitchFamily="18" charset="0"/>
              </a:rPr>
              <a:t>Budget Allocation</a:t>
            </a:r>
            <a:endParaRPr lang="en-US" sz="2400" dirty="0">
              <a:solidFill>
                <a:schemeClr val="tx1"/>
              </a:solidFill>
            </a:endParaRPr>
          </a:p>
        </p:txBody>
      </p:sp>
      <p:sp>
        <p:nvSpPr>
          <p:cNvPr id="520" name="Rectangle 519">
            <a:extLst>
              <a:ext uri="{FF2B5EF4-FFF2-40B4-BE49-F238E27FC236}">
                <a16:creationId xmlns:a16="http://schemas.microsoft.com/office/drawing/2014/main" id="{A12EFFAB-9051-8A9E-713B-38B4D52F3F8D}"/>
              </a:ext>
            </a:extLst>
          </p:cNvPr>
          <p:cNvSpPr/>
          <p:nvPr/>
        </p:nvSpPr>
        <p:spPr>
          <a:xfrm>
            <a:off x="2426887" y="5189123"/>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Campaign Schedule</a:t>
            </a:r>
            <a:endParaRPr lang="en-US" sz="2400" dirty="0">
              <a:solidFill>
                <a:schemeClr val="tx1"/>
              </a:solidFill>
            </a:endParaRPr>
          </a:p>
        </p:txBody>
      </p:sp>
      <p:sp>
        <p:nvSpPr>
          <p:cNvPr id="522" name="TextBox 521">
            <a:extLst>
              <a:ext uri="{FF2B5EF4-FFF2-40B4-BE49-F238E27FC236}">
                <a16:creationId xmlns:a16="http://schemas.microsoft.com/office/drawing/2014/main" id="{2C9C66A9-17F3-C1B9-B1E5-5C6610A19912}"/>
              </a:ext>
            </a:extLst>
          </p:cNvPr>
          <p:cNvSpPr txBox="1"/>
          <p:nvPr/>
        </p:nvSpPr>
        <p:spPr>
          <a:xfrm rot="16200000">
            <a:off x="-2436112" y="2507300"/>
            <a:ext cx="6117881" cy="1200329"/>
          </a:xfrm>
          <a:prstGeom prst="rect">
            <a:avLst/>
          </a:prstGeom>
          <a:noFill/>
        </p:spPr>
        <p:txBody>
          <a:bodyPr wrap="square" rtlCol="0">
            <a:spAutoFit/>
          </a:bodyPr>
          <a:lstStyle/>
          <a:p>
            <a:pPr algn="ctr"/>
            <a:r>
              <a:rPr lang="en-US" sz="7200" spc="600" dirty="0">
                <a:solidFill>
                  <a:schemeClr val="bg1"/>
                </a:solidFill>
                <a:latin typeface="Century Gothic" panose="020B0502020202020204" pitchFamily="34" charset="0"/>
              </a:rPr>
              <a:t>CONTENTS</a:t>
            </a:r>
          </a:p>
        </p:txBody>
      </p:sp>
      <p:sp>
        <p:nvSpPr>
          <p:cNvPr id="523" name="Rounded Rectangle 522">
            <a:extLst>
              <a:ext uri="{FF2B5EF4-FFF2-40B4-BE49-F238E27FC236}">
                <a16:creationId xmlns:a16="http://schemas.microsoft.com/office/drawing/2014/main" id="{60D9D51B-7F5E-4318-FECC-6EF4CAD0D0FC}"/>
              </a:ext>
            </a:extLst>
          </p:cNvPr>
          <p:cNvSpPr/>
          <p:nvPr/>
        </p:nvSpPr>
        <p:spPr>
          <a:xfrm>
            <a:off x="6691902" y="1395787"/>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4" name="Rounded Rectangle 523">
            <a:extLst>
              <a:ext uri="{FF2B5EF4-FFF2-40B4-BE49-F238E27FC236}">
                <a16:creationId xmlns:a16="http://schemas.microsoft.com/office/drawing/2014/main" id="{67193748-2932-3F94-7222-E2420B319C2B}"/>
              </a:ext>
            </a:extLst>
          </p:cNvPr>
          <p:cNvSpPr/>
          <p:nvPr/>
        </p:nvSpPr>
        <p:spPr>
          <a:xfrm>
            <a:off x="6691902" y="2141380"/>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5" name="Rounded Rectangle 524">
            <a:extLst>
              <a:ext uri="{FF2B5EF4-FFF2-40B4-BE49-F238E27FC236}">
                <a16:creationId xmlns:a16="http://schemas.microsoft.com/office/drawing/2014/main" id="{0095202B-0A52-6E00-4C8A-5837F89AF4B3}"/>
              </a:ext>
            </a:extLst>
          </p:cNvPr>
          <p:cNvSpPr/>
          <p:nvPr/>
        </p:nvSpPr>
        <p:spPr>
          <a:xfrm>
            <a:off x="6691902" y="2886973"/>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6" name="Rounded Rectangle 525">
            <a:extLst>
              <a:ext uri="{FF2B5EF4-FFF2-40B4-BE49-F238E27FC236}">
                <a16:creationId xmlns:a16="http://schemas.microsoft.com/office/drawing/2014/main" id="{5D042E20-FF5A-F0E8-3514-FB4C82C4EC9E}"/>
              </a:ext>
            </a:extLst>
          </p:cNvPr>
          <p:cNvSpPr/>
          <p:nvPr/>
        </p:nvSpPr>
        <p:spPr>
          <a:xfrm>
            <a:off x="6691902" y="650195"/>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7" name="Rectangle 526">
            <a:extLst>
              <a:ext uri="{FF2B5EF4-FFF2-40B4-BE49-F238E27FC236}">
                <a16:creationId xmlns:a16="http://schemas.microsoft.com/office/drawing/2014/main" id="{D66415F0-7680-6464-B377-EAF4DC64B6D0}"/>
              </a:ext>
            </a:extLst>
          </p:cNvPr>
          <p:cNvSpPr/>
          <p:nvPr/>
        </p:nvSpPr>
        <p:spPr>
          <a:xfrm>
            <a:off x="6691902" y="728033"/>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8</a:t>
            </a:r>
          </a:p>
        </p:txBody>
      </p:sp>
      <p:sp>
        <p:nvSpPr>
          <p:cNvPr id="528" name="Rectangle 527">
            <a:extLst>
              <a:ext uri="{FF2B5EF4-FFF2-40B4-BE49-F238E27FC236}">
                <a16:creationId xmlns:a16="http://schemas.microsoft.com/office/drawing/2014/main" id="{300FAA15-955F-846A-E505-EF57B87867FD}"/>
              </a:ext>
            </a:extLst>
          </p:cNvPr>
          <p:cNvSpPr/>
          <p:nvPr/>
        </p:nvSpPr>
        <p:spPr>
          <a:xfrm>
            <a:off x="6691902" y="1466656"/>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9</a:t>
            </a:r>
          </a:p>
        </p:txBody>
      </p:sp>
      <p:sp>
        <p:nvSpPr>
          <p:cNvPr id="529" name="Rectangle 528">
            <a:extLst>
              <a:ext uri="{FF2B5EF4-FFF2-40B4-BE49-F238E27FC236}">
                <a16:creationId xmlns:a16="http://schemas.microsoft.com/office/drawing/2014/main" id="{A8F56C2B-0DC0-9BC7-D85E-723AEFA7F210}"/>
              </a:ext>
            </a:extLst>
          </p:cNvPr>
          <p:cNvSpPr/>
          <p:nvPr/>
        </p:nvSpPr>
        <p:spPr>
          <a:xfrm>
            <a:off x="6645601" y="2208209"/>
            <a:ext cx="5486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10</a:t>
            </a:r>
          </a:p>
        </p:txBody>
      </p:sp>
      <p:sp>
        <p:nvSpPr>
          <p:cNvPr id="530" name="Rectangle 529">
            <a:extLst>
              <a:ext uri="{FF2B5EF4-FFF2-40B4-BE49-F238E27FC236}">
                <a16:creationId xmlns:a16="http://schemas.microsoft.com/office/drawing/2014/main" id="{A879DA5D-A7E2-9661-D638-8AD0EFC96BC3}"/>
              </a:ext>
            </a:extLst>
          </p:cNvPr>
          <p:cNvSpPr/>
          <p:nvPr/>
        </p:nvSpPr>
        <p:spPr>
          <a:xfrm>
            <a:off x="6691902" y="2946834"/>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11</a:t>
            </a:r>
          </a:p>
        </p:txBody>
      </p:sp>
      <p:sp>
        <p:nvSpPr>
          <p:cNvPr id="531" name="Rectangle 530">
            <a:extLst>
              <a:ext uri="{FF2B5EF4-FFF2-40B4-BE49-F238E27FC236}">
                <a16:creationId xmlns:a16="http://schemas.microsoft.com/office/drawing/2014/main" id="{CF778EEC-D21A-3077-91E7-BA2188D70BCC}"/>
              </a:ext>
            </a:extLst>
          </p:cNvPr>
          <p:cNvSpPr/>
          <p:nvPr/>
        </p:nvSpPr>
        <p:spPr>
          <a:xfrm>
            <a:off x="7330254" y="726724"/>
            <a:ext cx="3734955"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Performance Metrics</a:t>
            </a:r>
            <a:endParaRPr lang="en-US" sz="2400" dirty="0">
              <a:solidFill>
                <a:schemeClr val="tx1"/>
              </a:solidFill>
            </a:endParaRPr>
          </a:p>
        </p:txBody>
      </p:sp>
      <p:sp>
        <p:nvSpPr>
          <p:cNvPr id="532" name="Rectangle 531">
            <a:extLst>
              <a:ext uri="{FF2B5EF4-FFF2-40B4-BE49-F238E27FC236}">
                <a16:creationId xmlns:a16="http://schemas.microsoft.com/office/drawing/2014/main" id="{02904C09-1DA1-E040-07AB-523D1BB56F6D}"/>
              </a:ext>
            </a:extLst>
          </p:cNvPr>
          <p:cNvSpPr/>
          <p:nvPr/>
        </p:nvSpPr>
        <p:spPr>
          <a:xfrm>
            <a:off x="7330254" y="1472316"/>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Contingency Plans</a:t>
            </a:r>
            <a:endParaRPr lang="en-US" sz="2400" dirty="0">
              <a:solidFill>
                <a:schemeClr val="tx1"/>
              </a:solidFill>
            </a:endParaRPr>
          </a:p>
        </p:txBody>
      </p:sp>
      <p:sp>
        <p:nvSpPr>
          <p:cNvPr id="533" name="Rectangle 532">
            <a:extLst>
              <a:ext uri="{FF2B5EF4-FFF2-40B4-BE49-F238E27FC236}">
                <a16:creationId xmlns:a16="http://schemas.microsoft.com/office/drawing/2014/main" id="{C3585FA3-F945-35A5-B30B-F9FE51F6067F}"/>
              </a:ext>
            </a:extLst>
          </p:cNvPr>
          <p:cNvSpPr/>
          <p:nvPr/>
        </p:nvSpPr>
        <p:spPr>
          <a:xfrm>
            <a:off x="7330254" y="2217909"/>
            <a:ext cx="4365228"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Roles &amp; Responsibilities</a:t>
            </a:r>
            <a:endParaRPr lang="en-US" sz="2400" dirty="0">
              <a:solidFill>
                <a:schemeClr val="tx1"/>
              </a:solidFill>
            </a:endParaRPr>
          </a:p>
        </p:txBody>
      </p:sp>
      <p:sp>
        <p:nvSpPr>
          <p:cNvPr id="534" name="Rectangle 533">
            <a:extLst>
              <a:ext uri="{FF2B5EF4-FFF2-40B4-BE49-F238E27FC236}">
                <a16:creationId xmlns:a16="http://schemas.microsoft.com/office/drawing/2014/main" id="{F111D821-6239-4D2C-6A32-95FCCB0FC927}"/>
              </a:ext>
            </a:extLst>
          </p:cNvPr>
          <p:cNvSpPr/>
          <p:nvPr/>
        </p:nvSpPr>
        <p:spPr>
          <a:xfrm>
            <a:off x="7330254" y="2963501"/>
            <a:ext cx="4265015"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Competitor Analysis</a:t>
            </a:r>
            <a:endParaRPr lang="en-US" sz="2400" dirty="0">
              <a:solidFill>
                <a:schemeClr val="tx1"/>
              </a:solidFill>
            </a:endParaRPr>
          </a:p>
        </p:txBody>
      </p:sp>
      <p:sp>
        <p:nvSpPr>
          <p:cNvPr id="535" name="Rounded Rectangle 534">
            <a:extLst>
              <a:ext uri="{FF2B5EF4-FFF2-40B4-BE49-F238E27FC236}">
                <a16:creationId xmlns:a16="http://schemas.microsoft.com/office/drawing/2014/main" id="{1D2BD65C-B330-35F6-756C-BE0FE61CFFFF}"/>
              </a:ext>
            </a:extLst>
          </p:cNvPr>
          <p:cNvSpPr/>
          <p:nvPr/>
        </p:nvSpPr>
        <p:spPr>
          <a:xfrm>
            <a:off x="6691902" y="4371892"/>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6" name="Rounded Rectangle 535">
            <a:extLst>
              <a:ext uri="{FF2B5EF4-FFF2-40B4-BE49-F238E27FC236}">
                <a16:creationId xmlns:a16="http://schemas.microsoft.com/office/drawing/2014/main" id="{5171408B-05A3-2B55-1813-EB997B70EAD0}"/>
              </a:ext>
            </a:extLst>
          </p:cNvPr>
          <p:cNvSpPr/>
          <p:nvPr/>
        </p:nvSpPr>
        <p:spPr>
          <a:xfrm>
            <a:off x="6691902" y="5117485"/>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7" name="Rounded Rectangle 536">
            <a:extLst>
              <a:ext uri="{FF2B5EF4-FFF2-40B4-BE49-F238E27FC236}">
                <a16:creationId xmlns:a16="http://schemas.microsoft.com/office/drawing/2014/main" id="{F074223F-651C-FD60-2F51-D08F16C42603}"/>
              </a:ext>
            </a:extLst>
          </p:cNvPr>
          <p:cNvSpPr/>
          <p:nvPr/>
        </p:nvSpPr>
        <p:spPr>
          <a:xfrm>
            <a:off x="6691902" y="3626300"/>
            <a:ext cx="485045" cy="48504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8" name="Rectangle 537">
            <a:extLst>
              <a:ext uri="{FF2B5EF4-FFF2-40B4-BE49-F238E27FC236}">
                <a16:creationId xmlns:a16="http://schemas.microsoft.com/office/drawing/2014/main" id="{1E0C5B55-4B69-D49A-C698-5BC73411F6A1}"/>
              </a:ext>
            </a:extLst>
          </p:cNvPr>
          <p:cNvSpPr/>
          <p:nvPr/>
        </p:nvSpPr>
        <p:spPr>
          <a:xfrm>
            <a:off x="6668752" y="3704138"/>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12</a:t>
            </a:r>
          </a:p>
        </p:txBody>
      </p:sp>
      <p:sp>
        <p:nvSpPr>
          <p:cNvPr id="539" name="Rectangle 538">
            <a:extLst>
              <a:ext uri="{FF2B5EF4-FFF2-40B4-BE49-F238E27FC236}">
                <a16:creationId xmlns:a16="http://schemas.microsoft.com/office/drawing/2014/main" id="{0F354531-C2D6-DB8A-EE32-A468760045D3}"/>
              </a:ext>
            </a:extLst>
          </p:cNvPr>
          <p:cNvSpPr/>
          <p:nvPr/>
        </p:nvSpPr>
        <p:spPr>
          <a:xfrm>
            <a:off x="6668752" y="4442761"/>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13</a:t>
            </a:r>
          </a:p>
        </p:txBody>
      </p:sp>
      <p:sp>
        <p:nvSpPr>
          <p:cNvPr id="540" name="Rectangle 539">
            <a:extLst>
              <a:ext uri="{FF2B5EF4-FFF2-40B4-BE49-F238E27FC236}">
                <a16:creationId xmlns:a16="http://schemas.microsoft.com/office/drawing/2014/main" id="{40A8672A-021F-F2CE-084A-3F34D3746B00}"/>
              </a:ext>
            </a:extLst>
          </p:cNvPr>
          <p:cNvSpPr/>
          <p:nvPr/>
        </p:nvSpPr>
        <p:spPr>
          <a:xfrm>
            <a:off x="6668752" y="5184315"/>
            <a:ext cx="485045"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14</a:t>
            </a:r>
          </a:p>
        </p:txBody>
      </p:sp>
      <p:sp>
        <p:nvSpPr>
          <p:cNvPr id="541" name="Rectangle 540">
            <a:extLst>
              <a:ext uri="{FF2B5EF4-FFF2-40B4-BE49-F238E27FC236}">
                <a16:creationId xmlns:a16="http://schemas.microsoft.com/office/drawing/2014/main" id="{500566C9-8D9A-772B-A01E-362294E11A0E}"/>
              </a:ext>
            </a:extLst>
          </p:cNvPr>
          <p:cNvSpPr/>
          <p:nvPr/>
        </p:nvSpPr>
        <p:spPr>
          <a:xfrm>
            <a:off x="7330254" y="3702829"/>
            <a:ext cx="4365228"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Legal &amp; Compliance</a:t>
            </a:r>
            <a:endParaRPr lang="en-US" sz="2400" dirty="0">
              <a:solidFill>
                <a:schemeClr val="tx1"/>
              </a:solidFill>
            </a:endParaRPr>
          </a:p>
        </p:txBody>
      </p:sp>
      <p:sp>
        <p:nvSpPr>
          <p:cNvPr id="542" name="Rectangle 541">
            <a:extLst>
              <a:ext uri="{FF2B5EF4-FFF2-40B4-BE49-F238E27FC236}">
                <a16:creationId xmlns:a16="http://schemas.microsoft.com/office/drawing/2014/main" id="{CB4D88AA-3C97-330A-FFCB-5E134C15BF1A}"/>
              </a:ext>
            </a:extLst>
          </p:cNvPr>
          <p:cNvSpPr/>
          <p:nvPr/>
        </p:nvSpPr>
        <p:spPr>
          <a:xfrm>
            <a:off x="7330254" y="4448421"/>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latin typeface="Century Gothic" panose="020B0502020202020204" pitchFamily="34" charset="0"/>
                <a:cs typeface="Times New Roman" panose="02020603050405020304" pitchFamily="18" charset="0"/>
              </a:rPr>
              <a:t>Approval Process</a:t>
            </a:r>
            <a:endParaRPr lang="en-US" sz="2400" dirty="0">
              <a:solidFill>
                <a:schemeClr val="tx1"/>
              </a:solidFill>
            </a:endParaRPr>
          </a:p>
        </p:txBody>
      </p:sp>
      <p:sp>
        <p:nvSpPr>
          <p:cNvPr id="543" name="Rectangle 542">
            <a:extLst>
              <a:ext uri="{FF2B5EF4-FFF2-40B4-BE49-F238E27FC236}">
                <a16:creationId xmlns:a16="http://schemas.microsoft.com/office/drawing/2014/main" id="{D22FF14D-01F1-085A-5221-E41A1B91F7B4}"/>
              </a:ext>
            </a:extLst>
          </p:cNvPr>
          <p:cNvSpPr/>
          <p:nvPr/>
        </p:nvSpPr>
        <p:spPr>
          <a:xfrm>
            <a:off x="7330254" y="5194014"/>
            <a:ext cx="3327343"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Brand Guidelines</a:t>
            </a:r>
            <a:endParaRPr lang="en-US" sz="2400" dirty="0">
              <a:solidFill>
                <a:schemeClr val="tx1"/>
              </a:solidFill>
            </a:endParaRPr>
          </a:p>
        </p:txBody>
      </p:sp>
    </p:spTree>
    <p:extLst>
      <p:ext uri="{BB962C8B-B14F-4D97-AF65-F5344CB8AC3E}">
        <p14:creationId xmlns:p14="http://schemas.microsoft.com/office/powerpoint/2010/main" val="118771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 name="Rectangle 573">
            <a:extLst>
              <a:ext uri="{FF2B5EF4-FFF2-40B4-BE49-F238E27FC236}">
                <a16:creationId xmlns:a16="http://schemas.microsoft.com/office/drawing/2014/main" id="{7566AE9D-83B3-36A6-F8C5-FF189B99B2E2}"/>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573" name="Chord 572">
            <a:extLst>
              <a:ext uri="{FF2B5EF4-FFF2-40B4-BE49-F238E27FC236}">
                <a16:creationId xmlns:a16="http://schemas.microsoft.com/office/drawing/2014/main" id="{76E89421-2556-31BA-3E7D-3EE05F635967}"/>
              </a:ext>
            </a:extLst>
          </p:cNvPr>
          <p:cNvSpPr/>
          <p:nvPr/>
        </p:nvSpPr>
        <p:spPr>
          <a:xfrm>
            <a:off x="6915151" y="-1"/>
            <a:ext cx="6164232" cy="6148665"/>
          </a:xfrm>
          <a:prstGeom prst="chord">
            <a:avLst>
              <a:gd name="adj1" fmla="val 2700000"/>
              <a:gd name="adj2" fmla="val 189239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ines intersecting at pushpin">
            <a:extLst>
              <a:ext uri="{FF2B5EF4-FFF2-40B4-BE49-F238E27FC236}">
                <a16:creationId xmlns:a16="http://schemas.microsoft.com/office/drawing/2014/main" id="{BB0CA68B-3256-51FD-DAE2-741775943F29}"/>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7007823" y="166776"/>
            <a:ext cx="6134554" cy="5834797"/>
          </a:xfrm>
          <a:prstGeom prst="chord">
            <a:avLst>
              <a:gd name="adj1" fmla="val 2700000"/>
              <a:gd name="adj2" fmla="val 18922488"/>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4690F8F-710E-1218-DB70-23E7DC32E840}"/>
              </a:ext>
            </a:extLst>
          </p:cNvPr>
          <p:cNvSpPr txBox="1"/>
          <p:nvPr/>
        </p:nvSpPr>
        <p:spPr>
          <a:xfrm>
            <a:off x="316601" y="1534472"/>
            <a:ext cx="6164232" cy="2955809"/>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This advertising plan outlines the strategic approach for the upcoming campaign to promote our new product launch. This comprehensive plan encompasses the key objectives, target audiences, chosen advertising channels, creative elements, budget allocation, campaign schedule, and performance metrics.</a:t>
            </a:r>
            <a:endParaRPr lang="en-US" dirty="0"/>
          </a:p>
        </p:txBody>
      </p:sp>
      <p:sp>
        <p:nvSpPr>
          <p:cNvPr id="575" name="Rounded Rectangle 574">
            <a:extLst>
              <a:ext uri="{FF2B5EF4-FFF2-40B4-BE49-F238E27FC236}">
                <a16:creationId xmlns:a16="http://schemas.microsoft.com/office/drawing/2014/main" id="{3B55A96B-E8B8-91B7-927D-E5603BE9804C}"/>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6" name="Rectangle 575">
            <a:extLst>
              <a:ext uri="{FF2B5EF4-FFF2-40B4-BE49-F238E27FC236}">
                <a16:creationId xmlns:a16="http://schemas.microsoft.com/office/drawing/2014/main" id="{85973BE6-0374-6170-453A-15F18F0FE201}"/>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1</a:t>
            </a:r>
          </a:p>
        </p:txBody>
      </p:sp>
      <p:sp>
        <p:nvSpPr>
          <p:cNvPr id="577" name="Rectangle 576">
            <a:extLst>
              <a:ext uri="{FF2B5EF4-FFF2-40B4-BE49-F238E27FC236}">
                <a16:creationId xmlns:a16="http://schemas.microsoft.com/office/drawing/2014/main" id="{609F5324-54AD-8AE5-A9BC-7D1A7D4554C0}"/>
              </a:ext>
            </a:extLst>
          </p:cNvPr>
          <p:cNvSpPr/>
          <p:nvPr/>
        </p:nvSpPr>
        <p:spPr>
          <a:xfrm>
            <a:off x="861838" y="234146"/>
            <a:ext cx="4561062"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Executive Summary</a:t>
            </a: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0" y="5478353"/>
            <a:ext cx="5802673" cy="523220"/>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Write a concise overview of your advertising plan's main objectives and strategies.</a:t>
            </a:r>
          </a:p>
        </p:txBody>
      </p:sp>
    </p:spTree>
    <p:extLst>
      <p:ext uri="{BB962C8B-B14F-4D97-AF65-F5344CB8AC3E}">
        <p14:creationId xmlns:p14="http://schemas.microsoft.com/office/powerpoint/2010/main" val="33115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9" name="Picture 548" descr="The bar grapah in geometric blocks">
            <a:extLst>
              <a:ext uri="{FF2B5EF4-FFF2-40B4-BE49-F238E27FC236}">
                <a16:creationId xmlns:a16="http://schemas.microsoft.com/office/drawing/2014/main" id="{A8C14CE0-E238-00A7-D814-05C205522932}"/>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p:blipFill>
        <p:spPr>
          <a:xfrm>
            <a:off x="0" y="0"/>
            <a:ext cx="12192000" cy="6866148"/>
          </a:xfrm>
          <a:prstGeom prst="rect">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4690F8F-710E-1218-DB70-23E7DC32E840}"/>
              </a:ext>
            </a:extLst>
          </p:cNvPr>
          <p:cNvSpPr txBox="1"/>
          <p:nvPr/>
        </p:nvSpPr>
        <p:spPr>
          <a:xfrm>
            <a:off x="316601" y="938709"/>
            <a:ext cx="6164232" cy="1293816"/>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Within the next quarter, we will achieve a 15 percent increase in website traffic, generate 10,000 new leads, and drive a 20 percent boost in product sales.</a:t>
            </a:r>
            <a:endParaRPr lang="en-US" dirty="0"/>
          </a:p>
        </p:txBody>
      </p:sp>
      <p:sp>
        <p:nvSpPr>
          <p:cNvPr id="577" name="Rectangle 576">
            <a:extLst>
              <a:ext uri="{FF2B5EF4-FFF2-40B4-BE49-F238E27FC236}">
                <a16:creationId xmlns:a16="http://schemas.microsoft.com/office/drawing/2014/main" id="{609F5324-54AD-8AE5-A9BC-7D1A7D4554C0}"/>
              </a:ext>
            </a:extLst>
          </p:cNvPr>
          <p:cNvSpPr/>
          <p:nvPr/>
        </p:nvSpPr>
        <p:spPr>
          <a:xfrm>
            <a:off x="861838" y="234146"/>
            <a:ext cx="49293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Campaign Objectives</a:t>
            </a:r>
            <a:endParaRPr lang="en-US" sz="3200" dirty="0">
              <a:solidFill>
                <a:schemeClr val="tx1"/>
              </a:solidFill>
              <a:latin typeface="Courier" pitchFamily="2" charset="0"/>
            </a:endParaRPr>
          </a:p>
        </p:txBody>
      </p:sp>
      <p:sp>
        <p:nvSpPr>
          <p:cNvPr id="3" name="TextBox 2">
            <a:extLst>
              <a:ext uri="{FF2B5EF4-FFF2-40B4-BE49-F238E27FC236}">
                <a16:creationId xmlns:a16="http://schemas.microsoft.com/office/drawing/2014/main" id="{3F18472E-CEBB-F785-0018-14E404A75E30}"/>
              </a:ext>
            </a:extLst>
          </p:cNvPr>
          <p:cNvSpPr txBox="1"/>
          <p:nvPr/>
        </p:nvSpPr>
        <p:spPr>
          <a:xfrm>
            <a:off x="796910" y="5478353"/>
            <a:ext cx="5379647" cy="954107"/>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Articulate the clear and measurable goals that your advertising campaign aims to achieve, such as increasing website traffic, lead generation, and sales.</a:t>
            </a:r>
          </a:p>
        </p:txBody>
      </p:sp>
      <p:sp>
        <p:nvSpPr>
          <p:cNvPr id="5" name="Rounded Rectangle 4">
            <a:extLst>
              <a:ext uri="{FF2B5EF4-FFF2-40B4-BE49-F238E27FC236}">
                <a16:creationId xmlns:a16="http://schemas.microsoft.com/office/drawing/2014/main" id="{91AB5969-0909-FC6B-17BD-B08AEBEE3D58}"/>
              </a:ext>
            </a:extLst>
          </p:cNvPr>
          <p:cNvSpPr/>
          <p:nvPr/>
        </p:nvSpPr>
        <p:spPr>
          <a:xfrm>
            <a:off x="389553" y="2454049"/>
            <a:ext cx="3579538" cy="2406185"/>
          </a:xfrm>
          <a:prstGeom prst="roundRect">
            <a:avLst>
              <a:gd name="adj" fmla="val 8978"/>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D84A3CE-0594-3868-5C59-66C3EF5CB0ED}"/>
              </a:ext>
            </a:extLst>
          </p:cNvPr>
          <p:cNvGrpSpPr/>
          <p:nvPr/>
        </p:nvGrpSpPr>
        <p:grpSpPr>
          <a:xfrm>
            <a:off x="3659338" y="3878536"/>
            <a:ext cx="181396" cy="743224"/>
            <a:chOff x="12052701" y="6447749"/>
            <a:chExt cx="79923" cy="327464"/>
          </a:xfrm>
          <a:solidFill>
            <a:schemeClr val="bg1"/>
          </a:solidFill>
        </p:grpSpPr>
        <p:sp>
          <p:nvSpPr>
            <p:cNvPr id="29" name="Freeform 28">
              <a:extLst>
                <a:ext uri="{FF2B5EF4-FFF2-40B4-BE49-F238E27FC236}">
                  <a16:creationId xmlns:a16="http://schemas.microsoft.com/office/drawing/2014/main" id="{1466DC08-5994-0EB9-97DA-B2388A2A6C97}"/>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A48078-C04F-9CA4-D926-085EF9114BF4}"/>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DE6DBB6-7539-2DAE-8404-1B959CBC8E90}"/>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523" name="Rounded Rectangle 522">
            <a:extLst>
              <a:ext uri="{FF2B5EF4-FFF2-40B4-BE49-F238E27FC236}">
                <a16:creationId xmlns:a16="http://schemas.microsoft.com/office/drawing/2014/main" id="{34D37D44-D98C-28B4-D9F0-C3D3646F76CE}"/>
              </a:ext>
            </a:extLst>
          </p:cNvPr>
          <p:cNvSpPr/>
          <p:nvPr/>
        </p:nvSpPr>
        <p:spPr>
          <a:xfrm>
            <a:off x="4259186" y="2454049"/>
            <a:ext cx="3579538" cy="2406185"/>
          </a:xfrm>
          <a:prstGeom prst="roundRect">
            <a:avLst>
              <a:gd name="adj" fmla="val 8978"/>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4" name="Group 523">
            <a:extLst>
              <a:ext uri="{FF2B5EF4-FFF2-40B4-BE49-F238E27FC236}">
                <a16:creationId xmlns:a16="http://schemas.microsoft.com/office/drawing/2014/main" id="{13AE23B1-C230-1EFC-6366-7CCF5945A8A5}"/>
              </a:ext>
            </a:extLst>
          </p:cNvPr>
          <p:cNvGrpSpPr/>
          <p:nvPr/>
        </p:nvGrpSpPr>
        <p:grpSpPr>
          <a:xfrm>
            <a:off x="7528971" y="3878536"/>
            <a:ext cx="181396" cy="743224"/>
            <a:chOff x="12052701" y="6447749"/>
            <a:chExt cx="79923" cy="327464"/>
          </a:xfrm>
          <a:solidFill>
            <a:schemeClr val="bg1"/>
          </a:solidFill>
        </p:grpSpPr>
        <p:sp>
          <p:nvSpPr>
            <p:cNvPr id="525" name="Freeform 524">
              <a:extLst>
                <a:ext uri="{FF2B5EF4-FFF2-40B4-BE49-F238E27FC236}">
                  <a16:creationId xmlns:a16="http://schemas.microsoft.com/office/drawing/2014/main" id="{F01EDFE4-3CB0-B60B-0669-6F0CE6928BF4}"/>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9E8B9781-8184-DE41-A354-D304DDD6D75D}"/>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CA3C2207-8ED7-FB7C-5A54-A0FAE694B5E0}"/>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528" name="Rounded Rectangle 527">
            <a:extLst>
              <a:ext uri="{FF2B5EF4-FFF2-40B4-BE49-F238E27FC236}">
                <a16:creationId xmlns:a16="http://schemas.microsoft.com/office/drawing/2014/main" id="{AB1745F2-C057-B04F-FF4F-488D7ABDEF73}"/>
              </a:ext>
            </a:extLst>
          </p:cNvPr>
          <p:cNvSpPr/>
          <p:nvPr/>
        </p:nvSpPr>
        <p:spPr>
          <a:xfrm>
            <a:off x="8128819" y="2454049"/>
            <a:ext cx="3579538" cy="2406185"/>
          </a:xfrm>
          <a:prstGeom prst="roundRect">
            <a:avLst>
              <a:gd name="adj" fmla="val 8978"/>
            </a:avLst>
          </a:prstGeom>
          <a:solidFill>
            <a:schemeClr val="accent4">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528">
            <a:extLst>
              <a:ext uri="{FF2B5EF4-FFF2-40B4-BE49-F238E27FC236}">
                <a16:creationId xmlns:a16="http://schemas.microsoft.com/office/drawing/2014/main" id="{4716066A-D218-5BD1-B37B-77F33C524833}"/>
              </a:ext>
            </a:extLst>
          </p:cNvPr>
          <p:cNvGrpSpPr/>
          <p:nvPr/>
        </p:nvGrpSpPr>
        <p:grpSpPr>
          <a:xfrm>
            <a:off x="11398604" y="3878536"/>
            <a:ext cx="181396" cy="743224"/>
            <a:chOff x="12052701" y="6447749"/>
            <a:chExt cx="79923" cy="327464"/>
          </a:xfrm>
          <a:solidFill>
            <a:schemeClr val="bg1"/>
          </a:solidFill>
        </p:grpSpPr>
        <p:sp>
          <p:nvSpPr>
            <p:cNvPr id="530" name="Freeform 529">
              <a:extLst>
                <a:ext uri="{FF2B5EF4-FFF2-40B4-BE49-F238E27FC236}">
                  <a16:creationId xmlns:a16="http://schemas.microsoft.com/office/drawing/2014/main" id="{BB5A26F5-361E-4ED9-7EC4-DD4A271FFDF2}"/>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0E39502C-5F37-3277-7795-4757C0CD0BF7}"/>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6CA13E62-A060-2560-1596-D3C3D52D9461}"/>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533" name="Rectangle 532">
            <a:extLst>
              <a:ext uri="{FF2B5EF4-FFF2-40B4-BE49-F238E27FC236}">
                <a16:creationId xmlns:a16="http://schemas.microsoft.com/office/drawing/2014/main" id="{3C21BC9A-49D8-3977-6302-B72574601850}"/>
              </a:ext>
            </a:extLst>
          </p:cNvPr>
          <p:cNvSpPr/>
          <p:nvPr/>
        </p:nvSpPr>
        <p:spPr>
          <a:xfrm>
            <a:off x="588782" y="2605099"/>
            <a:ext cx="3251952" cy="1045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7200" b="1" spc="-300" dirty="0">
                <a:solidFill>
                  <a:schemeClr val="tx1"/>
                </a:solidFill>
                <a:effectLst/>
                <a:latin typeface="Courier" pitchFamily="2" charset="0"/>
                <a:ea typeface="Times New Roman" panose="02020603050405020304" pitchFamily="18" charset="0"/>
                <a:cs typeface="Times New Roman" panose="02020603050405020304" pitchFamily="18" charset="0"/>
              </a:rPr>
              <a:t>+1</a:t>
            </a:r>
            <a:r>
              <a:rPr lang="en-US" sz="7200" b="1" dirty="0">
                <a:solidFill>
                  <a:schemeClr val="tx1"/>
                </a:solidFill>
                <a:effectLst/>
                <a:latin typeface="Courier" pitchFamily="2" charset="0"/>
                <a:ea typeface="Times New Roman" panose="02020603050405020304" pitchFamily="18" charset="0"/>
                <a:cs typeface="Times New Roman" panose="02020603050405020304" pitchFamily="18" charset="0"/>
              </a:rPr>
              <a:t>5%</a:t>
            </a:r>
            <a:endParaRPr lang="en-US" sz="7200" b="1" dirty="0">
              <a:solidFill>
                <a:schemeClr val="tx1"/>
              </a:solidFill>
              <a:latin typeface="Courier" pitchFamily="2" charset="0"/>
            </a:endParaRPr>
          </a:p>
        </p:txBody>
      </p:sp>
      <p:sp>
        <p:nvSpPr>
          <p:cNvPr id="537" name="TextBox 536">
            <a:extLst>
              <a:ext uri="{FF2B5EF4-FFF2-40B4-BE49-F238E27FC236}">
                <a16:creationId xmlns:a16="http://schemas.microsoft.com/office/drawing/2014/main" id="{9D8B8B66-9089-6D19-43BD-35DDCBDBB684}"/>
              </a:ext>
            </a:extLst>
          </p:cNvPr>
          <p:cNvSpPr txBox="1"/>
          <p:nvPr/>
        </p:nvSpPr>
        <p:spPr>
          <a:xfrm>
            <a:off x="588782" y="3725956"/>
            <a:ext cx="1646000" cy="923330"/>
          </a:xfrm>
          <a:prstGeom prst="rect">
            <a:avLst/>
          </a:prstGeom>
          <a:noFill/>
        </p:spPr>
        <p:txBody>
          <a:bodyPr wrap="square" rtlCol="0">
            <a:spAutoFit/>
          </a:bodyPr>
          <a:lstStyle/>
          <a:p>
            <a:r>
              <a:rPr lang="en-US" dirty="0">
                <a:solidFill>
                  <a:srgbClr val="000000"/>
                </a:solidFill>
                <a:effectLst/>
                <a:latin typeface="Courier" pitchFamily="2" charset="0"/>
                <a:ea typeface="Calibri" panose="020F0502020204030204" pitchFamily="34" charset="0"/>
                <a:cs typeface="Times New Roman" panose="02020603050405020304" pitchFamily="18" charset="0"/>
              </a:rPr>
              <a:t>increase in website traffic</a:t>
            </a:r>
            <a:endParaRPr lang="en-US" dirty="0">
              <a:latin typeface="Courier" pitchFamily="2" charset="0"/>
            </a:endParaRPr>
          </a:p>
        </p:txBody>
      </p:sp>
      <p:sp>
        <p:nvSpPr>
          <p:cNvPr id="538" name="Rectangle 537">
            <a:extLst>
              <a:ext uri="{FF2B5EF4-FFF2-40B4-BE49-F238E27FC236}">
                <a16:creationId xmlns:a16="http://schemas.microsoft.com/office/drawing/2014/main" id="{287D7513-D8F3-1653-88B9-2E426FF8A135}"/>
              </a:ext>
            </a:extLst>
          </p:cNvPr>
          <p:cNvSpPr/>
          <p:nvPr/>
        </p:nvSpPr>
        <p:spPr>
          <a:xfrm>
            <a:off x="4470024" y="2601758"/>
            <a:ext cx="3251952" cy="1045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7200" b="1" spc="-300" dirty="0">
                <a:solidFill>
                  <a:schemeClr val="tx1"/>
                </a:solidFill>
                <a:effectLst/>
                <a:latin typeface="Courier" pitchFamily="2" charset="0"/>
                <a:ea typeface="Times New Roman" panose="02020603050405020304" pitchFamily="18" charset="0"/>
                <a:cs typeface="Times New Roman" panose="02020603050405020304" pitchFamily="18" charset="0"/>
              </a:rPr>
              <a:t>10,000</a:t>
            </a:r>
            <a:endParaRPr lang="en-US" sz="7200" b="1" dirty="0">
              <a:solidFill>
                <a:schemeClr val="tx1"/>
              </a:solidFill>
              <a:latin typeface="Courier" pitchFamily="2" charset="0"/>
            </a:endParaRPr>
          </a:p>
        </p:txBody>
      </p:sp>
      <p:sp>
        <p:nvSpPr>
          <p:cNvPr id="539" name="TextBox 538">
            <a:extLst>
              <a:ext uri="{FF2B5EF4-FFF2-40B4-BE49-F238E27FC236}">
                <a16:creationId xmlns:a16="http://schemas.microsoft.com/office/drawing/2014/main" id="{8056E84B-30A8-708F-3536-2DC71935AFC0}"/>
              </a:ext>
            </a:extLst>
          </p:cNvPr>
          <p:cNvSpPr txBox="1"/>
          <p:nvPr/>
        </p:nvSpPr>
        <p:spPr>
          <a:xfrm>
            <a:off x="4470024" y="3722615"/>
            <a:ext cx="1646000" cy="923330"/>
          </a:xfrm>
          <a:prstGeom prst="rect">
            <a:avLst/>
          </a:prstGeom>
          <a:noFill/>
        </p:spPr>
        <p:txBody>
          <a:bodyPr wrap="square" rtlCol="0">
            <a:spAutoFit/>
          </a:bodyPr>
          <a:lstStyle/>
          <a:p>
            <a:r>
              <a:rPr lang="en-US" dirty="0">
                <a:solidFill>
                  <a:srgbClr val="000000"/>
                </a:solidFill>
                <a:latin typeface="Courier" pitchFamily="2" charset="0"/>
                <a:cs typeface="Times New Roman" panose="02020603050405020304" pitchFamily="18" charset="0"/>
              </a:rPr>
              <a:t>new </a:t>
            </a:r>
          </a:p>
          <a:p>
            <a:r>
              <a:rPr lang="en-US" dirty="0">
                <a:solidFill>
                  <a:srgbClr val="000000"/>
                </a:solidFill>
                <a:latin typeface="Courier" pitchFamily="2" charset="0"/>
                <a:cs typeface="Times New Roman" panose="02020603050405020304" pitchFamily="18" charset="0"/>
              </a:rPr>
              <a:t>leads generated</a:t>
            </a:r>
            <a:endParaRPr lang="en-US" dirty="0">
              <a:latin typeface="Courier" pitchFamily="2" charset="0"/>
            </a:endParaRPr>
          </a:p>
        </p:txBody>
      </p:sp>
      <p:sp>
        <p:nvSpPr>
          <p:cNvPr id="544" name="Rectangle 543">
            <a:extLst>
              <a:ext uri="{FF2B5EF4-FFF2-40B4-BE49-F238E27FC236}">
                <a16:creationId xmlns:a16="http://schemas.microsoft.com/office/drawing/2014/main" id="{985B3340-B03D-79B0-9189-B5818E9991E9}"/>
              </a:ext>
            </a:extLst>
          </p:cNvPr>
          <p:cNvSpPr/>
          <p:nvPr/>
        </p:nvSpPr>
        <p:spPr>
          <a:xfrm>
            <a:off x="8328048" y="2597012"/>
            <a:ext cx="3251952" cy="1045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7200" b="1" spc="-300" dirty="0">
                <a:solidFill>
                  <a:schemeClr val="tx1"/>
                </a:solidFill>
                <a:effectLst/>
                <a:latin typeface="Courier" pitchFamily="2" charset="0"/>
                <a:ea typeface="Times New Roman" panose="02020603050405020304" pitchFamily="18" charset="0"/>
                <a:cs typeface="Times New Roman" panose="02020603050405020304" pitchFamily="18" charset="0"/>
              </a:rPr>
              <a:t>+20</a:t>
            </a:r>
            <a:r>
              <a:rPr lang="en-US" sz="7200" b="1" dirty="0">
                <a:solidFill>
                  <a:schemeClr val="tx1"/>
                </a:solidFill>
                <a:effectLst/>
                <a:latin typeface="Courier" pitchFamily="2" charset="0"/>
                <a:ea typeface="Times New Roman" panose="02020603050405020304" pitchFamily="18" charset="0"/>
                <a:cs typeface="Times New Roman" panose="02020603050405020304" pitchFamily="18" charset="0"/>
              </a:rPr>
              <a:t>%</a:t>
            </a:r>
            <a:endParaRPr lang="en-US" sz="7200" b="1" dirty="0">
              <a:solidFill>
                <a:schemeClr val="tx1"/>
              </a:solidFill>
              <a:latin typeface="Courier" pitchFamily="2" charset="0"/>
            </a:endParaRPr>
          </a:p>
        </p:txBody>
      </p:sp>
      <p:sp>
        <p:nvSpPr>
          <p:cNvPr id="545" name="TextBox 544">
            <a:extLst>
              <a:ext uri="{FF2B5EF4-FFF2-40B4-BE49-F238E27FC236}">
                <a16:creationId xmlns:a16="http://schemas.microsoft.com/office/drawing/2014/main" id="{83DB9C53-B565-D2E9-4583-B27EC0426939}"/>
              </a:ext>
            </a:extLst>
          </p:cNvPr>
          <p:cNvSpPr txBox="1"/>
          <p:nvPr/>
        </p:nvSpPr>
        <p:spPr>
          <a:xfrm>
            <a:off x="8328048" y="3717869"/>
            <a:ext cx="1646000" cy="923330"/>
          </a:xfrm>
          <a:prstGeom prst="rect">
            <a:avLst/>
          </a:prstGeom>
          <a:noFill/>
        </p:spPr>
        <p:txBody>
          <a:bodyPr wrap="square" rtlCol="0">
            <a:spAutoFit/>
          </a:bodyPr>
          <a:lstStyle/>
          <a:p>
            <a:r>
              <a:rPr lang="en-US" dirty="0">
                <a:solidFill>
                  <a:srgbClr val="000000"/>
                </a:solidFill>
                <a:latin typeface="Courier" pitchFamily="2" charset="0"/>
                <a:cs typeface="Times New Roman" panose="02020603050405020304" pitchFamily="18" charset="0"/>
              </a:rPr>
              <a:t>boost </a:t>
            </a:r>
          </a:p>
          <a:p>
            <a:r>
              <a:rPr lang="en-US" dirty="0">
                <a:solidFill>
                  <a:srgbClr val="000000"/>
                </a:solidFill>
                <a:latin typeface="Courier" pitchFamily="2" charset="0"/>
                <a:cs typeface="Times New Roman" panose="02020603050405020304" pitchFamily="18" charset="0"/>
              </a:rPr>
              <a:t>in product sales</a:t>
            </a:r>
            <a:endParaRPr lang="en-US" dirty="0">
              <a:latin typeface="Courier" pitchFamily="2" charset="0"/>
            </a:endParaRPr>
          </a:p>
        </p:txBody>
      </p:sp>
      <p:sp>
        <p:nvSpPr>
          <p:cNvPr id="552" name="Rounded Rectangle 551">
            <a:extLst>
              <a:ext uri="{FF2B5EF4-FFF2-40B4-BE49-F238E27FC236}">
                <a16:creationId xmlns:a16="http://schemas.microsoft.com/office/drawing/2014/main" id="{6D947F87-8FF4-FE0B-AF59-BBF43B9616B7}"/>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3" name="Rectangle 552">
            <a:extLst>
              <a:ext uri="{FF2B5EF4-FFF2-40B4-BE49-F238E27FC236}">
                <a16:creationId xmlns:a16="http://schemas.microsoft.com/office/drawing/2014/main" id="{69629C98-AFD0-064D-56CE-F2677DF827D1}"/>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latin typeface="Courier" pitchFamily="2" charset="0"/>
                <a:ea typeface="Calibri" panose="020F0502020204030204" pitchFamily="34" charset="0"/>
                <a:cs typeface="Times New Roman" panose="02020603050405020304" pitchFamily="18" charset="0"/>
              </a:rPr>
              <a:t>2</a:t>
            </a:r>
            <a:endPar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96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Young woman using mobile phone">
            <a:extLst>
              <a:ext uri="{FF2B5EF4-FFF2-40B4-BE49-F238E27FC236}">
                <a16:creationId xmlns:a16="http://schemas.microsoft.com/office/drawing/2014/main" id="{B90692E0-9C3B-DFDE-D610-13A6090DA8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510746" y="459789"/>
            <a:ext cx="4454591" cy="4174251"/>
          </a:xfrm>
          <a:prstGeom prst="roundRect">
            <a:avLst>
              <a:gd name="adj" fmla="val 5714"/>
            </a:avLst>
          </a:prstGeom>
        </p:spPr>
      </p:pic>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84690F8F-710E-1218-DB70-23E7DC32E840}"/>
              </a:ext>
            </a:extLst>
          </p:cNvPr>
          <p:cNvSpPr txBox="1"/>
          <p:nvPr/>
        </p:nvSpPr>
        <p:spPr>
          <a:xfrm>
            <a:off x="316601" y="938709"/>
            <a:ext cx="6630299" cy="1701620"/>
          </a:xfrm>
          <a:prstGeom prst="rect">
            <a:avLst/>
          </a:prstGeom>
          <a:noFill/>
        </p:spPr>
        <p:txBody>
          <a:bodyPr wrap="square" rtlCol="0">
            <a:spAutoFit/>
          </a:bodyPr>
          <a:lstStyle/>
          <a:p>
            <a:pPr>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campaign will target 25-to-35-year-old tech-savvy professionals who work in urban areas and are interested in innovative solutions for productivity and time management.</a:t>
            </a:r>
          </a:p>
        </p:txBody>
      </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0403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latin typeface="Courier" pitchFamily="2" charset="0"/>
                <a:cs typeface="Times New Roman" panose="02020603050405020304" pitchFamily="18" charset="0"/>
              </a:rPr>
              <a:t>Target Audience</a:t>
            </a:r>
            <a:endParaRPr lang="en-US" sz="3200" dirty="0">
              <a:solidFill>
                <a:schemeClr val="tx1"/>
              </a:solidFill>
              <a:latin typeface="Courier" pitchFamily="2" charset="0"/>
            </a:endParaRPr>
          </a:p>
        </p:txBody>
      </p:sp>
      <p:sp>
        <p:nvSpPr>
          <p:cNvPr id="3" name="TextBox 2">
            <a:extLst>
              <a:ext uri="{FF2B5EF4-FFF2-40B4-BE49-F238E27FC236}">
                <a16:creationId xmlns:a16="http://schemas.microsoft.com/office/drawing/2014/main" id="{3F18472E-CEBB-F785-0018-14E404A75E30}"/>
              </a:ext>
            </a:extLst>
          </p:cNvPr>
          <p:cNvSpPr txBox="1"/>
          <p:nvPr/>
        </p:nvSpPr>
        <p:spPr>
          <a:xfrm>
            <a:off x="796910" y="5478353"/>
            <a:ext cx="5379647" cy="954107"/>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Give a detailed description of the specific audience segments that the campaign is targeting, including demographics, psychographics, and buyer personas.</a:t>
            </a:r>
          </a:p>
        </p:txBody>
      </p:sp>
      <p:grpSp>
        <p:nvGrpSpPr>
          <p:cNvPr id="529" name="Group 528">
            <a:extLst>
              <a:ext uri="{FF2B5EF4-FFF2-40B4-BE49-F238E27FC236}">
                <a16:creationId xmlns:a16="http://schemas.microsoft.com/office/drawing/2014/main" id="{4716066A-D218-5BD1-B37B-77F33C524833}"/>
              </a:ext>
            </a:extLst>
          </p:cNvPr>
          <p:cNvGrpSpPr/>
          <p:nvPr/>
        </p:nvGrpSpPr>
        <p:grpSpPr>
          <a:xfrm>
            <a:off x="11547779" y="3646721"/>
            <a:ext cx="181396" cy="743224"/>
            <a:chOff x="12052701" y="6447749"/>
            <a:chExt cx="79923" cy="327464"/>
          </a:xfrm>
          <a:solidFill>
            <a:schemeClr val="bg1"/>
          </a:solidFill>
        </p:grpSpPr>
        <p:sp>
          <p:nvSpPr>
            <p:cNvPr id="530" name="Freeform 529">
              <a:extLst>
                <a:ext uri="{FF2B5EF4-FFF2-40B4-BE49-F238E27FC236}">
                  <a16:creationId xmlns:a16="http://schemas.microsoft.com/office/drawing/2014/main" id="{BB5A26F5-361E-4ED9-7EC4-DD4A271FFDF2}"/>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0E39502C-5F37-3277-7795-4757C0CD0BF7}"/>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6CA13E62-A060-2560-1596-D3C3D52D9461}"/>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pic>
        <p:nvPicPr>
          <p:cNvPr id="33" name="Picture 32" descr="Smiling woman crossing street holding arm of man, both wearing jackets and scarves">
            <a:extLst>
              <a:ext uri="{FF2B5EF4-FFF2-40B4-BE49-F238E27FC236}">
                <a16:creationId xmlns:a16="http://schemas.microsoft.com/office/drawing/2014/main" id="{EB0FEF3C-0E0F-15B2-33DC-BA28CEF969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349015" y="2411375"/>
            <a:ext cx="3655084" cy="2782337"/>
          </a:xfrm>
          <a:prstGeom prst="roundRect">
            <a:avLst>
              <a:gd name="adj" fmla="val 5672"/>
            </a:avLst>
          </a:prstGeom>
        </p:spPr>
      </p:pic>
      <p:grpSp>
        <p:nvGrpSpPr>
          <p:cNvPr id="476" name="Group 475">
            <a:extLst>
              <a:ext uri="{FF2B5EF4-FFF2-40B4-BE49-F238E27FC236}">
                <a16:creationId xmlns:a16="http://schemas.microsoft.com/office/drawing/2014/main" id="{335DB4F0-DC90-FB25-C203-BED4BB0C60C9}"/>
              </a:ext>
            </a:extLst>
          </p:cNvPr>
          <p:cNvGrpSpPr/>
          <p:nvPr/>
        </p:nvGrpSpPr>
        <p:grpSpPr>
          <a:xfrm>
            <a:off x="4548550" y="4294562"/>
            <a:ext cx="181396" cy="743224"/>
            <a:chOff x="12052701" y="6447749"/>
            <a:chExt cx="79923" cy="327464"/>
          </a:xfrm>
          <a:solidFill>
            <a:schemeClr val="bg1"/>
          </a:solidFill>
        </p:grpSpPr>
        <p:sp>
          <p:nvSpPr>
            <p:cNvPr id="477" name="Freeform 476">
              <a:extLst>
                <a:ext uri="{FF2B5EF4-FFF2-40B4-BE49-F238E27FC236}">
                  <a16:creationId xmlns:a16="http://schemas.microsoft.com/office/drawing/2014/main" id="{4C70F8F0-C868-2AB6-BC3F-D51A06670A80}"/>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0FF45AE3-3D94-31A3-E00B-1A39EF64BAF6}"/>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D2C6D05F-B963-FD01-8333-480EB4931B65}"/>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pic>
        <p:nvPicPr>
          <p:cNvPr id="514" name="Picture 513">
            <a:extLst>
              <a:ext uri="{FF2B5EF4-FFF2-40B4-BE49-F238E27FC236}">
                <a16:creationId xmlns:a16="http://schemas.microsoft.com/office/drawing/2014/main" id="{2085E68C-BF10-2CC0-07FC-E220C6084F29}"/>
              </a:ext>
            </a:extLst>
          </p:cNvPr>
          <p:cNvPicPr>
            <a:picLocks noChangeAspect="1"/>
          </p:cNvPicPr>
          <p:nvPr/>
        </p:nvPicPr>
        <p:blipFill>
          <a:blip r:embed="rId5">
            <a:grayscl/>
          </a:blip>
          <a:stretch>
            <a:fillRect/>
          </a:stretch>
        </p:blipFill>
        <p:spPr>
          <a:xfrm>
            <a:off x="462825" y="2924970"/>
            <a:ext cx="3352800" cy="1790700"/>
          </a:xfrm>
          <a:prstGeom prst="rect">
            <a:avLst/>
          </a:prstGeom>
        </p:spPr>
      </p:pic>
      <p:sp>
        <p:nvSpPr>
          <p:cNvPr id="515" name="Rounded Rectangle 514">
            <a:extLst>
              <a:ext uri="{FF2B5EF4-FFF2-40B4-BE49-F238E27FC236}">
                <a16:creationId xmlns:a16="http://schemas.microsoft.com/office/drawing/2014/main" id="{59AC3EBF-3CDE-B7D6-C9BA-F80DDDC18295}"/>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6" name="Rectangle 515">
            <a:extLst>
              <a:ext uri="{FF2B5EF4-FFF2-40B4-BE49-F238E27FC236}">
                <a16:creationId xmlns:a16="http://schemas.microsoft.com/office/drawing/2014/main" id="{A6F42D3C-7F05-87BA-857C-53C1768A3848}"/>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3</a:t>
            </a:r>
          </a:p>
        </p:txBody>
      </p:sp>
    </p:spTree>
    <p:extLst>
      <p:ext uri="{BB962C8B-B14F-4D97-AF65-F5344CB8AC3E}">
        <p14:creationId xmlns:p14="http://schemas.microsoft.com/office/powerpoint/2010/main" val="68016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 name="Rectangle 573">
            <a:extLst>
              <a:ext uri="{FF2B5EF4-FFF2-40B4-BE49-F238E27FC236}">
                <a16:creationId xmlns:a16="http://schemas.microsoft.com/office/drawing/2014/main" id="{7566AE9D-83B3-36A6-F8C5-FF189B99B2E2}"/>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50944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Advertising Channels</a:t>
            </a:r>
            <a:endParaRPr lang="en-US" sz="3200" dirty="0">
              <a:solidFill>
                <a:schemeClr val="tx1"/>
              </a:solidFill>
              <a:latin typeface="Courier" pitchFamily="2" charset="0"/>
            </a:endParaRP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1" y="5800977"/>
            <a:ext cx="4664089"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List the different advertising channels you will utilize, and describe the rationale behind choosing each.</a:t>
            </a:r>
          </a:p>
        </p:txBody>
      </p:sp>
      <p:graphicFrame>
        <p:nvGraphicFramePr>
          <p:cNvPr id="3" name="Table 2">
            <a:extLst>
              <a:ext uri="{FF2B5EF4-FFF2-40B4-BE49-F238E27FC236}">
                <a16:creationId xmlns:a16="http://schemas.microsoft.com/office/drawing/2014/main" id="{CCCA29F4-D8F9-5C5B-C112-E6EB7D1292FE}"/>
              </a:ext>
            </a:extLst>
          </p:cNvPr>
          <p:cNvGraphicFramePr>
            <a:graphicFrameLocks noGrp="1"/>
          </p:cNvGraphicFramePr>
          <p:nvPr>
            <p:extLst>
              <p:ext uri="{D42A27DB-BD31-4B8C-83A1-F6EECF244321}">
                <p14:modId xmlns:p14="http://schemas.microsoft.com/office/powerpoint/2010/main" val="2612013687"/>
              </p:ext>
            </p:extLst>
          </p:nvPr>
        </p:nvGraphicFramePr>
        <p:xfrm>
          <a:off x="892278" y="923062"/>
          <a:ext cx="10804231" cy="4674276"/>
        </p:xfrm>
        <a:graphic>
          <a:graphicData uri="http://schemas.openxmlformats.org/drawingml/2006/table">
            <a:tbl>
              <a:tblPr>
                <a:tableStyleId>{5C22544A-7EE6-4342-B048-85BDC9FD1C3A}</a:tableStyleId>
              </a:tblPr>
              <a:tblGrid>
                <a:gridCol w="2536722">
                  <a:extLst>
                    <a:ext uri="{9D8B030D-6E8A-4147-A177-3AD203B41FA5}">
                      <a16:colId xmlns:a16="http://schemas.microsoft.com/office/drawing/2014/main" val="3245744501"/>
                    </a:ext>
                  </a:extLst>
                </a:gridCol>
                <a:gridCol w="2489200">
                  <a:extLst>
                    <a:ext uri="{9D8B030D-6E8A-4147-A177-3AD203B41FA5}">
                      <a16:colId xmlns:a16="http://schemas.microsoft.com/office/drawing/2014/main" val="2452549098"/>
                    </a:ext>
                  </a:extLst>
                </a:gridCol>
                <a:gridCol w="5778309">
                  <a:extLst>
                    <a:ext uri="{9D8B030D-6E8A-4147-A177-3AD203B41FA5}">
                      <a16:colId xmlns:a16="http://schemas.microsoft.com/office/drawing/2014/main" val="2026650202"/>
                    </a:ext>
                  </a:extLst>
                </a:gridCol>
              </a:tblGrid>
              <a:tr h="410478">
                <a:tc>
                  <a:txBody>
                    <a:bodyPr/>
                    <a:lstStyle/>
                    <a:p>
                      <a:pPr algn="l" fontAlgn="ctr"/>
                      <a:r>
                        <a:rPr lang="en-US" sz="1400" u="none" strike="noStrike" dirty="0">
                          <a:effectLst/>
                          <a:latin typeface="Century Gothic" panose="020B0502020202020204" pitchFamily="34" charset="0"/>
                        </a:rPr>
                        <a:t>CHANNEL</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n-US" sz="1400" u="none" strike="noStrike">
                          <a:effectLst/>
                          <a:latin typeface="Century Gothic" panose="020B0502020202020204" pitchFamily="34" charset="0"/>
                        </a:rPr>
                        <a:t>OUTLET </a:t>
                      </a:r>
                      <a:r>
                        <a:rPr lang="en-US" sz="1100" u="none" strike="noStrike">
                          <a:effectLst/>
                          <a:latin typeface="Century Gothic" panose="020B0502020202020204" pitchFamily="34" charset="0"/>
                        </a:rPr>
                        <a:t>if applicable</a:t>
                      </a:r>
                      <a:endParaRPr lang="en-US" sz="14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RATIONALE</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5205800"/>
                  </a:ext>
                </a:extLst>
              </a:tr>
              <a:tr h="710633">
                <a:tc>
                  <a:txBody>
                    <a:bodyPr/>
                    <a:lstStyle/>
                    <a:p>
                      <a:pPr algn="l" fontAlgn="ctr"/>
                      <a:r>
                        <a:rPr lang="en-US" sz="1600" u="none" strike="noStrike" dirty="0">
                          <a:effectLst/>
                          <a:latin typeface="Century Gothic" panose="020B0502020202020204" pitchFamily="34" charset="0"/>
                        </a:rPr>
                        <a:t>Social Media</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Facebook, LinkedIn</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1400" u="none" strike="noStrike" dirty="0">
                          <a:effectLst/>
                          <a:latin typeface="Century Gothic" panose="020B0502020202020204" pitchFamily="34" charset="0"/>
                        </a:rPr>
                        <a:t>Reach professionals through targeted ads and sponsored posts.</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982696"/>
                  </a:ext>
                </a:extLst>
              </a:tr>
              <a:tr h="710633">
                <a:tc>
                  <a:txBody>
                    <a:bodyPr/>
                    <a:lstStyle/>
                    <a:p>
                      <a:pPr algn="l" fontAlgn="ctr"/>
                      <a:r>
                        <a:rPr lang="en-US" sz="1600" u="none" strike="noStrike" dirty="0">
                          <a:effectLst/>
                          <a:latin typeface="Century Gothic" panose="020B0502020202020204" pitchFamily="34" charset="0"/>
                        </a:rPr>
                        <a:t>Search Engine Ads </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Google Ads</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1400" u="none" strike="noStrike">
                          <a:effectLst/>
                          <a:latin typeface="Century Gothic" panose="020B0502020202020204" pitchFamily="34" charset="0"/>
                        </a:rPr>
                        <a:t>Capture users actively searching for related keywords.</a:t>
                      </a:r>
                      <a:endParaRPr lang="en-US" sz="14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359078"/>
                  </a:ext>
                </a:extLst>
              </a:tr>
              <a:tr h="710633">
                <a:tc>
                  <a:txBody>
                    <a:bodyPr/>
                    <a:lstStyle/>
                    <a:p>
                      <a:pPr algn="l" fontAlgn="ctr"/>
                      <a:r>
                        <a:rPr lang="en-US" sz="1600" u="none" strike="noStrike" dirty="0">
                          <a:effectLst/>
                          <a:latin typeface="Century Gothic" panose="020B0502020202020204" pitchFamily="34" charset="0"/>
                        </a:rPr>
                        <a:t>Display Ads</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Google Display Network</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1400" u="none" strike="noStrike">
                          <a:effectLst/>
                          <a:latin typeface="Century Gothic" panose="020B0502020202020204" pitchFamily="34" charset="0"/>
                        </a:rPr>
                        <a:t>Utilize visual ads on relevant websites.</a:t>
                      </a:r>
                      <a:endParaRPr lang="en-US" sz="14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4057455"/>
                  </a:ext>
                </a:extLst>
              </a:tr>
              <a:tr h="710633">
                <a:tc>
                  <a:txBody>
                    <a:bodyPr/>
                    <a:lstStyle/>
                    <a:p>
                      <a:pPr algn="l" fontAlgn="ctr"/>
                      <a:r>
                        <a:rPr lang="en-US" sz="1600" u="none" strike="noStrike" dirty="0">
                          <a:effectLst/>
                          <a:latin typeface="Century Gothic" panose="020B0502020202020204" pitchFamily="34" charset="0"/>
                        </a:rPr>
                        <a:t>Print Media </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Industry Magazines</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1400" u="none" strike="noStrike">
                          <a:effectLst/>
                          <a:latin typeface="Century Gothic" panose="020B0502020202020204" pitchFamily="34" charset="0"/>
                        </a:rPr>
                        <a:t>Engage with a niche audience through print ads.</a:t>
                      </a:r>
                      <a:endParaRPr lang="en-US" sz="14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7821521"/>
                  </a:ext>
                </a:extLst>
              </a:tr>
              <a:tr h="710633">
                <a:tc>
                  <a:txBody>
                    <a:bodyPr/>
                    <a:lstStyle/>
                    <a:p>
                      <a:pPr algn="l" fontAlgn="ctr"/>
                      <a:r>
                        <a:rPr lang="en-US" sz="1600" u="none" strike="noStrike" dirty="0">
                          <a:effectLst/>
                          <a:latin typeface="Century Gothic" panose="020B0502020202020204" pitchFamily="34" charset="0"/>
                        </a:rPr>
                        <a:t>Email Marketing</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1400" u="none" strike="noStrike">
                          <a:effectLst/>
                          <a:latin typeface="Century Gothic" panose="020B0502020202020204" pitchFamily="34" charset="0"/>
                        </a:rPr>
                        <a:t>Reach existing subscribers with tailored offers.</a:t>
                      </a:r>
                      <a:endParaRPr lang="en-US" sz="14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7106613"/>
                  </a:ext>
                </a:extLst>
              </a:tr>
              <a:tr h="710633">
                <a:tc>
                  <a:txBody>
                    <a:bodyPr/>
                    <a:lstStyle/>
                    <a:p>
                      <a:pPr algn="l" fontAlgn="ctr"/>
                      <a:r>
                        <a:rPr lang="en-US" sz="1600" u="none" strike="noStrike" dirty="0">
                          <a:effectLst/>
                          <a:latin typeface="Century Gothic" panose="020B0502020202020204" pitchFamily="34" charset="0"/>
                        </a:rPr>
                        <a:t>Influencer Partnerships</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1400" u="none" strike="noStrike" dirty="0">
                          <a:effectLst/>
                          <a:latin typeface="Century Gothic" panose="020B0502020202020204" pitchFamily="34" charset="0"/>
                        </a:rPr>
                        <a:t>Collaborate with industry influencers to amplify reach.</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40693197"/>
                  </a:ext>
                </a:extLst>
              </a:tr>
            </a:tbl>
          </a:graphicData>
        </a:graphic>
      </p:graphicFrame>
      <p:sp>
        <p:nvSpPr>
          <p:cNvPr id="4" name="Rounded Rectangle 3">
            <a:extLst>
              <a:ext uri="{FF2B5EF4-FFF2-40B4-BE49-F238E27FC236}">
                <a16:creationId xmlns:a16="http://schemas.microsoft.com/office/drawing/2014/main" id="{B60C0874-5890-76D8-FEF0-425A4BF15145}"/>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Rectangle 4">
            <a:extLst>
              <a:ext uri="{FF2B5EF4-FFF2-40B4-BE49-F238E27FC236}">
                <a16:creationId xmlns:a16="http://schemas.microsoft.com/office/drawing/2014/main" id="{A3782575-97C3-0C3E-542E-52F311644FCD}"/>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4</a:t>
            </a:r>
          </a:p>
        </p:txBody>
      </p:sp>
    </p:spTree>
    <p:extLst>
      <p:ext uri="{BB962C8B-B14F-4D97-AF65-F5344CB8AC3E}">
        <p14:creationId xmlns:p14="http://schemas.microsoft.com/office/powerpoint/2010/main" val="207850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 name="Rectangle 573">
            <a:extLst>
              <a:ext uri="{FF2B5EF4-FFF2-40B4-BE49-F238E27FC236}">
                <a16:creationId xmlns:a16="http://schemas.microsoft.com/office/drawing/2014/main" id="{7566AE9D-83B3-36A6-F8C5-FF189B99B2E2}"/>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7896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Creative Elements</a:t>
            </a:r>
            <a:endParaRPr lang="en-US" sz="3200" dirty="0">
              <a:solidFill>
                <a:schemeClr val="tx1"/>
              </a:solidFill>
              <a:latin typeface="Courier" pitchFamily="2" charset="0"/>
            </a:endParaRP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1" y="5800977"/>
            <a:ext cx="4664089"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List the creative assets, such as visuals, copy, taglines, and messages, that you will use in the campaign.</a:t>
            </a:r>
          </a:p>
        </p:txBody>
      </p:sp>
      <p:graphicFrame>
        <p:nvGraphicFramePr>
          <p:cNvPr id="3" name="Table 2">
            <a:extLst>
              <a:ext uri="{FF2B5EF4-FFF2-40B4-BE49-F238E27FC236}">
                <a16:creationId xmlns:a16="http://schemas.microsoft.com/office/drawing/2014/main" id="{CCCA29F4-D8F9-5C5B-C112-E6EB7D1292FE}"/>
              </a:ext>
            </a:extLst>
          </p:cNvPr>
          <p:cNvGraphicFramePr>
            <a:graphicFrameLocks noGrp="1"/>
          </p:cNvGraphicFramePr>
          <p:nvPr>
            <p:extLst>
              <p:ext uri="{D42A27DB-BD31-4B8C-83A1-F6EECF244321}">
                <p14:modId xmlns:p14="http://schemas.microsoft.com/office/powerpoint/2010/main" val="1546088307"/>
              </p:ext>
            </p:extLst>
          </p:nvPr>
        </p:nvGraphicFramePr>
        <p:xfrm>
          <a:off x="892278" y="923062"/>
          <a:ext cx="8315031" cy="3928338"/>
        </p:xfrm>
        <a:graphic>
          <a:graphicData uri="http://schemas.openxmlformats.org/drawingml/2006/table">
            <a:tbl>
              <a:tblPr>
                <a:tableStyleId>{5C22544A-7EE6-4342-B048-85BDC9FD1C3A}</a:tableStyleId>
              </a:tblPr>
              <a:tblGrid>
                <a:gridCol w="1317522">
                  <a:extLst>
                    <a:ext uri="{9D8B030D-6E8A-4147-A177-3AD203B41FA5}">
                      <a16:colId xmlns:a16="http://schemas.microsoft.com/office/drawing/2014/main" val="3245744501"/>
                    </a:ext>
                  </a:extLst>
                </a:gridCol>
                <a:gridCol w="6997509">
                  <a:extLst>
                    <a:ext uri="{9D8B030D-6E8A-4147-A177-3AD203B41FA5}">
                      <a16:colId xmlns:a16="http://schemas.microsoft.com/office/drawing/2014/main" val="2026650202"/>
                    </a:ext>
                  </a:extLst>
                </a:gridCol>
              </a:tblGrid>
              <a:tr h="410478">
                <a:tc>
                  <a:txBody>
                    <a:bodyPr/>
                    <a:lstStyle/>
                    <a:p>
                      <a:pPr algn="l" fontAlgn="ctr"/>
                      <a:r>
                        <a:rPr lang="en-US" sz="1400" b="0" i="0" u="none" strike="noStrike" dirty="0">
                          <a:solidFill>
                            <a:srgbClr val="000000"/>
                          </a:solidFill>
                          <a:effectLst/>
                          <a:latin typeface="Century Gothic" panose="020B0502020202020204" pitchFamily="34" charset="0"/>
                        </a:rPr>
                        <a:t>ELEMENT</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n-US" sz="1400" u="none" strike="noStrike" dirty="0">
                          <a:effectLst/>
                          <a:latin typeface="Century Gothic" panose="020B0502020202020204" pitchFamily="34" charset="0"/>
                        </a:rPr>
                        <a:t>DESCRIPTION</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5205800"/>
                  </a:ext>
                </a:extLst>
              </a:tr>
              <a:tr h="879465">
                <a:tc>
                  <a:txBody>
                    <a:bodyPr/>
                    <a:lstStyle/>
                    <a:p>
                      <a:pPr algn="l" fontAlgn="ctr"/>
                      <a:r>
                        <a:rPr lang="en-US" sz="1600" b="0" i="0" u="none" strike="noStrike" dirty="0">
                          <a:solidFill>
                            <a:srgbClr val="000000"/>
                          </a:solidFill>
                          <a:effectLst/>
                          <a:latin typeface="Century Gothic" panose="020B0502020202020204" pitchFamily="34" charset="0"/>
                        </a:rPr>
                        <a:t>Visuals</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Use engaging visuals that highlight the product’s features and benefits.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982696"/>
                  </a:ext>
                </a:extLst>
              </a:tr>
              <a:tr h="879465">
                <a:tc>
                  <a:txBody>
                    <a:bodyPr/>
                    <a:lstStyle/>
                    <a:p>
                      <a:pPr algn="l" fontAlgn="ctr"/>
                      <a:r>
                        <a:rPr lang="en-US" sz="1600" b="0" i="0" u="none" strike="noStrike">
                          <a:solidFill>
                            <a:srgbClr val="000000"/>
                          </a:solidFill>
                          <a:effectLst/>
                          <a:latin typeface="Century Gothic" panose="020B0502020202020204" pitchFamily="34" charset="0"/>
                        </a:rPr>
                        <a:t>Copy</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a:solidFill>
                            <a:srgbClr val="000000"/>
                          </a:solidFill>
                          <a:effectLst/>
                          <a:latin typeface="Century Gothic" panose="020B0502020202020204" pitchFamily="34" charset="0"/>
                        </a:rPr>
                        <a:t>Use persuasive copy that focuses on solving pain points and offering solutions.</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359078"/>
                  </a:ext>
                </a:extLst>
              </a:tr>
              <a:tr h="879465">
                <a:tc>
                  <a:txBody>
                    <a:bodyPr/>
                    <a:lstStyle/>
                    <a:p>
                      <a:pPr algn="l" fontAlgn="ctr"/>
                      <a:r>
                        <a:rPr lang="en-US" sz="1600" b="0" i="0" u="none" strike="noStrike">
                          <a:solidFill>
                            <a:srgbClr val="000000"/>
                          </a:solidFill>
                          <a:effectLst/>
                          <a:latin typeface="Century Gothic" panose="020B0502020202020204" pitchFamily="34" charset="0"/>
                        </a:rPr>
                        <a:t>Tagline</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a:solidFill>
                            <a:srgbClr val="000000"/>
                          </a:solidFill>
                          <a:effectLst/>
                          <a:latin typeface="Century Gothic" panose="020B0502020202020204" pitchFamily="34" charset="0"/>
                        </a:rPr>
                        <a:t>"Empower Your Workflow with [Product Name]"</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4057455"/>
                  </a:ext>
                </a:extLst>
              </a:tr>
              <a:tr h="879465">
                <a:tc>
                  <a:txBody>
                    <a:bodyPr/>
                    <a:lstStyle/>
                    <a:p>
                      <a:pPr algn="l" fontAlgn="ctr"/>
                      <a:r>
                        <a:rPr lang="en-US" sz="1600" b="0" i="0" u="none" strike="noStrike" dirty="0">
                          <a:solidFill>
                            <a:srgbClr val="000000"/>
                          </a:solidFill>
                          <a:effectLst/>
                          <a:latin typeface="Century Gothic" panose="020B0502020202020204" pitchFamily="34" charset="0"/>
                        </a:rPr>
                        <a:t>Message</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"Boost productivity and streamline your tasks with our innovative solution."</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7821521"/>
                  </a:ext>
                </a:extLst>
              </a:tr>
            </a:tbl>
          </a:graphicData>
        </a:graphic>
      </p:graphicFrame>
      <p:sp>
        <p:nvSpPr>
          <p:cNvPr id="2" name="Rounded Rectangle 1">
            <a:extLst>
              <a:ext uri="{FF2B5EF4-FFF2-40B4-BE49-F238E27FC236}">
                <a16:creationId xmlns:a16="http://schemas.microsoft.com/office/drawing/2014/main" id="{2327335E-A5D3-5125-E546-53861C6330BF}"/>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1DD21D05-0B02-9BB0-403B-6C5EBDE68CE8}"/>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5</a:t>
            </a:r>
          </a:p>
        </p:txBody>
      </p:sp>
      <p:grpSp>
        <p:nvGrpSpPr>
          <p:cNvPr id="5" name="Graphic 3">
            <a:extLst>
              <a:ext uri="{FF2B5EF4-FFF2-40B4-BE49-F238E27FC236}">
                <a16:creationId xmlns:a16="http://schemas.microsoft.com/office/drawing/2014/main" id="{D35C4921-1F32-8BE6-C631-E81BF15C5159}"/>
              </a:ext>
            </a:extLst>
          </p:cNvPr>
          <p:cNvGrpSpPr/>
          <p:nvPr/>
        </p:nvGrpSpPr>
        <p:grpSpPr>
          <a:xfrm>
            <a:off x="9952795" y="3099849"/>
            <a:ext cx="1787912" cy="2681864"/>
            <a:chOff x="702092" y="10"/>
            <a:chExt cx="2808019" cy="4212019"/>
          </a:xfrm>
        </p:grpSpPr>
        <p:sp>
          <p:nvSpPr>
            <p:cNvPr id="6" name="Freeform 5">
              <a:extLst>
                <a:ext uri="{FF2B5EF4-FFF2-40B4-BE49-F238E27FC236}">
                  <a16:creationId xmlns:a16="http://schemas.microsoft.com/office/drawing/2014/main" id="{E41373B1-BF8A-248F-E106-43C4573AD757}"/>
                </a:ext>
              </a:extLst>
            </p:cNvPr>
            <p:cNvSpPr/>
            <p:nvPr/>
          </p:nvSpPr>
          <p:spPr>
            <a:xfrm>
              <a:off x="1667261" y="3685526"/>
              <a:ext cx="877506" cy="526503"/>
            </a:xfrm>
            <a:custGeom>
              <a:avLst/>
              <a:gdLst>
                <a:gd name="connsiteX0" fmla="*/ 789756 w 877506"/>
                <a:gd name="connsiteY0" fmla="*/ 0 h 526503"/>
                <a:gd name="connsiteX1" fmla="*/ 87751 w 877506"/>
                <a:gd name="connsiteY1" fmla="*/ 0 h 526503"/>
                <a:gd name="connsiteX2" fmla="*/ 0 w 877506"/>
                <a:gd name="connsiteY2" fmla="*/ 87751 h 526503"/>
                <a:gd name="connsiteX3" fmla="*/ 438753 w 877506"/>
                <a:gd name="connsiteY3" fmla="*/ 526504 h 526503"/>
                <a:gd name="connsiteX4" fmla="*/ 877506 w 877506"/>
                <a:gd name="connsiteY4" fmla="*/ 87751 h 526503"/>
                <a:gd name="connsiteX5" fmla="*/ 789756 w 877506"/>
                <a:gd name="connsiteY5" fmla="*/ 0 h 52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506" h="526503">
                  <a:moveTo>
                    <a:pt x="789756" y="0"/>
                  </a:moveTo>
                  <a:lnTo>
                    <a:pt x="87751" y="0"/>
                  </a:lnTo>
                  <a:cubicBezTo>
                    <a:pt x="39225" y="0"/>
                    <a:pt x="0" y="39312"/>
                    <a:pt x="0" y="87751"/>
                  </a:cubicBezTo>
                  <a:cubicBezTo>
                    <a:pt x="0" y="329679"/>
                    <a:pt x="196825" y="526504"/>
                    <a:pt x="438753" y="526504"/>
                  </a:cubicBezTo>
                  <a:cubicBezTo>
                    <a:pt x="680682" y="526504"/>
                    <a:pt x="877506" y="329679"/>
                    <a:pt x="877506" y="87751"/>
                  </a:cubicBezTo>
                  <a:cubicBezTo>
                    <a:pt x="877506" y="39312"/>
                    <a:pt x="838282" y="0"/>
                    <a:pt x="789756" y="0"/>
                  </a:cubicBezTo>
                  <a:close/>
                </a:path>
              </a:pathLst>
            </a:custGeom>
            <a:solidFill>
              <a:srgbClr val="CC7E00"/>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7" name="Graphic 3">
              <a:extLst>
                <a:ext uri="{FF2B5EF4-FFF2-40B4-BE49-F238E27FC236}">
                  <a16:creationId xmlns:a16="http://schemas.microsoft.com/office/drawing/2014/main" id="{07451A7E-FAA0-BB0D-1414-3DB459673561}"/>
                </a:ext>
              </a:extLst>
            </p:cNvPr>
            <p:cNvGrpSpPr/>
            <p:nvPr/>
          </p:nvGrpSpPr>
          <p:grpSpPr>
            <a:xfrm>
              <a:off x="702092" y="10"/>
              <a:ext cx="2808019" cy="3860402"/>
              <a:chOff x="702092" y="10"/>
              <a:chExt cx="2808019" cy="3860402"/>
            </a:xfrm>
          </p:grpSpPr>
          <p:sp>
            <p:nvSpPr>
              <p:cNvPr id="14" name="Freeform 13">
                <a:extLst>
                  <a:ext uri="{FF2B5EF4-FFF2-40B4-BE49-F238E27FC236}">
                    <a16:creationId xmlns:a16="http://schemas.microsoft.com/office/drawing/2014/main" id="{745849ED-9C94-58E7-6094-A6EE92920C54}"/>
                  </a:ext>
                </a:extLst>
              </p:cNvPr>
              <p:cNvSpPr/>
              <p:nvPr/>
            </p:nvSpPr>
            <p:spPr>
              <a:xfrm>
                <a:off x="1316259" y="3333821"/>
                <a:ext cx="351002" cy="175501"/>
              </a:xfrm>
              <a:custGeom>
                <a:avLst/>
                <a:gdLst>
                  <a:gd name="connsiteX0" fmla="*/ 263252 w 351002"/>
                  <a:gd name="connsiteY0" fmla="*/ 175501 h 175501"/>
                  <a:gd name="connsiteX1" fmla="*/ 87751 w 351002"/>
                  <a:gd name="connsiteY1" fmla="*/ 175501 h 175501"/>
                  <a:gd name="connsiteX2" fmla="*/ 0 w 351002"/>
                  <a:gd name="connsiteY2" fmla="*/ 87751 h 175501"/>
                  <a:gd name="connsiteX3" fmla="*/ 87751 w 351002"/>
                  <a:gd name="connsiteY3" fmla="*/ 0 h 175501"/>
                  <a:gd name="connsiteX4" fmla="*/ 263252 w 351002"/>
                  <a:gd name="connsiteY4" fmla="*/ 0 h 175501"/>
                  <a:gd name="connsiteX5" fmla="*/ 351003 w 351002"/>
                  <a:gd name="connsiteY5" fmla="*/ 87751 h 175501"/>
                  <a:gd name="connsiteX6" fmla="*/ 263252 w 351002"/>
                  <a:gd name="connsiteY6" fmla="*/ 175501 h 17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002" h="175501">
                    <a:moveTo>
                      <a:pt x="263252" y="175501"/>
                    </a:moveTo>
                    <a:lnTo>
                      <a:pt x="87751" y="175501"/>
                    </a:lnTo>
                    <a:cubicBezTo>
                      <a:pt x="39224" y="175501"/>
                      <a:pt x="0" y="136189"/>
                      <a:pt x="0" y="87751"/>
                    </a:cubicBezTo>
                    <a:cubicBezTo>
                      <a:pt x="0" y="39312"/>
                      <a:pt x="39224" y="0"/>
                      <a:pt x="87751" y="0"/>
                    </a:cubicBezTo>
                    <a:lnTo>
                      <a:pt x="263252" y="0"/>
                    </a:lnTo>
                    <a:cubicBezTo>
                      <a:pt x="311778" y="0"/>
                      <a:pt x="351003" y="39312"/>
                      <a:pt x="351003" y="87751"/>
                    </a:cubicBezTo>
                    <a:cubicBezTo>
                      <a:pt x="351003" y="136189"/>
                      <a:pt x="311778" y="175501"/>
                      <a:pt x="263252" y="175501"/>
                    </a:cubicBezTo>
                    <a:close/>
                  </a:path>
                </a:pathLst>
              </a:custGeom>
              <a:solidFill>
                <a:srgbClr val="CC7E00"/>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a:extLst>
                  <a:ext uri="{FF2B5EF4-FFF2-40B4-BE49-F238E27FC236}">
                    <a16:creationId xmlns:a16="http://schemas.microsoft.com/office/drawing/2014/main" id="{08D5B467-C713-23E7-6016-4897286E385D}"/>
                  </a:ext>
                </a:extLst>
              </p:cNvPr>
              <p:cNvSpPr/>
              <p:nvPr/>
            </p:nvSpPr>
            <p:spPr>
              <a:xfrm>
                <a:off x="1316259" y="2982819"/>
                <a:ext cx="339419" cy="175501"/>
              </a:xfrm>
              <a:custGeom>
                <a:avLst/>
                <a:gdLst>
                  <a:gd name="connsiteX0" fmla="*/ 251669 w 339419"/>
                  <a:gd name="connsiteY0" fmla="*/ 175501 h 175501"/>
                  <a:gd name="connsiteX1" fmla="*/ 87751 w 339419"/>
                  <a:gd name="connsiteY1" fmla="*/ 175501 h 175501"/>
                  <a:gd name="connsiteX2" fmla="*/ 0 w 339419"/>
                  <a:gd name="connsiteY2" fmla="*/ 87751 h 175501"/>
                  <a:gd name="connsiteX3" fmla="*/ 87751 w 339419"/>
                  <a:gd name="connsiteY3" fmla="*/ 0 h 175501"/>
                  <a:gd name="connsiteX4" fmla="*/ 251669 w 339419"/>
                  <a:gd name="connsiteY4" fmla="*/ 0 h 175501"/>
                  <a:gd name="connsiteX5" fmla="*/ 339419 w 339419"/>
                  <a:gd name="connsiteY5" fmla="*/ 87751 h 175501"/>
                  <a:gd name="connsiteX6" fmla="*/ 251669 w 339419"/>
                  <a:gd name="connsiteY6" fmla="*/ 175501 h 17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419" h="175501">
                    <a:moveTo>
                      <a:pt x="251669" y="175501"/>
                    </a:moveTo>
                    <a:lnTo>
                      <a:pt x="87751" y="175501"/>
                    </a:lnTo>
                    <a:cubicBezTo>
                      <a:pt x="39224" y="175501"/>
                      <a:pt x="0" y="136189"/>
                      <a:pt x="0" y="87751"/>
                    </a:cubicBezTo>
                    <a:cubicBezTo>
                      <a:pt x="0" y="39312"/>
                      <a:pt x="39224" y="0"/>
                      <a:pt x="87751" y="0"/>
                    </a:cubicBezTo>
                    <a:lnTo>
                      <a:pt x="251669" y="0"/>
                    </a:lnTo>
                    <a:cubicBezTo>
                      <a:pt x="300195" y="0"/>
                      <a:pt x="339419" y="39312"/>
                      <a:pt x="339419" y="87751"/>
                    </a:cubicBezTo>
                    <a:cubicBezTo>
                      <a:pt x="339419" y="136189"/>
                      <a:pt x="300195" y="175501"/>
                      <a:pt x="251669" y="175501"/>
                    </a:cubicBezTo>
                    <a:close/>
                  </a:path>
                </a:pathLst>
              </a:custGeom>
              <a:solidFill>
                <a:srgbClr val="CC7E00"/>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reeform 29">
                <a:extLst>
                  <a:ext uri="{FF2B5EF4-FFF2-40B4-BE49-F238E27FC236}">
                    <a16:creationId xmlns:a16="http://schemas.microsoft.com/office/drawing/2014/main" id="{9B4F2945-5FBB-B65D-386C-6C32C0CA1C72}"/>
                  </a:ext>
                </a:extLst>
              </p:cNvPr>
              <p:cNvSpPr/>
              <p:nvPr/>
            </p:nvSpPr>
            <p:spPr>
              <a:xfrm>
                <a:off x="702092" y="10"/>
                <a:ext cx="2808019" cy="3860402"/>
              </a:xfrm>
              <a:custGeom>
                <a:avLst/>
                <a:gdLst>
                  <a:gd name="connsiteX0" fmla="*/ 2396382 w 2808019"/>
                  <a:gd name="connsiteY0" fmla="*/ 406362 h 3860402"/>
                  <a:gd name="connsiteX1" fmla="*/ 411550 w 2808019"/>
                  <a:gd name="connsiteY1" fmla="*/ 406362 h 3860402"/>
                  <a:gd name="connsiteX2" fmla="*/ 0 w 2808019"/>
                  <a:gd name="connsiteY2" fmla="*/ 1390134 h 3860402"/>
                  <a:gd name="connsiteX3" fmla="*/ 411550 w 2808019"/>
                  <a:gd name="connsiteY3" fmla="*/ 2373819 h 3860402"/>
                  <a:gd name="connsiteX4" fmla="*/ 789756 w 2808019"/>
                  <a:gd name="connsiteY4" fmla="*/ 3232898 h 3860402"/>
                  <a:gd name="connsiteX5" fmla="*/ 789756 w 2808019"/>
                  <a:gd name="connsiteY5" fmla="*/ 3772652 h 3860402"/>
                  <a:gd name="connsiteX6" fmla="*/ 877506 w 2808019"/>
                  <a:gd name="connsiteY6" fmla="*/ 3860402 h 3860402"/>
                  <a:gd name="connsiteX7" fmla="*/ 1930514 w 2808019"/>
                  <a:gd name="connsiteY7" fmla="*/ 3860402 h 3860402"/>
                  <a:gd name="connsiteX8" fmla="*/ 2018264 w 2808019"/>
                  <a:gd name="connsiteY8" fmla="*/ 3772652 h 3860402"/>
                  <a:gd name="connsiteX9" fmla="*/ 2018264 w 2808019"/>
                  <a:gd name="connsiteY9" fmla="*/ 3232898 h 3860402"/>
                  <a:gd name="connsiteX10" fmla="*/ 2396470 w 2808019"/>
                  <a:gd name="connsiteY10" fmla="*/ 2373907 h 3860402"/>
                  <a:gd name="connsiteX11" fmla="*/ 2808020 w 2808019"/>
                  <a:gd name="connsiteY11" fmla="*/ 1390222 h 3860402"/>
                  <a:gd name="connsiteX12" fmla="*/ 2396470 w 2808019"/>
                  <a:gd name="connsiteY12" fmla="*/ 406450 h 386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8019" h="3860402">
                    <a:moveTo>
                      <a:pt x="2396382" y="406362"/>
                    </a:moveTo>
                    <a:cubicBezTo>
                      <a:pt x="1849257" y="-135410"/>
                      <a:pt x="958676" y="-135498"/>
                      <a:pt x="411550" y="406362"/>
                    </a:cubicBezTo>
                    <a:cubicBezTo>
                      <a:pt x="146105" y="669088"/>
                      <a:pt x="0" y="1018511"/>
                      <a:pt x="0" y="1390134"/>
                    </a:cubicBezTo>
                    <a:cubicBezTo>
                      <a:pt x="0" y="1761758"/>
                      <a:pt x="146192" y="2111094"/>
                      <a:pt x="411550" y="2373819"/>
                    </a:cubicBezTo>
                    <a:cubicBezTo>
                      <a:pt x="651812" y="2611799"/>
                      <a:pt x="789756" y="2924893"/>
                      <a:pt x="789756" y="3232898"/>
                    </a:cubicBezTo>
                    <a:lnTo>
                      <a:pt x="789756" y="3772652"/>
                    </a:lnTo>
                    <a:cubicBezTo>
                      <a:pt x="789756" y="3821090"/>
                      <a:pt x="828980" y="3860402"/>
                      <a:pt x="877506" y="3860402"/>
                    </a:cubicBezTo>
                    <a:lnTo>
                      <a:pt x="1930514" y="3860402"/>
                    </a:lnTo>
                    <a:cubicBezTo>
                      <a:pt x="1979040" y="3860402"/>
                      <a:pt x="2018264" y="3821090"/>
                      <a:pt x="2018264" y="3772652"/>
                    </a:cubicBezTo>
                    <a:lnTo>
                      <a:pt x="2018264" y="3232898"/>
                    </a:lnTo>
                    <a:cubicBezTo>
                      <a:pt x="2018264" y="2924893"/>
                      <a:pt x="2156121" y="2611799"/>
                      <a:pt x="2396470" y="2373907"/>
                    </a:cubicBezTo>
                    <a:cubicBezTo>
                      <a:pt x="2661827" y="2111181"/>
                      <a:pt x="2808020" y="1761846"/>
                      <a:pt x="2808020" y="1390222"/>
                    </a:cubicBezTo>
                    <a:cubicBezTo>
                      <a:pt x="2808020" y="1018598"/>
                      <a:pt x="2661915" y="669175"/>
                      <a:pt x="2396470" y="406450"/>
                    </a:cubicBezTo>
                    <a:close/>
                  </a:path>
                </a:pathLst>
              </a:custGeom>
              <a:solidFill>
                <a:schemeClr val="bg1">
                  <a:alpha val="50000"/>
                </a:schemeClr>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reeform 30">
                <a:extLst>
                  <a:ext uri="{FF2B5EF4-FFF2-40B4-BE49-F238E27FC236}">
                    <a16:creationId xmlns:a16="http://schemas.microsoft.com/office/drawing/2014/main" id="{00252E2E-AA08-3F9F-6CFA-3199C2AE1084}"/>
                  </a:ext>
                </a:extLst>
              </p:cNvPr>
              <p:cNvSpPr/>
              <p:nvPr/>
            </p:nvSpPr>
            <p:spPr>
              <a:xfrm>
                <a:off x="1630903" y="268291"/>
                <a:ext cx="982203" cy="2209888"/>
              </a:xfrm>
              <a:custGeom>
                <a:avLst/>
                <a:gdLst>
                  <a:gd name="connsiteX0" fmla="*/ 351071 w 702054"/>
                  <a:gd name="connsiteY0" fmla="*/ 1579573 h 1579572"/>
                  <a:gd name="connsiteX1" fmla="*/ 320183 w 702054"/>
                  <a:gd name="connsiteY1" fmla="*/ 1573957 h 1579572"/>
                  <a:gd name="connsiteX2" fmla="*/ 268849 w 702054"/>
                  <a:gd name="connsiteY2" fmla="*/ 1460934 h 1579572"/>
                  <a:gd name="connsiteX3" fmla="*/ 487611 w 702054"/>
                  <a:gd name="connsiteY3" fmla="*/ 877480 h 1579572"/>
                  <a:gd name="connsiteX4" fmla="*/ 87731 w 702054"/>
                  <a:gd name="connsiteY4" fmla="*/ 877480 h 1579572"/>
                  <a:gd name="connsiteX5" fmla="*/ 15600 w 702054"/>
                  <a:gd name="connsiteY5" fmla="*/ 839747 h 1579572"/>
                  <a:gd name="connsiteX6" fmla="*/ 5597 w 702054"/>
                  <a:gd name="connsiteY6" fmla="*/ 758929 h 1579572"/>
                  <a:gd name="connsiteX7" fmla="*/ 268849 w 702054"/>
                  <a:gd name="connsiteY7" fmla="*/ 56924 h 1579572"/>
                  <a:gd name="connsiteX8" fmla="*/ 381871 w 702054"/>
                  <a:gd name="connsiteY8" fmla="*/ 5590 h 1579572"/>
                  <a:gd name="connsiteX9" fmla="*/ 433206 w 702054"/>
                  <a:gd name="connsiteY9" fmla="*/ 118612 h 1579572"/>
                  <a:gd name="connsiteX10" fmla="*/ 214443 w 702054"/>
                  <a:gd name="connsiteY10" fmla="*/ 702066 h 1579572"/>
                  <a:gd name="connsiteX11" fmla="*/ 614323 w 702054"/>
                  <a:gd name="connsiteY11" fmla="*/ 702066 h 1579572"/>
                  <a:gd name="connsiteX12" fmla="*/ 686454 w 702054"/>
                  <a:gd name="connsiteY12" fmla="*/ 739799 h 1579572"/>
                  <a:gd name="connsiteX13" fmla="*/ 696457 w 702054"/>
                  <a:gd name="connsiteY13" fmla="*/ 820617 h 1579572"/>
                  <a:gd name="connsiteX14" fmla="*/ 433206 w 702054"/>
                  <a:gd name="connsiteY14" fmla="*/ 1522622 h 1579572"/>
                  <a:gd name="connsiteX15" fmla="*/ 350983 w 702054"/>
                  <a:gd name="connsiteY15" fmla="*/ 1579573 h 157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2054" h="1579572">
                    <a:moveTo>
                      <a:pt x="351071" y="1579573"/>
                    </a:moveTo>
                    <a:cubicBezTo>
                      <a:pt x="340804" y="1579573"/>
                      <a:pt x="330449" y="1577730"/>
                      <a:pt x="320183" y="1573957"/>
                    </a:cubicBezTo>
                    <a:cubicBezTo>
                      <a:pt x="274816" y="1556933"/>
                      <a:pt x="251913" y="1506301"/>
                      <a:pt x="268849" y="1460934"/>
                    </a:cubicBezTo>
                    <a:lnTo>
                      <a:pt x="487611" y="877480"/>
                    </a:lnTo>
                    <a:lnTo>
                      <a:pt x="87731" y="877480"/>
                    </a:lnTo>
                    <a:cubicBezTo>
                      <a:pt x="58949" y="877480"/>
                      <a:pt x="32010" y="863352"/>
                      <a:pt x="15600" y="839747"/>
                    </a:cubicBezTo>
                    <a:cubicBezTo>
                      <a:pt x="-809" y="816054"/>
                      <a:pt x="-4495" y="785868"/>
                      <a:pt x="5597" y="758929"/>
                    </a:cubicBezTo>
                    <a:lnTo>
                      <a:pt x="268849" y="56924"/>
                    </a:lnTo>
                    <a:cubicBezTo>
                      <a:pt x="285784" y="11469"/>
                      <a:pt x="336504" y="-11346"/>
                      <a:pt x="381871" y="5590"/>
                    </a:cubicBezTo>
                    <a:cubicBezTo>
                      <a:pt x="427238" y="22613"/>
                      <a:pt x="450141" y="73245"/>
                      <a:pt x="433206" y="118612"/>
                    </a:cubicBezTo>
                    <a:lnTo>
                      <a:pt x="214443" y="702066"/>
                    </a:lnTo>
                    <a:lnTo>
                      <a:pt x="614323" y="702066"/>
                    </a:lnTo>
                    <a:cubicBezTo>
                      <a:pt x="643105" y="702066"/>
                      <a:pt x="670044" y="716194"/>
                      <a:pt x="686454" y="739799"/>
                    </a:cubicBezTo>
                    <a:cubicBezTo>
                      <a:pt x="702863" y="763492"/>
                      <a:pt x="706549" y="793678"/>
                      <a:pt x="696457" y="820617"/>
                    </a:cubicBezTo>
                    <a:lnTo>
                      <a:pt x="433206" y="1522622"/>
                    </a:lnTo>
                    <a:cubicBezTo>
                      <a:pt x="420043" y="1557811"/>
                      <a:pt x="386522" y="1579573"/>
                      <a:pt x="350983" y="1579573"/>
                    </a:cubicBezTo>
                    <a:close/>
                  </a:path>
                </a:pathLst>
              </a:custGeom>
              <a:solidFill>
                <a:schemeClr val="bg1"/>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reeform 32">
                <a:extLst>
                  <a:ext uri="{FF2B5EF4-FFF2-40B4-BE49-F238E27FC236}">
                    <a16:creationId xmlns:a16="http://schemas.microsoft.com/office/drawing/2014/main" id="{A3C34995-8616-0333-B625-ECA449D7B4DB}"/>
                  </a:ext>
                </a:extLst>
              </p:cNvPr>
              <p:cNvSpPr/>
              <p:nvPr/>
            </p:nvSpPr>
            <p:spPr>
              <a:xfrm>
                <a:off x="1414125" y="2724130"/>
                <a:ext cx="1383756" cy="1136195"/>
              </a:xfrm>
              <a:custGeom>
                <a:avLst/>
                <a:gdLst>
                  <a:gd name="connsiteX0" fmla="*/ 1368096 w 1383756"/>
                  <a:gd name="connsiteY0" fmla="*/ 37733 h 1136195"/>
                  <a:gd name="connsiteX1" fmla="*/ 1296053 w 1383756"/>
                  <a:gd name="connsiteY1" fmla="*/ 0 h 1136195"/>
                  <a:gd name="connsiteX2" fmla="*/ 87727 w 1383756"/>
                  <a:gd name="connsiteY2" fmla="*/ 0 h 1136195"/>
                  <a:gd name="connsiteX3" fmla="*/ 15684 w 1383756"/>
                  <a:gd name="connsiteY3" fmla="*/ 37733 h 1136195"/>
                  <a:gd name="connsiteX4" fmla="*/ 5592 w 1383756"/>
                  <a:gd name="connsiteY4" fmla="*/ 118463 h 1136195"/>
                  <a:gd name="connsiteX5" fmla="*/ 77635 w 1383756"/>
                  <a:gd name="connsiteY5" fmla="*/ 508690 h 1136195"/>
                  <a:gd name="connsiteX6" fmla="*/ 77635 w 1383756"/>
                  <a:gd name="connsiteY6" fmla="*/ 1048444 h 1136195"/>
                  <a:gd name="connsiteX7" fmla="*/ 165386 w 1383756"/>
                  <a:gd name="connsiteY7" fmla="*/ 1136195 h 1136195"/>
                  <a:gd name="connsiteX8" fmla="*/ 1218394 w 1383756"/>
                  <a:gd name="connsiteY8" fmla="*/ 1136195 h 1136195"/>
                  <a:gd name="connsiteX9" fmla="*/ 1306144 w 1383756"/>
                  <a:gd name="connsiteY9" fmla="*/ 1048444 h 1136195"/>
                  <a:gd name="connsiteX10" fmla="*/ 1306144 w 1383756"/>
                  <a:gd name="connsiteY10" fmla="*/ 508690 h 1136195"/>
                  <a:gd name="connsiteX11" fmla="*/ 1378187 w 1383756"/>
                  <a:gd name="connsiteY11" fmla="*/ 118463 h 1136195"/>
                  <a:gd name="connsiteX12" fmla="*/ 1368096 w 1383756"/>
                  <a:gd name="connsiteY12" fmla="*/ 37733 h 113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756" h="1136195">
                    <a:moveTo>
                      <a:pt x="1368096" y="37733"/>
                    </a:moveTo>
                    <a:cubicBezTo>
                      <a:pt x="1351687" y="14040"/>
                      <a:pt x="1324835" y="0"/>
                      <a:pt x="1296053" y="0"/>
                    </a:cubicBezTo>
                    <a:lnTo>
                      <a:pt x="87727" y="0"/>
                    </a:lnTo>
                    <a:cubicBezTo>
                      <a:pt x="58945" y="0"/>
                      <a:pt x="32005" y="14128"/>
                      <a:pt x="15684" y="37733"/>
                    </a:cubicBezTo>
                    <a:cubicBezTo>
                      <a:pt x="-814" y="61338"/>
                      <a:pt x="-4499" y="91524"/>
                      <a:pt x="5592" y="118463"/>
                    </a:cubicBezTo>
                    <a:cubicBezTo>
                      <a:pt x="53416" y="246667"/>
                      <a:pt x="77635" y="377942"/>
                      <a:pt x="77635" y="508690"/>
                    </a:cubicBezTo>
                    <a:lnTo>
                      <a:pt x="77635" y="1048444"/>
                    </a:lnTo>
                    <a:cubicBezTo>
                      <a:pt x="77635" y="1096883"/>
                      <a:pt x="116860" y="1136195"/>
                      <a:pt x="165386" y="1136195"/>
                    </a:cubicBezTo>
                    <a:lnTo>
                      <a:pt x="1218394" y="1136195"/>
                    </a:lnTo>
                    <a:cubicBezTo>
                      <a:pt x="1266920" y="1136195"/>
                      <a:pt x="1306144" y="1096883"/>
                      <a:pt x="1306144" y="1048444"/>
                    </a:cubicBezTo>
                    <a:lnTo>
                      <a:pt x="1306144" y="508690"/>
                    </a:lnTo>
                    <a:cubicBezTo>
                      <a:pt x="1306144" y="377679"/>
                      <a:pt x="1330363" y="246404"/>
                      <a:pt x="1378187" y="118463"/>
                    </a:cubicBezTo>
                    <a:cubicBezTo>
                      <a:pt x="1388279" y="91524"/>
                      <a:pt x="1384505" y="61338"/>
                      <a:pt x="1368096" y="37733"/>
                    </a:cubicBezTo>
                    <a:close/>
                  </a:path>
                </a:pathLst>
              </a:custGeom>
              <a:solidFill>
                <a:srgbClr val="F0A000"/>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6" name="Freeform 475">
                <a:extLst>
                  <a:ext uri="{FF2B5EF4-FFF2-40B4-BE49-F238E27FC236}">
                    <a16:creationId xmlns:a16="http://schemas.microsoft.com/office/drawing/2014/main" id="{283ACE01-F371-81EA-8C58-425711A8C17A}"/>
                  </a:ext>
                </a:extLst>
              </p:cNvPr>
              <p:cNvSpPr/>
              <p:nvPr/>
            </p:nvSpPr>
            <p:spPr>
              <a:xfrm>
                <a:off x="1842763" y="3333821"/>
                <a:ext cx="1053007" cy="175501"/>
              </a:xfrm>
              <a:custGeom>
                <a:avLst/>
                <a:gdLst>
                  <a:gd name="connsiteX0" fmla="*/ 965257 w 1053007"/>
                  <a:gd name="connsiteY0" fmla="*/ 175501 h 175501"/>
                  <a:gd name="connsiteX1" fmla="*/ 87751 w 1053007"/>
                  <a:gd name="connsiteY1" fmla="*/ 175501 h 175501"/>
                  <a:gd name="connsiteX2" fmla="*/ 0 w 1053007"/>
                  <a:gd name="connsiteY2" fmla="*/ 87751 h 175501"/>
                  <a:gd name="connsiteX3" fmla="*/ 87751 w 1053007"/>
                  <a:gd name="connsiteY3" fmla="*/ 0 h 175501"/>
                  <a:gd name="connsiteX4" fmla="*/ 965257 w 1053007"/>
                  <a:gd name="connsiteY4" fmla="*/ 0 h 175501"/>
                  <a:gd name="connsiteX5" fmla="*/ 1053008 w 1053007"/>
                  <a:gd name="connsiteY5" fmla="*/ 87751 h 175501"/>
                  <a:gd name="connsiteX6" fmla="*/ 965257 w 1053007"/>
                  <a:gd name="connsiteY6" fmla="*/ 175501 h 17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007" h="175501">
                    <a:moveTo>
                      <a:pt x="965257" y="175501"/>
                    </a:moveTo>
                    <a:lnTo>
                      <a:pt x="87751" y="175501"/>
                    </a:lnTo>
                    <a:cubicBezTo>
                      <a:pt x="39225" y="175501"/>
                      <a:pt x="0" y="136189"/>
                      <a:pt x="0" y="87751"/>
                    </a:cubicBezTo>
                    <a:cubicBezTo>
                      <a:pt x="0" y="39312"/>
                      <a:pt x="39225" y="0"/>
                      <a:pt x="87751" y="0"/>
                    </a:cubicBezTo>
                    <a:lnTo>
                      <a:pt x="965257" y="0"/>
                    </a:lnTo>
                    <a:cubicBezTo>
                      <a:pt x="1013783" y="0"/>
                      <a:pt x="1053008" y="39312"/>
                      <a:pt x="1053008" y="87751"/>
                    </a:cubicBezTo>
                    <a:cubicBezTo>
                      <a:pt x="1053008" y="136189"/>
                      <a:pt x="1013783" y="175501"/>
                      <a:pt x="965257" y="175501"/>
                    </a:cubicBezTo>
                    <a:close/>
                  </a:path>
                </a:pathLst>
              </a:custGeom>
              <a:solidFill>
                <a:srgbClr val="CC7E00"/>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7" name="Freeform 476">
                <a:extLst>
                  <a:ext uri="{FF2B5EF4-FFF2-40B4-BE49-F238E27FC236}">
                    <a16:creationId xmlns:a16="http://schemas.microsoft.com/office/drawing/2014/main" id="{E0457608-D0CD-D44F-2C73-76260413EF54}"/>
                  </a:ext>
                </a:extLst>
              </p:cNvPr>
              <p:cNvSpPr/>
              <p:nvPr/>
            </p:nvSpPr>
            <p:spPr>
              <a:xfrm>
                <a:off x="1842763" y="2982819"/>
                <a:ext cx="1053007" cy="175501"/>
              </a:xfrm>
              <a:custGeom>
                <a:avLst/>
                <a:gdLst>
                  <a:gd name="connsiteX0" fmla="*/ 965257 w 1053007"/>
                  <a:gd name="connsiteY0" fmla="*/ 175501 h 175501"/>
                  <a:gd name="connsiteX1" fmla="*/ 87751 w 1053007"/>
                  <a:gd name="connsiteY1" fmla="*/ 175501 h 175501"/>
                  <a:gd name="connsiteX2" fmla="*/ 0 w 1053007"/>
                  <a:gd name="connsiteY2" fmla="*/ 87751 h 175501"/>
                  <a:gd name="connsiteX3" fmla="*/ 87751 w 1053007"/>
                  <a:gd name="connsiteY3" fmla="*/ 0 h 175501"/>
                  <a:gd name="connsiteX4" fmla="*/ 965257 w 1053007"/>
                  <a:gd name="connsiteY4" fmla="*/ 0 h 175501"/>
                  <a:gd name="connsiteX5" fmla="*/ 1053008 w 1053007"/>
                  <a:gd name="connsiteY5" fmla="*/ 87751 h 175501"/>
                  <a:gd name="connsiteX6" fmla="*/ 965257 w 1053007"/>
                  <a:gd name="connsiteY6" fmla="*/ 175501 h 17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007" h="175501">
                    <a:moveTo>
                      <a:pt x="965257" y="175501"/>
                    </a:moveTo>
                    <a:lnTo>
                      <a:pt x="87751" y="175501"/>
                    </a:lnTo>
                    <a:cubicBezTo>
                      <a:pt x="39225" y="175501"/>
                      <a:pt x="0" y="136189"/>
                      <a:pt x="0" y="87751"/>
                    </a:cubicBezTo>
                    <a:cubicBezTo>
                      <a:pt x="0" y="39312"/>
                      <a:pt x="39225" y="0"/>
                      <a:pt x="87751" y="0"/>
                    </a:cubicBezTo>
                    <a:lnTo>
                      <a:pt x="965257" y="0"/>
                    </a:lnTo>
                    <a:cubicBezTo>
                      <a:pt x="1013783" y="0"/>
                      <a:pt x="1053008" y="39312"/>
                      <a:pt x="1053008" y="87751"/>
                    </a:cubicBezTo>
                    <a:cubicBezTo>
                      <a:pt x="1053008" y="136189"/>
                      <a:pt x="1013783" y="175501"/>
                      <a:pt x="965257" y="175501"/>
                    </a:cubicBezTo>
                    <a:close/>
                  </a:path>
                </a:pathLst>
              </a:custGeom>
              <a:solidFill>
                <a:srgbClr val="CC7E00"/>
              </a:solidFill>
              <a:ln w="87709"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Tree>
    <p:extLst>
      <p:ext uri="{BB962C8B-B14F-4D97-AF65-F5344CB8AC3E}">
        <p14:creationId xmlns:p14="http://schemas.microsoft.com/office/powerpoint/2010/main" val="320655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8BCDEF-EBF0-DE5F-D52E-09BA1E02198F}"/>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aphicFrame>
        <p:nvGraphicFramePr>
          <p:cNvPr id="4" name="Table 3">
            <a:extLst>
              <a:ext uri="{FF2B5EF4-FFF2-40B4-BE49-F238E27FC236}">
                <a16:creationId xmlns:a16="http://schemas.microsoft.com/office/drawing/2014/main" id="{CC7480EE-189B-E4A4-8C2F-431ED6871F3F}"/>
              </a:ext>
            </a:extLst>
          </p:cNvPr>
          <p:cNvGraphicFramePr>
            <a:graphicFrameLocks noGrp="1"/>
          </p:cNvGraphicFramePr>
          <p:nvPr>
            <p:extLst>
              <p:ext uri="{D42A27DB-BD31-4B8C-83A1-F6EECF244321}">
                <p14:modId xmlns:p14="http://schemas.microsoft.com/office/powerpoint/2010/main" val="1841003658"/>
              </p:ext>
            </p:extLst>
          </p:nvPr>
        </p:nvGraphicFramePr>
        <p:xfrm>
          <a:off x="892278" y="1400416"/>
          <a:ext cx="6715022" cy="3739655"/>
        </p:xfrm>
        <a:graphic>
          <a:graphicData uri="http://schemas.openxmlformats.org/drawingml/2006/table">
            <a:tbl>
              <a:tblPr>
                <a:tableStyleId>{5C22544A-7EE6-4342-B048-85BDC9FD1C3A}</a:tableStyleId>
              </a:tblPr>
              <a:tblGrid>
                <a:gridCol w="3260622">
                  <a:extLst>
                    <a:ext uri="{9D8B030D-6E8A-4147-A177-3AD203B41FA5}">
                      <a16:colId xmlns:a16="http://schemas.microsoft.com/office/drawing/2014/main" val="3245744501"/>
                    </a:ext>
                  </a:extLst>
                </a:gridCol>
                <a:gridCol w="1765300">
                  <a:extLst>
                    <a:ext uri="{9D8B030D-6E8A-4147-A177-3AD203B41FA5}">
                      <a16:colId xmlns:a16="http://schemas.microsoft.com/office/drawing/2014/main" val="2452549098"/>
                    </a:ext>
                  </a:extLst>
                </a:gridCol>
                <a:gridCol w="1689100">
                  <a:extLst>
                    <a:ext uri="{9D8B030D-6E8A-4147-A177-3AD203B41FA5}">
                      <a16:colId xmlns:a16="http://schemas.microsoft.com/office/drawing/2014/main" val="2026650202"/>
                    </a:ext>
                  </a:extLst>
                </a:gridCol>
              </a:tblGrid>
              <a:tr h="364013">
                <a:tc>
                  <a:txBody>
                    <a:bodyPr/>
                    <a:lstStyle/>
                    <a:p>
                      <a:pPr algn="l" fontAlgn="ctr"/>
                      <a:r>
                        <a:rPr lang="en-US" sz="1400" u="none" strike="noStrike" dirty="0">
                          <a:effectLst/>
                          <a:latin typeface="Century Gothic" panose="020B0502020202020204" pitchFamily="34" charset="0"/>
                        </a:rPr>
                        <a:t>CHANNEL</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fontAlgn="ctr"/>
                      <a:r>
                        <a:rPr lang="en-US" sz="1400" u="none" strike="noStrike" dirty="0">
                          <a:effectLst/>
                          <a:latin typeface="Century Gothic" panose="020B0502020202020204" pitchFamily="34" charset="0"/>
                        </a:rPr>
                        <a:t>AMOUNT</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400" u="none" strike="noStrike" dirty="0">
                          <a:effectLst/>
                          <a:latin typeface="Century Gothic" panose="020B0502020202020204" pitchFamily="34" charset="0"/>
                        </a:rPr>
                        <a:t>% of TOTAL</a:t>
                      </a:r>
                      <a:endParaRPr lang="en-US" sz="14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205800"/>
                  </a:ext>
                </a:extLst>
              </a:tr>
              <a:tr h="562607">
                <a:tc>
                  <a:txBody>
                    <a:bodyPr/>
                    <a:lstStyle/>
                    <a:p>
                      <a:pPr algn="l" fontAlgn="ctr"/>
                      <a:r>
                        <a:rPr lang="en-US" sz="1600" u="none" strike="noStrike" dirty="0">
                          <a:effectLst/>
                          <a:latin typeface="Century Gothic" panose="020B0502020202020204" pitchFamily="34" charset="0"/>
                        </a:rPr>
                        <a:t>Social Media</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 $15,000 </a:t>
                      </a:r>
                    </a:p>
                  </a:txBody>
                  <a:tcPr marL="9525"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2000" b="0" i="0" u="none" strike="noStrike" dirty="0">
                          <a:solidFill>
                            <a:schemeClr val="bg1"/>
                          </a:solidFill>
                          <a:effectLst/>
                          <a:latin typeface="Century Gothic" panose="020B0502020202020204" pitchFamily="34" charset="0"/>
                        </a:rPr>
                        <a:t>30%</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82696"/>
                  </a:ext>
                </a:extLst>
              </a:tr>
              <a:tr h="562607">
                <a:tc>
                  <a:txBody>
                    <a:bodyPr/>
                    <a:lstStyle/>
                    <a:p>
                      <a:pPr algn="l" fontAlgn="ctr"/>
                      <a:r>
                        <a:rPr lang="en-US" sz="1600" u="none" strike="noStrike" dirty="0">
                          <a:effectLst/>
                          <a:latin typeface="Century Gothic" panose="020B0502020202020204" pitchFamily="34" charset="0"/>
                        </a:rPr>
                        <a:t>Search Engine Ads </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 $12,500 </a:t>
                      </a:r>
                    </a:p>
                  </a:txBody>
                  <a:tcPr marL="9525"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2000" b="0" i="0" u="none" strike="noStrike" dirty="0">
                          <a:solidFill>
                            <a:schemeClr val="bg1"/>
                          </a:solidFill>
                          <a:effectLst/>
                          <a:latin typeface="Century Gothic" panose="020B0502020202020204" pitchFamily="34" charset="0"/>
                        </a:rPr>
                        <a:t>25%</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59078"/>
                  </a:ext>
                </a:extLst>
              </a:tr>
              <a:tr h="562607">
                <a:tc>
                  <a:txBody>
                    <a:bodyPr/>
                    <a:lstStyle/>
                    <a:p>
                      <a:pPr algn="l" fontAlgn="ctr"/>
                      <a:r>
                        <a:rPr lang="en-US" sz="1600" u="none" strike="noStrike" dirty="0">
                          <a:effectLst/>
                          <a:latin typeface="Century Gothic" panose="020B0502020202020204" pitchFamily="34" charset="0"/>
                        </a:rPr>
                        <a:t>Display Ads</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 $7,500 </a:t>
                      </a:r>
                    </a:p>
                  </a:txBody>
                  <a:tcPr marL="9525"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2000" b="0" i="0" u="none" strike="noStrike" dirty="0">
                          <a:solidFill>
                            <a:schemeClr val="bg1"/>
                          </a:solidFill>
                          <a:effectLst/>
                          <a:latin typeface="Century Gothic" panose="020B0502020202020204" pitchFamily="34" charset="0"/>
                        </a:rPr>
                        <a:t>15%</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057455"/>
                  </a:ext>
                </a:extLst>
              </a:tr>
              <a:tr h="562607">
                <a:tc>
                  <a:txBody>
                    <a:bodyPr/>
                    <a:lstStyle/>
                    <a:p>
                      <a:pPr algn="l" fontAlgn="ctr"/>
                      <a:r>
                        <a:rPr lang="en-US" sz="1600" u="none" strike="noStrike" dirty="0">
                          <a:effectLst/>
                          <a:latin typeface="Century Gothic" panose="020B0502020202020204" pitchFamily="34" charset="0"/>
                        </a:rPr>
                        <a:t>Print Media </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 $5,000 </a:t>
                      </a:r>
                    </a:p>
                  </a:txBody>
                  <a:tcPr marL="9525"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2000" b="0" i="0" u="none" strike="noStrike" dirty="0">
                          <a:solidFill>
                            <a:schemeClr val="bg1"/>
                          </a:solidFill>
                          <a:effectLst/>
                          <a:latin typeface="Century Gothic" panose="020B0502020202020204" pitchFamily="34" charset="0"/>
                        </a:rPr>
                        <a:t>10%</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821521"/>
                  </a:ext>
                </a:extLst>
              </a:tr>
              <a:tr h="562607">
                <a:tc>
                  <a:txBody>
                    <a:bodyPr/>
                    <a:lstStyle/>
                    <a:p>
                      <a:pPr algn="l" fontAlgn="ctr"/>
                      <a:r>
                        <a:rPr lang="en-US" sz="1600" u="none" strike="noStrike" dirty="0">
                          <a:effectLst/>
                          <a:latin typeface="Century Gothic" panose="020B0502020202020204" pitchFamily="34" charset="0"/>
                        </a:rPr>
                        <a:t>Email Marketing</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 $5,000 </a:t>
                      </a:r>
                    </a:p>
                  </a:txBody>
                  <a:tcPr marL="9525"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2000" b="0" i="0" u="none" strike="noStrike" dirty="0">
                          <a:solidFill>
                            <a:schemeClr val="bg1"/>
                          </a:solidFill>
                          <a:effectLst/>
                          <a:latin typeface="Century Gothic" panose="020B0502020202020204" pitchFamily="34" charset="0"/>
                        </a:rPr>
                        <a:t>10%</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7106613"/>
                  </a:ext>
                </a:extLst>
              </a:tr>
              <a:tr h="562607">
                <a:tc>
                  <a:txBody>
                    <a:bodyPr/>
                    <a:lstStyle/>
                    <a:p>
                      <a:pPr algn="l" fontAlgn="ctr"/>
                      <a:r>
                        <a:rPr lang="en-US" sz="1600" u="none" strike="noStrike" dirty="0">
                          <a:effectLst/>
                          <a:latin typeface="Century Gothic" panose="020B0502020202020204" pitchFamily="34" charset="0"/>
                        </a:rPr>
                        <a:t>Influencer Partnerships</a:t>
                      </a:r>
                      <a:endParaRPr lang="en-US" sz="16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r" fontAlgn="ctr"/>
                      <a:r>
                        <a:rPr lang="en-US" sz="1800" b="0" i="0" u="none" strike="noStrike" dirty="0">
                          <a:solidFill>
                            <a:srgbClr val="000000"/>
                          </a:solidFill>
                          <a:effectLst/>
                          <a:latin typeface="Century Gothic" panose="020B0502020202020204" pitchFamily="34" charset="0"/>
                        </a:rPr>
                        <a:t> $5,000 </a:t>
                      </a:r>
                    </a:p>
                  </a:txBody>
                  <a:tcPr marL="9525"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9F9F9"/>
                    </a:solidFill>
                  </a:tcPr>
                </a:tc>
                <a:tc>
                  <a:txBody>
                    <a:bodyPr/>
                    <a:lstStyle/>
                    <a:p>
                      <a:pPr algn="l" fontAlgn="ctr"/>
                      <a:r>
                        <a:rPr lang="en-US" sz="2000" b="0" i="0" u="none" strike="noStrike" dirty="0">
                          <a:solidFill>
                            <a:schemeClr val="bg1"/>
                          </a:solidFill>
                          <a:effectLst/>
                          <a:latin typeface="Century Gothic" panose="020B0502020202020204" pitchFamily="34" charset="0"/>
                        </a:rPr>
                        <a:t>10%</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0693197"/>
                  </a:ext>
                </a:extLst>
              </a:tr>
            </a:tbl>
          </a:graphicData>
        </a:graphic>
      </p:graphicFrame>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421361"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Budget Allocation</a:t>
            </a:r>
            <a:endParaRPr lang="en-US" sz="3200" dirty="0">
              <a:solidFill>
                <a:schemeClr val="tx1"/>
              </a:solidFill>
              <a:latin typeface="Courier" pitchFamily="2" charset="0"/>
            </a:endParaRP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1" y="5454303"/>
            <a:ext cx="5400689" cy="1169551"/>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Provide a budget breakdown that illustrates the allocation of funds to each advertising channel. </a:t>
            </a:r>
          </a:p>
          <a:p>
            <a:endParaRPr lang="en-US" sz="1400" dirty="0">
              <a:solidFill>
                <a:schemeClr val="tx1">
                  <a:lumMod val="65000"/>
                  <a:lumOff val="35000"/>
                </a:schemeClr>
              </a:solidFill>
              <a:latin typeface="Courier" pitchFamily="2" charset="0"/>
            </a:endParaRPr>
          </a:p>
          <a:p>
            <a:r>
              <a:rPr lang="en-US" sz="1400" dirty="0">
                <a:solidFill>
                  <a:schemeClr val="tx1">
                    <a:lumMod val="65000"/>
                    <a:lumOff val="35000"/>
                  </a:schemeClr>
                </a:solidFill>
                <a:latin typeface="Courier" pitchFamily="2" charset="0"/>
              </a:rPr>
              <a:t>By doing this, you can then manage and distribute your resources efficiently.</a:t>
            </a:r>
          </a:p>
        </p:txBody>
      </p:sp>
      <p:sp>
        <p:nvSpPr>
          <p:cNvPr id="5" name="Rectangle 4">
            <a:extLst>
              <a:ext uri="{FF2B5EF4-FFF2-40B4-BE49-F238E27FC236}">
                <a16:creationId xmlns:a16="http://schemas.microsoft.com/office/drawing/2014/main" id="{150DBD8D-1F2A-A978-A765-9DBB6C7298CF}"/>
              </a:ext>
            </a:extLst>
          </p:cNvPr>
          <p:cNvSpPr/>
          <p:nvPr/>
        </p:nvSpPr>
        <p:spPr>
          <a:xfrm>
            <a:off x="8426442" y="3835892"/>
            <a:ext cx="3202676"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TOTAL BUDGET</a:t>
            </a:r>
            <a:endParaRPr lang="en-US" sz="2400" dirty="0">
              <a:solidFill>
                <a:schemeClr val="bg1"/>
              </a:solidFill>
            </a:endParaRPr>
          </a:p>
        </p:txBody>
      </p:sp>
      <p:sp>
        <p:nvSpPr>
          <p:cNvPr id="6" name="Rectangle 5">
            <a:extLst>
              <a:ext uri="{FF2B5EF4-FFF2-40B4-BE49-F238E27FC236}">
                <a16:creationId xmlns:a16="http://schemas.microsoft.com/office/drawing/2014/main" id="{7572C493-7253-556E-17BC-D3504E759EDC}"/>
              </a:ext>
            </a:extLst>
          </p:cNvPr>
          <p:cNvSpPr/>
          <p:nvPr/>
        </p:nvSpPr>
        <p:spPr>
          <a:xfrm>
            <a:off x="8064499" y="4232101"/>
            <a:ext cx="3910235" cy="8902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60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$50,000</a:t>
            </a:r>
            <a:endParaRPr lang="en-US" sz="6000" dirty="0">
              <a:solidFill>
                <a:schemeClr val="tx1"/>
              </a:solidFill>
            </a:endParaRPr>
          </a:p>
        </p:txBody>
      </p:sp>
      <p:pic>
        <p:nvPicPr>
          <p:cNvPr id="7" name="Picture 6">
            <a:extLst>
              <a:ext uri="{FF2B5EF4-FFF2-40B4-BE49-F238E27FC236}">
                <a16:creationId xmlns:a16="http://schemas.microsoft.com/office/drawing/2014/main" id="{E2A8E95D-D8B8-E298-62F6-375C701AC46E}"/>
              </a:ext>
            </a:extLst>
          </p:cNvPr>
          <p:cNvPicPr>
            <a:picLocks noChangeAspect="1"/>
          </p:cNvPicPr>
          <p:nvPr/>
        </p:nvPicPr>
        <p:blipFill>
          <a:blip r:embed="rId3">
            <a:alphaModFix/>
          </a:blip>
          <a:stretch>
            <a:fillRect/>
          </a:stretch>
        </p:blipFill>
        <p:spPr>
          <a:xfrm>
            <a:off x="8572140" y="2166020"/>
            <a:ext cx="2711361" cy="1380987"/>
          </a:xfrm>
          <a:prstGeom prst="rect">
            <a:avLst/>
          </a:prstGeom>
        </p:spPr>
      </p:pic>
      <p:grpSp>
        <p:nvGrpSpPr>
          <p:cNvPr id="14" name="Group 13">
            <a:extLst>
              <a:ext uri="{FF2B5EF4-FFF2-40B4-BE49-F238E27FC236}">
                <a16:creationId xmlns:a16="http://schemas.microsoft.com/office/drawing/2014/main" id="{20179FFA-D427-F9DE-11DE-C82816D66240}"/>
              </a:ext>
            </a:extLst>
          </p:cNvPr>
          <p:cNvGrpSpPr/>
          <p:nvPr/>
        </p:nvGrpSpPr>
        <p:grpSpPr>
          <a:xfrm>
            <a:off x="11824885" y="4279872"/>
            <a:ext cx="181396" cy="743224"/>
            <a:chOff x="12052701" y="6447749"/>
            <a:chExt cx="79923" cy="327464"/>
          </a:xfrm>
          <a:solidFill>
            <a:schemeClr val="bg1"/>
          </a:solidFill>
        </p:grpSpPr>
        <p:sp>
          <p:nvSpPr>
            <p:cNvPr id="29" name="Freeform 28">
              <a:extLst>
                <a:ext uri="{FF2B5EF4-FFF2-40B4-BE49-F238E27FC236}">
                  <a16:creationId xmlns:a16="http://schemas.microsoft.com/office/drawing/2014/main" id="{3A32EF3E-9F78-BBA4-CFF3-BAC3BBF7D45B}"/>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34DBFD4-B9B5-B91C-282A-2C780DC1B5FF}"/>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1388661-AFBD-185F-652A-F40121EAB48D}"/>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33" name="Rounded Rectangle 32">
            <a:extLst>
              <a:ext uri="{FF2B5EF4-FFF2-40B4-BE49-F238E27FC236}">
                <a16:creationId xmlns:a16="http://schemas.microsoft.com/office/drawing/2014/main" id="{D76690E5-5067-F2A4-A7BB-F5F133CD8C56}"/>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6" name="Rectangle 475">
            <a:extLst>
              <a:ext uri="{FF2B5EF4-FFF2-40B4-BE49-F238E27FC236}">
                <a16:creationId xmlns:a16="http://schemas.microsoft.com/office/drawing/2014/main" id="{A7EB9999-B218-4817-D500-C428F8B82633}"/>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rPr>
              <a:t>6</a:t>
            </a:r>
          </a:p>
        </p:txBody>
      </p:sp>
    </p:spTree>
    <p:extLst>
      <p:ext uri="{BB962C8B-B14F-4D97-AF65-F5344CB8AC3E}">
        <p14:creationId xmlns:p14="http://schemas.microsoft.com/office/powerpoint/2010/main" val="414899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 name="Rectangle 573">
            <a:extLst>
              <a:ext uri="{FF2B5EF4-FFF2-40B4-BE49-F238E27FC236}">
                <a16:creationId xmlns:a16="http://schemas.microsoft.com/office/drawing/2014/main" id="{7566AE9D-83B3-36A6-F8C5-FF189B99B2E2}"/>
              </a:ext>
            </a:extLst>
          </p:cNvPr>
          <p:cNvSpPr/>
          <p:nvPr/>
        </p:nvSpPr>
        <p:spPr>
          <a:xfrm>
            <a:off x="-4905" y="1231163"/>
            <a:ext cx="12196905" cy="40412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571" name="Group 570">
            <a:extLst>
              <a:ext uri="{FF2B5EF4-FFF2-40B4-BE49-F238E27FC236}">
                <a16:creationId xmlns:a16="http://schemas.microsoft.com/office/drawing/2014/main" id="{D01C0DF6-F3C8-BC75-3AB1-C3ABEFD71E1D}"/>
              </a:ext>
            </a:extLst>
          </p:cNvPr>
          <p:cNvGrpSpPr/>
          <p:nvPr/>
        </p:nvGrpSpPr>
        <p:grpSpPr>
          <a:xfrm>
            <a:off x="7156540" y="6131814"/>
            <a:ext cx="4942860" cy="610436"/>
            <a:chOff x="7249140" y="6247564"/>
            <a:chExt cx="4942860" cy="610436"/>
          </a:xfrm>
        </p:grpSpPr>
        <p:sp>
          <p:nvSpPr>
            <p:cNvPr id="8" name="Rounded Rectangle 7">
              <a:extLst>
                <a:ext uri="{FF2B5EF4-FFF2-40B4-BE49-F238E27FC236}">
                  <a16:creationId xmlns:a16="http://schemas.microsoft.com/office/drawing/2014/main" id="{DDA2AB4A-DA1B-0B1E-D1B7-711319C7544C}"/>
                </a:ext>
              </a:extLst>
            </p:cNvPr>
            <p:cNvSpPr/>
            <p:nvPr/>
          </p:nvSpPr>
          <p:spPr>
            <a:xfrm>
              <a:off x="7249140" y="6247564"/>
              <a:ext cx="4942860" cy="610436"/>
            </a:xfrm>
            <a:prstGeom prst="roundRect">
              <a:avLst>
                <a:gd name="adj" fmla="val 2213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F1EEFA-D75D-EC33-616D-B9F1C2B67B80}"/>
                </a:ext>
              </a:extLst>
            </p:cNvPr>
            <p:cNvSpPr txBox="1"/>
            <p:nvPr/>
          </p:nvSpPr>
          <p:spPr>
            <a:xfrm>
              <a:off x="7249140" y="6286059"/>
              <a:ext cx="4942860" cy="523220"/>
            </a:xfrm>
            <a:prstGeom prst="rect">
              <a:avLst/>
            </a:prstGeom>
            <a:noFill/>
          </p:spPr>
          <p:txBody>
            <a:bodyPr wrap="square" rtlCol="0">
              <a:spAutoFit/>
            </a:bodyPr>
            <a:lstStyle/>
            <a:p>
              <a:pPr algn="ctr"/>
              <a:r>
                <a:rPr lang="en-US" sz="2800" spc="600" dirty="0">
                  <a:latin typeface="Century Gothic" panose="020B0502020202020204" pitchFamily="34" charset="0"/>
                </a:rPr>
                <a:t>ADVERTISING PLAN</a:t>
              </a:r>
            </a:p>
          </p:txBody>
        </p:sp>
        <p:grpSp>
          <p:nvGrpSpPr>
            <p:cNvPr id="10" name="Group 9">
              <a:extLst>
                <a:ext uri="{FF2B5EF4-FFF2-40B4-BE49-F238E27FC236}">
                  <a16:creationId xmlns:a16="http://schemas.microsoft.com/office/drawing/2014/main" id="{19C0CAF2-CB17-A7FF-1F3E-BB428AB47C93}"/>
                </a:ext>
              </a:extLst>
            </p:cNvPr>
            <p:cNvGrpSpPr/>
            <p:nvPr/>
          </p:nvGrpSpPr>
          <p:grpSpPr>
            <a:xfrm>
              <a:off x="12017976" y="6386741"/>
              <a:ext cx="79923" cy="327464"/>
              <a:chOff x="12052701" y="6447749"/>
              <a:chExt cx="79923" cy="327464"/>
            </a:xfrm>
            <a:solidFill>
              <a:schemeClr val="bg1"/>
            </a:solidFill>
          </p:grpSpPr>
          <p:sp>
            <p:nvSpPr>
              <p:cNvPr id="11" name="Freeform 10">
                <a:extLst>
                  <a:ext uri="{FF2B5EF4-FFF2-40B4-BE49-F238E27FC236}">
                    <a16:creationId xmlns:a16="http://schemas.microsoft.com/office/drawing/2014/main" id="{91BEBC1F-8597-2EA8-4F45-4BEE47A26B3F}"/>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DF3987D-15D5-E13D-AD32-9540F2DA7458}"/>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1EF6950-2F95-5ECB-35C9-0BDE7773C9D6}"/>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grpSp>
      <p:grpSp>
        <p:nvGrpSpPr>
          <p:cNvPr id="15" name="Group 14">
            <a:extLst>
              <a:ext uri="{FF2B5EF4-FFF2-40B4-BE49-F238E27FC236}">
                <a16:creationId xmlns:a16="http://schemas.microsoft.com/office/drawing/2014/main" id="{D1A0077A-2F00-E5E9-E39D-A5F138FBC589}"/>
              </a:ext>
            </a:extLst>
          </p:cNvPr>
          <p:cNvGrpSpPr/>
          <p:nvPr/>
        </p:nvGrpSpPr>
        <p:grpSpPr>
          <a:xfrm>
            <a:off x="9554900" y="122557"/>
            <a:ext cx="2531424" cy="2387288"/>
            <a:chOff x="4301836" y="1542184"/>
            <a:chExt cx="4242954" cy="4001365"/>
          </a:xfrm>
          <a:solidFill>
            <a:schemeClr val="bg1">
              <a:lumMod val="85000"/>
              <a:alpha val="50000"/>
            </a:schemeClr>
          </a:solidFill>
        </p:grpSpPr>
        <p:sp>
          <p:nvSpPr>
            <p:cNvPr id="16" name="Freeform 15">
              <a:extLst>
                <a:ext uri="{FF2B5EF4-FFF2-40B4-BE49-F238E27FC236}">
                  <a16:creationId xmlns:a16="http://schemas.microsoft.com/office/drawing/2014/main" id="{3433DE34-058C-D9FB-71FE-3965ACEF3F1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FB512C32-DEE8-5FF8-6ECE-0FBE98151222}"/>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5434A0-CDBD-C1ED-F360-42E8C028BEC3}"/>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8D17D80-DB15-AF86-9C3F-9D122A6CAF89}"/>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2C5B5FC-4E61-2AE0-AC99-D3CB269D9CC7}"/>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4DAB5C1-0061-A552-B881-5F42E2318F9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64EAE-5854-B9A7-DDB7-4357EC4CEE3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E8A004B-8AAD-9E10-E79E-6E00A238DF96}"/>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5F1ED09-9A1E-90DD-C314-57F70A5E269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D71FC6A-4402-84D1-05C6-9CCAFB4B65ED}"/>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5CA804-ED05-2EEA-F697-C84CE321686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02245A-AC4C-9352-DF12-8A1836955BEF}"/>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19431E5-79A9-8209-FD25-0A251F59822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8452D89-C248-250C-3F78-6854851A0F6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681D68-2BA0-19AC-5ECB-40798F95E2D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3CBBBE2-0E93-050F-F1F0-03D78A21FA9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C2F618DA-E54E-18B3-C287-01D2ECB30A1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AD20A9-20F9-1AF9-6F9B-26F0F2A973F1}"/>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CBDF598-AE8D-7977-D3D1-442749741E70}"/>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8AC9AF1-593B-3DCF-1090-7CB47EC0DEE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71B2812-9024-10EC-3ADC-1D9BEB4C9D23}"/>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B5DEB004-E6D5-FDF3-2D34-E9D222C322EB}"/>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4544C74B-1CB6-DD07-7B17-B32391C7C3B3}"/>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6703628F-3A55-19E1-44A6-D36B4357553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BEA7508-C4B0-0376-A27E-02C19E7C8988}"/>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A1D448-A039-B20C-DEF6-F3992E15154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B2E72C4-F940-E8B4-96B9-D8B8BA39836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02B336B-1309-3BA7-3078-3944A8E3FFB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C1B56AB-011A-0FFE-19C2-A7724F54AB4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EB32BE0-9CFD-99F4-7CF4-88DA01DBB538}"/>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001A98F-0CAE-1412-0031-96B290F147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DF73AAD-9B85-005C-830E-12D6E47C8C32}"/>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177D940-3811-AD78-415B-F216D18BBB06}"/>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9DFF5A0-16A3-A74D-202D-411A817B5F3B}"/>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B97096A-7780-635F-36D7-92CB53E21C6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F6FE602-C7DF-10E8-23BD-E0C5A9AE2A6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C656755-265D-67EE-EC8C-BF6C77D877DB}"/>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D3A6398F-CEB1-08EC-3C97-A4C331FA3FF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5932C83-FC55-117B-311E-0A6C72DAEC0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07A91D7D-279E-33F6-54C9-6D8F699D0025}"/>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8A170CB-6AF5-EFB3-CEDA-35B655497AC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84E462D-27C0-0482-69A8-AC6B1FE174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D0CD92-BCE7-A295-A1F7-AD39C0092AA7}"/>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02D4DA7-0AC6-5C5E-64BE-E89084F42842}"/>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6F848213-B480-5FC5-30F6-DDC5A8B3ED9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DF16D3BF-FFA4-4C3B-0926-4B72D13C2E9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BD2FECDE-B582-213E-4926-28CC3B44E679}"/>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98546390-2B35-0203-F959-63271FF91DA1}"/>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2C729751-F65C-2E0C-0B28-5CC6C4C977E0}"/>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9B3BAD2C-50ED-5E55-EE5F-16D20BD1AB35}"/>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C1EDB99B-8D63-C7B9-8EFB-1A6FE3305DF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93EC28D4-9DD0-BD17-E8F5-23301AF8147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996FAD34-774F-EB6F-2253-6D0F8C905A09}"/>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DA0204FE-43D9-B6AC-A5E4-C9127F60C71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B4EC9268-AE29-E0E0-6004-C8A40F88953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9D4B73F8-790B-927A-99A2-9C543A888C60}"/>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25C55F19-7AD4-2A64-B528-4D9ADA7E7E1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C6428B8C-B8C4-1103-8F6F-57ACB938020B}"/>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941E20AB-752D-00FD-264E-D90192B77AE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D1ADEC31-812D-6863-2DEC-C34A6BD82409}"/>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E1C233E7-EC8A-089D-540E-B1AA9972C41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35639B75-CCA0-394C-9CCC-995D3067509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11BF0AFB-79CC-58D4-A52A-6E63C10EC5A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FC8AD2C7-F071-3F91-B7F8-1BA0F82EB40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A96B978D-F31F-4F3A-E3FB-FFCFF31BA4D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703A3BED-68F5-A3B4-FC84-372A2108469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9B053E0C-235F-9466-9415-19977F762443}"/>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64FE72D5-12DD-7083-58A1-2CFC7360CA5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0AC5E28F-2EC6-9BFB-A92E-C6F67569F82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8EA0532F-FD09-35A4-F4C1-15E35EC9F10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4" name="Freeform 473">
              <a:extLst>
                <a:ext uri="{FF2B5EF4-FFF2-40B4-BE49-F238E27FC236}">
                  <a16:creationId xmlns:a16="http://schemas.microsoft.com/office/drawing/2014/main" id="{A36C6A11-2DCE-FD97-1388-639718BF7D5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928B3B0A-F823-96B1-0B61-90297723961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79" name="Freeform 478">
              <a:extLst>
                <a:ext uri="{FF2B5EF4-FFF2-40B4-BE49-F238E27FC236}">
                  <a16:creationId xmlns:a16="http://schemas.microsoft.com/office/drawing/2014/main" id="{4D5A44A5-5C5A-7F55-7C30-65B6B67CE61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0" name="Freeform 479">
              <a:extLst>
                <a:ext uri="{FF2B5EF4-FFF2-40B4-BE49-F238E27FC236}">
                  <a16:creationId xmlns:a16="http://schemas.microsoft.com/office/drawing/2014/main" id="{07A841B4-810D-60D3-C266-AA7A4AFE410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4C19FE1A-1F9B-7D78-D56D-6B225138A3F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C7C0E570-77E0-731B-6BB2-8FA4FF1D5ED9}"/>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F01869B6-4169-FAEF-B334-79DDFC403CD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D12E53A2-7B02-FE2B-D5FC-617F3BB40AF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22935C40-0F7C-0ADC-DE82-567D0D6B849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15AC15F0-9AB3-67AA-C482-9F15585B59F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72AAD7D0-18B8-F55B-B568-741F85BA6943}"/>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8726976A-E214-40DE-C31A-68721B0739A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5DB67EEB-58D5-DB70-C7AB-153D36BF9D73}"/>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4BF3CE7F-D383-C296-12BB-8B0A03CAE20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DB605D06-D700-5FF4-F1B9-4940024BBBAE}"/>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3A7B82AA-317A-A95F-C923-A93BEDC3BDE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64771929-AA25-2842-6FB6-7F946E1C8D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21FD715D-73D8-45AF-A7A0-B57D849A972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EDE3104F-87CB-135E-2C36-8EFC733CDBBC}"/>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CFACC2D4-4027-32BF-8169-5A993BC08096}"/>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EDECE61-A205-DFAA-EC86-70C2886123BD}"/>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EC48FD11-488B-D39D-A8CD-4AD4C3495E5B}"/>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212EF9CB-C229-EBFF-B928-BAA50E96F381}"/>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D15311EC-62B1-FE50-419F-591F6C61279F}"/>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A64985FE-3AFB-D221-A076-8AE057BABB96}"/>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3FCC9BAA-996B-F989-069E-F56B1F87C62F}"/>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6986D288-3835-9779-A567-5FD7270E25C4}"/>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2429526D-01B4-77DD-2113-E2DBB5CEB1E6}"/>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0627D1B3-FA86-5C95-5434-A4A15E61110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7618DF58-A6A7-9229-AA94-9A5176A6C5FE}"/>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D6B9C1A-D25B-1F58-54CF-768B4F463418}"/>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30A44F49-E4A5-8EF0-5FDE-3D66C97E4845}"/>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03CBCABA-9DB7-6A20-6431-3DF76398112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2C31E389-2B62-481A-8D9B-DA1F6E18971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FCC4BBDB-DEAA-435B-7E59-9DE57FB12E7D}"/>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2D942718-E69D-2F02-BF98-A307F8802F7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BA3A34E-B814-4644-A726-5B0F421D135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CE9CFCB-225D-50D0-8D59-EB7F5CCF267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989A3FA6-16FB-0181-A0AD-6ABB5EF494E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74A30F00-4369-D420-6EFB-FEA396D417E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9294EFE2-6540-0C51-F6EB-0BC320B4AA2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961E5390-A1B5-1CBD-75A6-E73BBEE8681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ACA0221-8222-A312-0DEE-B2A604A68C6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7E1B59D7-BA31-D15A-67AB-9F8B38AA607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DB1776D1-18D5-06E5-AB43-7ED7B5D323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F02F11B-2468-97B2-45AE-66489033AF25}"/>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75A839A5-220A-AFE0-471A-4A00FEEB96FF}"/>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D9138DA-E803-498D-CFBC-4DDCE46F398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E8A4F915-7B6C-C2AA-D597-C470F33AF4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06A44D9-7E52-7B54-039D-383D5B5DB509}"/>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77" name="Rectangle 576">
            <a:extLst>
              <a:ext uri="{FF2B5EF4-FFF2-40B4-BE49-F238E27FC236}">
                <a16:creationId xmlns:a16="http://schemas.microsoft.com/office/drawing/2014/main" id="{609F5324-54AD-8AE5-A9BC-7D1A7D4554C0}"/>
              </a:ext>
            </a:extLst>
          </p:cNvPr>
          <p:cNvSpPr/>
          <p:nvPr/>
        </p:nvSpPr>
        <p:spPr>
          <a:xfrm>
            <a:off x="861839" y="234146"/>
            <a:ext cx="4436772" cy="3319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chemeClr val="tx1"/>
                </a:solidFill>
                <a:effectLst/>
                <a:latin typeface="Courier" pitchFamily="2" charset="0"/>
                <a:ea typeface="Times New Roman" panose="02020603050405020304" pitchFamily="18" charset="0"/>
                <a:cs typeface="Times New Roman" panose="02020603050405020304" pitchFamily="18" charset="0"/>
              </a:rPr>
              <a:t>Campaign Schedule</a:t>
            </a:r>
            <a:endParaRPr lang="en-US" sz="3200" dirty="0">
              <a:solidFill>
                <a:schemeClr val="tx1"/>
              </a:solidFill>
              <a:latin typeface="Courier" pitchFamily="2" charset="0"/>
            </a:endParaRPr>
          </a:p>
        </p:txBody>
      </p:sp>
      <p:sp>
        <p:nvSpPr>
          <p:cNvPr id="578" name="TextBox 577">
            <a:extLst>
              <a:ext uri="{FF2B5EF4-FFF2-40B4-BE49-F238E27FC236}">
                <a16:creationId xmlns:a16="http://schemas.microsoft.com/office/drawing/2014/main" id="{C680C7AA-FC3B-C7EF-E503-A7DE9DD2ADF1}"/>
              </a:ext>
            </a:extLst>
          </p:cNvPr>
          <p:cNvSpPr txBox="1"/>
          <p:nvPr/>
        </p:nvSpPr>
        <p:spPr>
          <a:xfrm>
            <a:off x="796911" y="5800977"/>
            <a:ext cx="5616589" cy="738664"/>
          </a:xfrm>
          <a:prstGeom prst="rect">
            <a:avLst/>
          </a:prstGeom>
          <a:noFill/>
        </p:spPr>
        <p:txBody>
          <a:bodyPr wrap="square" rtlCol="0">
            <a:spAutoFit/>
          </a:bodyPr>
          <a:lstStyle/>
          <a:p>
            <a:r>
              <a:rPr lang="en-US" sz="1400" dirty="0">
                <a:solidFill>
                  <a:schemeClr val="tx1">
                    <a:lumMod val="65000"/>
                    <a:lumOff val="35000"/>
                  </a:schemeClr>
                </a:solidFill>
                <a:latin typeface="Courier" pitchFamily="2" charset="0"/>
              </a:rPr>
              <a:t>Create a timeline that indicates when you will execute each phase of the campaign, from planning and creative development to launch and evaluation.</a:t>
            </a:r>
          </a:p>
        </p:txBody>
      </p:sp>
      <p:graphicFrame>
        <p:nvGraphicFramePr>
          <p:cNvPr id="3" name="Table 2">
            <a:extLst>
              <a:ext uri="{FF2B5EF4-FFF2-40B4-BE49-F238E27FC236}">
                <a16:creationId xmlns:a16="http://schemas.microsoft.com/office/drawing/2014/main" id="{CCCA29F4-D8F9-5C5B-C112-E6EB7D1292FE}"/>
              </a:ext>
            </a:extLst>
          </p:cNvPr>
          <p:cNvGraphicFramePr>
            <a:graphicFrameLocks noGrp="1"/>
          </p:cNvGraphicFramePr>
          <p:nvPr>
            <p:extLst>
              <p:ext uri="{D42A27DB-BD31-4B8C-83A1-F6EECF244321}">
                <p14:modId xmlns:p14="http://schemas.microsoft.com/office/powerpoint/2010/main" val="4195215996"/>
              </p:ext>
            </p:extLst>
          </p:nvPr>
        </p:nvGraphicFramePr>
        <p:xfrm>
          <a:off x="892278" y="923062"/>
          <a:ext cx="7680222" cy="4626838"/>
        </p:xfrm>
        <a:graphic>
          <a:graphicData uri="http://schemas.openxmlformats.org/drawingml/2006/table">
            <a:tbl>
              <a:tblPr>
                <a:tableStyleId>{5C22544A-7EE6-4342-B048-85BDC9FD1C3A}</a:tableStyleId>
              </a:tblPr>
              <a:tblGrid>
                <a:gridCol w="4225822">
                  <a:extLst>
                    <a:ext uri="{9D8B030D-6E8A-4147-A177-3AD203B41FA5}">
                      <a16:colId xmlns:a16="http://schemas.microsoft.com/office/drawing/2014/main" val="3245744501"/>
                    </a:ext>
                  </a:extLst>
                </a:gridCol>
                <a:gridCol w="3454400">
                  <a:extLst>
                    <a:ext uri="{9D8B030D-6E8A-4147-A177-3AD203B41FA5}">
                      <a16:colId xmlns:a16="http://schemas.microsoft.com/office/drawing/2014/main" val="2026650202"/>
                    </a:ext>
                  </a:extLst>
                </a:gridCol>
              </a:tblGrid>
              <a:tr h="410478">
                <a:tc>
                  <a:txBody>
                    <a:bodyPr/>
                    <a:lstStyle/>
                    <a:p>
                      <a:pPr algn="l" fontAlgn="ctr"/>
                      <a:r>
                        <a:rPr lang="en-US" sz="1400" b="0" i="0" u="none" strike="noStrike" dirty="0">
                          <a:solidFill>
                            <a:srgbClr val="000000"/>
                          </a:solidFill>
                          <a:effectLst/>
                          <a:latin typeface="Century Gothic" panose="020B0502020202020204" pitchFamily="34" charset="0"/>
                        </a:rPr>
                        <a:t>PHASE</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l" fontAlgn="ctr"/>
                      <a:r>
                        <a:rPr lang="en-US" sz="1400" u="none" strike="noStrike" dirty="0">
                          <a:effectLst/>
                          <a:latin typeface="Century Gothic" panose="020B0502020202020204" pitchFamily="34" charset="0"/>
                        </a:rPr>
                        <a:t>TIMELINE</a:t>
                      </a:r>
                      <a:endParaRPr lang="en-US" sz="14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75205800"/>
                  </a:ext>
                </a:extLst>
              </a:tr>
              <a:tr h="843272">
                <a:tc>
                  <a:txBody>
                    <a:bodyPr/>
                    <a:lstStyle/>
                    <a:p>
                      <a:pPr algn="l" fontAlgn="ctr"/>
                      <a:r>
                        <a:rPr lang="en-US" sz="1600" b="0" i="0" u="none" strike="noStrike" dirty="0">
                          <a:solidFill>
                            <a:srgbClr val="000000"/>
                          </a:solidFill>
                          <a:effectLst/>
                          <a:latin typeface="Century Gothic" panose="020B0502020202020204" pitchFamily="34" charset="0"/>
                        </a:rPr>
                        <a:t>Planning and Creative Development</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Weeks 1 - 2</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6982696"/>
                  </a:ext>
                </a:extLst>
              </a:tr>
              <a:tr h="843272">
                <a:tc>
                  <a:txBody>
                    <a:bodyPr/>
                    <a:lstStyle/>
                    <a:p>
                      <a:pPr algn="l" fontAlgn="ctr"/>
                      <a:r>
                        <a:rPr lang="en-US" sz="1600" b="0" i="0" u="none" strike="noStrike">
                          <a:solidFill>
                            <a:srgbClr val="000000"/>
                          </a:solidFill>
                          <a:effectLst/>
                          <a:latin typeface="Century Gothic" panose="020B0502020202020204" pitchFamily="34" charset="0"/>
                        </a:rPr>
                        <a:t>Content Creation and Approval</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Weeks 3 - 4</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359078"/>
                  </a:ext>
                </a:extLst>
              </a:tr>
              <a:tr h="843272">
                <a:tc>
                  <a:txBody>
                    <a:bodyPr/>
                    <a:lstStyle/>
                    <a:p>
                      <a:pPr algn="l" fontAlgn="ctr"/>
                      <a:r>
                        <a:rPr lang="en-US" sz="1600" b="0" i="0" u="none" strike="noStrike">
                          <a:solidFill>
                            <a:srgbClr val="000000"/>
                          </a:solidFill>
                          <a:effectLst/>
                          <a:latin typeface="Century Gothic" panose="020B0502020202020204" pitchFamily="34" charset="0"/>
                        </a:rPr>
                        <a:t>Pre-Launch Teasers</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Weeks 5 - 6</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4057455"/>
                  </a:ext>
                </a:extLst>
              </a:tr>
              <a:tr h="843272">
                <a:tc>
                  <a:txBody>
                    <a:bodyPr/>
                    <a:lstStyle/>
                    <a:p>
                      <a:pPr algn="l" fontAlgn="ctr"/>
                      <a:r>
                        <a:rPr lang="en-US" sz="1600" b="0" i="0" u="none" strike="noStrike">
                          <a:solidFill>
                            <a:srgbClr val="000000"/>
                          </a:solidFill>
                          <a:effectLst/>
                          <a:latin typeface="Century Gothic" panose="020B0502020202020204" pitchFamily="34" charset="0"/>
                        </a:rPr>
                        <a:t>Campaign Launch</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Week 7</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7821521"/>
                  </a:ext>
                </a:extLst>
              </a:tr>
              <a:tr h="843272">
                <a:tc>
                  <a:txBody>
                    <a:bodyPr/>
                    <a:lstStyle/>
                    <a:p>
                      <a:pPr algn="l" fontAlgn="ctr"/>
                      <a:r>
                        <a:rPr lang="en-US" sz="1600" b="0" i="0" u="none" strike="noStrike" dirty="0">
                          <a:solidFill>
                            <a:srgbClr val="000000"/>
                          </a:solidFill>
                          <a:effectLst/>
                          <a:latin typeface="Century Gothic" panose="020B0502020202020204" pitchFamily="34" charset="0"/>
                        </a:rPr>
                        <a:t>Ongoing Monitoring and Optimization</a:t>
                      </a:r>
                    </a:p>
                  </a:txBody>
                  <a:tcPr marL="857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fontAlgn="ctr"/>
                      <a:r>
                        <a:rPr lang="en-US" sz="1600" b="0" i="0" u="none" strike="noStrike" dirty="0">
                          <a:solidFill>
                            <a:srgbClr val="000000"/>
                          </a:solidFill>
                          <a:effectLst/>
                          <a:latin typeface="Century Gothic" panose="020B0502020202020204" pitchFamily="34" charset="0"/>
                        </a:rPr>
                        <a:t>Weeks 8 - 12</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73276641"/>
                  </a:ext>
                </a:extLst>
              </a:tr>
            </a:tbl>
          </a:graphicData>
        </a:graphic>
      </p:graphicFrame>
      <p:pic>
        <p:nvPicPr>
          <p:cNvPr id="4" name="Picture 3">
            <a:extLst>
              <a:ext uri="{FF2B5EF4-FFF2-40B4-BE49-F238E27FC236}">
                <a16:creationId xmlns:a16="http://schemas.microsoft.com/office/drawing/2014/main" id="{C2B7FE02-E33E-1194-564B-16C8BFEA1E66}"/>
              </a:ext>
            </a:extLst>
          </p:cNvPr>
          <p:cNvPicPr>
            <a:picLocks noChangeAspect="1"/>
          </p:cNvPicPr>
          <p:nvPr/>
        </p:nvPicPr>
        <p:blipFill>
          <a:blip r:embed="rId3"/>
          <a:stretch>
            <a:fillRect/>
          </a:stretch>
        </p:blipFill>
        <p:spPr>
          <a:xfrm>
            <a:off x="8790887" y="3506862"/>
            <a:ext cx="3233252" cy="1491198"/>
          </a:xfrm>
          <a:prstGeom prst="rect">
            <a:avLst/>
          </a:prstGeom>
        </p:spPr>
      </p:pic>
      <p:grpSp>
        <p:nvGrpSpPr>
          <p:cNvPr id="5" name="Group 4">
            <a:extLst>
              <a:ext uri="{FF2B5EF4-FFF2-40B4-BE49-F238E27FC236}">
                <a16:creationId xmlns:a16="http://schemas.microsoft.com/office/drawing/2014/main" id="{F5468D58-BFFC-FDB8-2FB5-3C28B55F78C3}"/>
              </a:ext>
            </a:extLst>
          </p:cNvPr>
          <p:cNvGrpSpPr/>
          <p:nvPr/>
        </p:nvGrpSpPr>
        <p:grpSpPr>
          <a:xfrm>
            <a:off x="8258479" y="4846595"/>
            <a:ext cx="148921" cy="610166"/>
            <a:chOff x="12052701" y="6447749"/>
            <a:chExt cx="79923" cy="327464"/>
          </a:xfrm>
          <a:solidFill>
            <a:schemeClr val="accent4"/>
          </a:solidFill>
        </p:grpSpPr>
        <p:sp>
          <p:nvSpPr>
            <p:cNvPr id="6" name="Freeform 5">
              <a:extLst>
                <a:ext uri="{FF2B5EF4-FFF2-40B4-BE49-F238E27FC236}">
                  <a16:creationId xmlns:a16="http://schemas.microsoft.com/office/drawing/2014/main" id="{9ED70D1D-F1A1-2177-6201-D175AEDF5170}"/>
                </a:ext>
              </a:extLst>
            </p:cNvPr>
            <p:cNvSpPr/>
            <p:nvPr/>
          </p:nvSpPr>
          <p:spPr>
            <a:xfrm rot="5400000">
              <a:off x="12052701" y="6447749"/>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4B25E6E9-59F0-096D-6263-5563BD843CEE}"/>
                </a:ext>
              </a:extLst>
            </p:cNvPr>
            <p:cNvSpPr/>
            <p:nvPr/>
          </p:nvSpPr>
          <p:spPr>
            <a:xfrm rot="5400000">
              <a:off x="12052701" y="6571705"/>
              <a:ext cx="79923" cy="79923"/>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4546655-3B2F-D4B0-7259-71EB619DD937}"/>
                </a:ext>
              </a:extLst>
            </p:cNvPr>
            <p:cNvSpPr/>
            <p:nvPr/>
          </p:nvSpPr>
          <p:spPr>
            <a:xfrm rot="5400000">
              <a:off x="12052701" y="6695290"/>
              <a:ext cx="79923" cy="79923"/>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grpSp>
      <p:sp>
        <p:nvSpPr>
          <p:cNvPr id="29" name="Rounded Rectangle 28">
            <a:extLst>
              <a:ext uri="{FF2B5EF4-FFF2-40B4-BE49-F238E27FC236}">
                <a16:creationId xmlns:a16="http://schemas.microsoft.com/office/drawing/2014/main" id="{81D8D97D-6B32-96C2-147F-9451A7242FBE}"/>
              </a:ext>
            </a:extLst>
          </p:cNvPr>
          <p:cNvSpPr/>
          <p:nvPr/>
        </p:nvSpPr>
        <p:spPr>
          <a:xfrm>
            <a:off x="144317" y="125813"/>
            <a:ext cx="564216" cy="564216"/>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29">
            <a:extLst>
              <a:ext uri="{FF2B5EF4-FFF2-40B4-BE49-F238E27FC236}">
                <a16:creationId xmlns:a16="http://schemas.microsoft.com/office/drawing/2014/main" id="{F0A6D23E-3A47-026B-0027-B3B29C9958D4}"/>
              </a:ext>
            </a:extLst>
          </p:cNvPr>
          <p:cNvSpPr/>
          <p:nvPr/>
        </p:nvSpPr>
        <p:spPr>
          <a:xfrm>
            <a:off x="144317" y="235455"/>
            <a:ext cx="564216" cy="3582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300" dirty="0">
                <a:solidFill>
                  <a:schemeClr val="bg1"/>
                </a:solidFill>
                <a:latin typeface="Courier" pitchFamily="2" charset="0"/>
                <a:ea typeface="Calibri" panose="020F0502020204030204" pitchFamily="34" charset="0"/>
                <a:cs typeface="Times New Roman" panose="02020603050405020304" pitchFamily="18" charset="0"/>
              </a:rPr>
              <a:t>7</a:t>
            </a:r>
            <a:endParaRPr lang="en-US" sz="3200" kern="100" spc="-3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166707"/>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10770</TotalTime>
  <Words>1113</Words>
  <Application>Microsoft Macintosh PowerPoint</Application>
  <PresentationFormat>Widescreen</PresentationFormat>
  <Paragraphs>218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137</cp:revision>
  <cp:lastPrinted>2020-08-31T22:23:58Z</cp:lastPrinted>
  <dcterms:created xsi:type="dcterms:W3CDTF">2021-07-07T23:54:57Z</dcterms:created>
  <dcterms:modified xsi:type="dcterms:W3CDTF">2023-11-11T01:49:31Z</dcterms:modified>
</cp:coreProperties>
</file>