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8" r:id="rId2"/>
    <p:sldId id="353" r:id="rId3"/>
    <p:sldId id="316" r:id="rId4"/>
    <p:sldId id="349" r:id="rId5"/>
    <p:sldId id="352"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00BD32"/>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3" autoAdjust="0"/>
    <p:restoredTop sz="86447"/>
  </p:normalViewPr>
  <p:slideViewPr>
    <p:cSldViewPr snapToGrid="0" snapToObjects="1">
      <p:cViewPr varScale="1">
        <p:scale>
          <a:sx n="128" d="100"/>
          <a:sy n="128" d="100"/>
        </p:scale>
        <p:origin x="55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17&amp;utm_source=integrated-content&amp;utm_campaign=/content/powerpoint-project-management-templates&amp;utm_medium=Project+Timeline+Planning+powerpoint+11817&amp;lpa=Project+Timeline+Planning+powerpoint+1181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328721" y="203154"/>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300447"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300447" y="2347150"/>
            <a:ext cx="7746873"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300447" y="1995592"/>
            <a:ext cx="11323517"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413280736"/>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
        <p:nvSpPr>
          <p:cNvPr id="13" name="TextBox 12">
            <a:extLst>
              <a:ext uri="{FF2B5EF4-FFF2-40B4-BE49-F238E27FC236}">
                <a16:creationId xmlns:a16="http://schemas.microsoft.com/office/drawing/2014/main" id="{D504BBA7-5AD9-4219-A944-55E39D5F14C1}"/>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TIMELINE PLANNING TEMPLATE FOR POWERPOINT</a:t>
            </a:r>
          </a:p>
        </p:txBody>
      </p:sp>
      <p:sp>
        <p:nvSpPr>
          <p:cNvPr id="18" name="Rectangle 7">
            <a:extLst>
              <a:ext uri="{FF2B5EF4-FFF2-40B4-BE49-F238E27FC236}">
                <a16:creationId xmlns:a16="http://schemas.microsoft.com/office/drawing/2014/main" id="{8A551395-EBDD-4D9C-B7C2-1E6B63219CC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0D758DE2-D379-4C04-9CDA-318B310139DB}"/>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PLANNING</a:t>
            </a:r>
            <a:endParaRPr lang="en-US" dirty="0">
              <a:solidFill>
                <a:schemeClr val="bg1"/>
              </a:solidFill>
              <a:latin typeface="Century Gothic" panose="020B0502020202020204" pitchFamily="34" charset="0"/>
              <a:ea typeface="Arial" charset="0"/>
              <a:cs typeface="Arial" charset="0"/>
            </a:endParaRPr>
          </a:p>
        </p:txBody>
      </p:sp>
      <p:pic>
        <p:nvPicPr>
          <p:cNvPr id="22" name="Picture 21" descr="Shape&#10;&#10;Description automatically generated">
            <a:extLst>
              <a:ext uri="{FF2B5EF4-FFF2-40B4-BE49-F238E27FC236}">
                <a16:creationId xmlns:a16="http://schemas.microsoft.com/office/drawing/2014/main" id="{97FC6F6D-8FC6-4210-99D0-344272FFD437}"/>
              </a:ext>
            </a:extLst>
          </p:cNvPr>
          <p:cNvPicPr>
            <a:picLocks noChangeAspect="1"/>
          </p:cNvPicPr>
          <p:nvPr/>
        </p:nvPicPr>
        <p:blipFill>
          <a:blip r:embed="rId5"/>
          <a:stretch>
            <a:fillRect/>
          </a:stretch>
        </p:blipFill>
        <p:spPr>
          <a:xfrm>
            <a:off x="8170657" y="780312"/>
            <a:ext cx="4591179" cy="5550712"/>
          </a:xfrm>
          <a:prstGeom prst="rect">
            <a:avLst/>
          </a:prstGeom>
        </p:spPr>
      </p:pic>
      <p:sp>
        <p:nvSpPr>
          <p:cNvPr id="21" name="Parallelogram 20">
            <a:extLst>
              <a:ext uri="{FF2B5EF4-FFF2-40B4-BE49-F238E27FC236}">
                <a16:creationId xmlns:a16="http://schemas.microsoft.com/office/drawing/2014/main" id="{224F5452-AD52-4A75-9BA6-05F9068EF9B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88252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TIMELINE TABLE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TIMELINE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REPORT</a:t>
            </a:r>
          </a:p>
        </p:txBody>
      </p:sp>
      <p:sp>
        <p:nvSpPr>
          <p:cNvPr id="20" name="Rectangle 7">
            <a:extLst>
              <a:ext uri="{FF2B5EF4-FFF2-40B4-BE49-F238E27FC236}">
                <a16:creationId xmlns:a16="http://schemas.microsoft.com/office/drawing/2014/main" id="{BAE53328-1490-4A25-94F4-2722065C7C8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1" name="TextBox 20">
            <a:extLst>
              <a:ext uri="{FF2B5EF4-FFF2-40B4-BE49-F238E27FC236}">
                <a16:creationId xmlns:a16="http://schemas.microsoft.com/office/drawing/2014/main" id="{C9228C14-F22A-4B99-8D80-20DD5221B40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PLANNING  |  TABLE OF CONTENTS</a:t>
            </a:r>
            <a:endParaRPr lang="en-US" dirty="0">
              <a:solidFill>
                <a:schemeClr val="bg1"/>
              </a:solidFill>
              <a:latin typeface="Century Gothic" panose="020B0502020202020204" pitchFamily="34" charset="0"/>
              <a:ea typeface="Arial" charset="0"/>
              <a:cs typeface="Arial" charset="0"/>
            </a:endParaRPr>
          </a:p>
        </p:txBody>
      </p:sp>
      <p:sp>
        <p:nvSpPr>
          <p:cNvPr id="22" name="Parallelogram 21">
            <a:extLst>
              <a:ext uri="{FF2B5EF4-FFF2-40B4-BE49-F238E27FC236}">
                <a16:creationId xmlns:a16="http://schemas.microsoft.com/office/drawing/2014/main" id="{4E7A338A-A68D-4497-BC74-20CCB9F380B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4159123098"/>
              </p:ext>
            </p:extLst>
          </p:nvPr>
        </p:nvGraphicFramePr>
        <p:xfrm>
          <a:off x="312737" y="446846"/>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768637">
                  <a:extLst>
                    <a:ext uri="{9D8B030D-6E8A-4147-A177-3AD203B41FA5}">
                      <a16:colId xmlns:a16="http://schemas.microsoft.com/office/drawing/2014/main" val="503210791"/>
                    </a:ext>
                  </a:extLst>
                </a:gridCol>
                <a:gridCol w="993622">
                  <a:extLst>
                    <a:ext uri="{9D8B030D-6E8A-4147-A177-3AD203B41FA5}">
                      <a16:colId xmlns:a16="http://schemas.microsoft.com/office/drawing/2014/main" val="2502708123"/>
                    </a:ext>
                  </a:extLst>
                </a:gridCol>
                <a:gridCol w="1611019">
                  <a:extLst>
                    <a:ext uri="{9D8B030D-6E8A-4147-A177-3AD203B41FA5}">
                      <a16:colId xmlns:a16="http://schemas.microsoft.com/office/drawing/2014/main" val="2758091971"/>
                    </a:ext>
                  </a:extLst>
                </a:gridCol>
                <a:gridCol w="684924">
                  <a:extLst>
                    <a:ext uri="{9D8B030D-6E8A-4147-A177-3AD203B41FA5}">
                      <a16:colId xmlns:a16="http://schemas.microsoft.com/office/drawing/2014/main" val="1726921897"/>
                    </a:ext>
                  </a:extLst>
                </a:gridCol>
                <a:gridCol w="684924">
                  <a:extLst>
                    <a:ext uri="{9D8B030D-6E8A-4147-A177-3AD203B41FA5}">
                      <a16:colId xmlns:a16="http://schemas.microsoft.com/office/drawing/2014/main" val="2027885230"/>
                    </a:ext>
                  </a:extLst>
                </a:gridCol>
                <a:gridCol w="92807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STATUS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ASSIGNED TO</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START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END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DURATION </a:t>
                      </a:r>
                    </a:p>
                    <a:p>
                      <a:pPr algn="ctr" fontAlgn="ctr"/>
                      <a:r>
                        <a:rPr lang="en-US" sz="1100" u="none" strike="noStrike" dirty="0">
                          <a:effectLst/>
                          <a:latin typeface="Century Gothic" panose="020B0502020202020204" pitchFamily="34" charset="0"/>
                        </a:rPr>
                        <a:t>in days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01/18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dirty="0">
                          <a:effectLst/>
                          <a:latin typeface="Century Gothic" panose="020B0502020202020204" pitchFamily="34" charset="0"/>
                        </a:rPr>
                        <a:t>Task 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dirty="0">
                          <a:effectLst/>
                          <a:latin typeface="Century Gothic" panose="020B0502020202020204" pitchFamily="34" charset="0"/>
                        </a:rPr>
                        <a:t>Task 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On Hold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01/31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01/29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dirty="0">
                          <a:effectLst/>
                          <a:latin typeface="Century Gothic" panose="020B0502020202020204" pitchFamily="34" charset="0"/>
                        </a:rPr>
                        <a:t>Task 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dirty="0">
                          <a:effectLst/>
                          <a:latin typeface="Century Gothic" panose="020B0502020202020204" pitchFamily="34" charset="0"/>
                        </a:rPr>
                        <a:t>Task 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02/10</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dirty="0">
                          <a:effectLst/>
                          <a:latin typeface="Century Gothic" panose="020B0502020202020204" pitchFamily="34" charset="0"/>
                        </a:rPr>
                        <a:t>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02/10</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TextBox 4">
            <a:extLst>
              <a:ext uri="{FF2B5EF4-FFF2-40B4-BE49-F238E27FC236}">
                <a16:creationId xmlns:a16="http://schemas.microsoft.com/office/drawing/2014/main" id="{08E0FD4A-942C-4E25-8C89-343EBBAE6354}"/>
              </a:ext>
            </a:extLst>
          </p:cNvPr>
          <p:cNvSpPr txBox="1"/>
          <p:nvPr/>
        </p:nvSpPr>
        <p:spPr>
          <a:xfrm>
            <a:off x="312737" y="25092"/>
            <a:ext cx="3139001"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1. PROJECT TIMELINE TABLE</a:t>
            </a:r>
          </a:p>
        </p:txBody>
      </p:sp>
      <p:sp>
        <p:nvSpPr>
          <p:cNvPr id="6" name="Rectangle 7">
            <a:extLst>
              <a:ext uri="{FF2B5EF4-FFF2-40B4-BE49-F238E27FC236}">
                <a16:creationId xmlns:a16="http://schemas.microsoft.com/office/drawing/2014/main" id="{DA70FC92-9E5D-49C3-B8C7-96518AFC427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C98E64E7-EE1A-4452-8C04-0D95B9115D1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TABLE</a:t>
            </a:r>
            <a:endParaRPr lang="en-US" dirty="0">
              <a:solidFill>
                <a:schemeClr val="bg1"/>
              </a:solidFill>
              <a:latin typeface="Century Gothic" panose="020B0502020202020204" pitchFamily="34" charset="0"/>
              <a:ea typeface="Arial" charset="0"/>
              <a:cs typeface="Arial" charset="0"/>
            </a:endParaRPr>
          </a:p>
        </p:txBody>
      </p:sp>
      <p:sp>
        <p:nvSpPr>
          <p:cNvPr id="10" name="Parallelogram 9">
            <a:extLst>
              <a:ext uri="{FF2B5EF4-FFF2-40B4-BE49-F238E27FC236}">
                <a16:creationId xmlns:a16="http://schemas.microsoft.com/office/drawing/2014/main" id="{EC966819-7515-4069-BE9A-662118C7B62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708944950"/>
              </p:ext>
            </p:extLst>
          </p:nvPr>
        </p:nvGraphicFramePr>
        <p:xfrm>
          <a:off x="312737" y="449837"/>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1200" b="0" i="0" u="none" strike="noStrike" dirty="0">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dirty="0">
                          <a:effectLst/>
                          <a:latin typeface="Century Gothic" panose="020B0502020202020204" pitchFamily="34" charset="0"/>
                        </a:rPr>
                        <a:t>Task 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dirty="0">
                          <a:effectLst/>
                          <a:latin typeface="Century Gothic" panose="020B0502020202020204" pitchFamily="34" charset="0"/>
                        </a:rPr>
                        <a:t>Task 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dirty="0">
                          <a:effectLst/>
                          <a:latin typeface="Century Gothic" panose="020B0502020202020204" pitchFamily="34" charset="0"/>
                        </a:rPr>
                        <a:t>Task 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dirty="0">
                          <a:effectLst/>
                          <a:latin typeface="Century Gothic" panose="020B0502020202020204" pitchFamily="34" charset="0"/>
                        </a:rPr>
                        <a:t>Task 8</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dirty="0">
                          <a:effectLst/>
                          <a:latin typeface="Century Gothic" panose="020B0502020202020204" pitchFamily="34" charset="0"/>
                        </a:rPr>
                        <a:t>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877236"/>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CCD3ABD-7C2C-D542-A714-F2FCF6515A10}"/>
              </a:ext>
            </a:extLst>
          </p:cNvPr>
          <p:cNvSpPr/>
          <p:nvPr/>
        </p:nvSpPr>
        <p:spPr>
          <a:xfrm>
            <a:off x="3665551" y="1149249"/>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16543DD-F980-7A4F-BE0C-3C16FADB45A0}"/>
              </a:ext>
            </a:extLst>
          </p:cNvPr>
          <p:cNvSpPr/>
          <p:nvPr/>
        </p:nvSpPr>
        <p:spPr>
          <a:xfrm>
            <a:off x="4603804" y="1421262"/>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693275"/>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7955AFC-7260-424C-9747-4A06560DF112}"/>
              </a:ext>
            </a:extLst>
          </p:cNvPr>
          <p:cNvSpPr/>
          <p:nvPr/>
        </p:nvSpPr>
        <p:spPr>
          <a:xfrm>
            <a:off x="4603804" y="1965288"/>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9681F3E-F4A8-5045-B2EC-158F1C2F6AEF}"/>
              </a:ext>
            </a:extLst>
          </p:cNvPr>
          <p:cNvSpPr/>
          <p:nvPr/>
        </p:nvSpPr>
        <p:spPr>
          <a:xfrm>
            <a:off x="5838394" y="2237301"/>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BDFB795-53C3-3641-8355-4FD2DCB7CBED}"/>
              </a:ext>
            </a:extLst>
          </p:cNvPr>
          <p:cNvSpPr/>
          <p:nvPr/>
        </p:nvSpPr>
        <p:spPr>
          <a:xfrm>
            <a:off x="6073255" y="2509314"/>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9277587-EAE6-F143-8E64-F589FBDEC40E}"/>
              </a:ext>
            </a:extLst>
          </p:cNvPr>
          <p:cNvSpPr/>
          <p:nvPr/>
        </p:nvSpPr>
        <p:spPr>
          <a:xfrm>
            <a:off x="6313336" y="2781327"/>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DB3C825-2313-0140-A4DD-A35B7A95CFF3}"/>
              </a:ext>
            </a:extLst>
          </p:cNvPr>
          <p:cNvSpPr/>
          <p:nvPr/>
        </p:nvSpPr>
        <p:spPr>
          <a:xfrm>
            <a:off x="7322026" y="3053340"/>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7017AFE7-43F7-164C-B46D-05F797347C56}"/>
              </a:ext>
            </a:extLst>
          </p:cNvPr>
          <p:cNvSpPr/>
          <p:nvPr/>
        </p:nvSpPr>
        <p:spPr>
          <a:xfrm>
            <a:off x="7777573" y="3325353"/>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B521F40C-0CF5-854D-98DC-704C941F3139}"/>
              </a:ext>
            </a:extLst>
          </p:cNvPr>
          <p:cNvSpPr/>
          <p:nvPr/>
        </p:nvSpPr>
        <p:spPr>
          <a:xfrm>
            <a:off x="8515845" y="3597366"/>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0FFA6FB2-43A4-8542-956B-3D2375AE9DA5}"/>
              </a:ext>
            </a:extLst>
          </p:cNvPr>
          <p:cNvSpPr/>
          <p:nvPr/>
        </p:nvSpPr>
        <p:spPr>
          <a:xfrm>
            <a:off x="8996899" y="3869379"/>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CF7E8610-4C73-0745-B687-AEAE55C78A87}"/>
              </a:ext>
            </a:extLst>
          </p:cNvPr>
          <p:cNvSpPr/>
          <p:nvPr/>
        </p:nvSpPr>
        <p:spPr>
          <a:xfrm>
            <a:off x="9477952" y="4141392"/>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61E7005-6FE3-2C44-80F4-3BD43DDE248E}"/>
              </a:ext>
            </a:extLst>
          </p:cNvPr>
          <p:cNvSpPr/>
          <p:nvPr/>
        </p:nvSpPr>
        <p:spPr>
          <a:xfrm>
            <a:off x="9273877" y="4413405"/>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685418"/>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957431"/>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229444"/>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501457"/>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773476"/>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209608"/>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6116382"/>
            <a:ext cx="1505540" cy="246221"/>
          </a:xfrm>
          <a:prstGeom prst="rect">
            <a:avLst/>
          </a:prstGeom>
          <a:noFill/>
        </p:spPr>
        <p:txBody>
          <a:bodyPr wrap="none" rtlCol="0">
            <a:spAutoFit/>
          </a:bodyPr>
          <a:lstStyle/>
          <a:p>
            <a:r>
              <a:rPr lang="en-US" sz="1000" dirty="0">
                <a:latin typeface="Century Gothic" panose="020B0502020202020204" pitchFamily="34" charset="0"/>
              </a:rPr>
              <a:t>AHEAD OF SCHEDULE</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186747"/>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6116381"/>
            <a:ext cx="854721" cy="246221"/>
          </a:xfrm>
          <a:prstGeom prst="rect">
            <a:avLst/>
          </a:prstGeom>
          <a:noFill/>
        </p:spPr>
        <p:txBody>
          <a:bodyPr wrap="none" rtlCol="0">
            <a:spAutoFit/>
          </a:bodyPr>
          <a:lstStyle/>
          <a:p>
            <a:r>
              <a:rPr lang="en-US" sz="1000" dirty="0">
                <a:latin typeface="Century Gothic" panose="020B0502020202020204" pitchFamily="34" charset="0"/>
              </a:rPr>
              <a:t>MILESTONE</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186747"/>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6116381"/>
            <a:ext cx="615874" cy="246221"/>
          </a:xfrm>
          <a:prstGeom prst="rect">
            <a:avLst/>
          </a:prstGeom>
          <a:noFill/>
        </p:spPr>
        <p:txBody>
          <a:bodyPr wrap="none" rtlCol="0">
            <a:spAutoFit/>
          </a:bodyPr>
          <a:lstStyle/>
          <a:p>
            <a:r>
              <a:rPr lang="en-US" sz="1000" dirty="0">
                <a:latin typeface="Century Gothic" panose="020B0502020202020204" pitchFamily="34" charset="0"/>
              </a:rPr>
              <a:t>AT RISK</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939650"/>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769490"/>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578724"/>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780456"/>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412535"/>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C440CE9-10D5-4F72-8851-9AE12F78DAAF}"/>
              </a:ext>
            </a:extLst>
          </p:cNvPr>
          <p:cNvSpPr txBox="1"/>
          <p:nvPr/>
        </p:nvSpPr>
        <p:spPr>
          <a:xfrm>
            <a:off x="312737" y="25092"/>
            <a:ext cx="2441694"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2. PROJECT TIMELINE</a:t>
            </a:r>
          </a:p>
        </p:txBody>
      </p:sp>
      <p:sp>
        <p:nvSpPr>
          <p:cNvPr id="43" name="Rectangle 7">
            <a:extLst>
              <a:ext uri="{FF2B5EF4-FFF2-40B4-BE49-F238E27FC236}">
                <a16:creationId xmlns:a16="http://schemas.microsoft.com/office/drawing/2014/main" id="{3DE5E7C7-4698-46AB-8D14-4412517256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4" name="TextBox 43">
            <a:extLst>
              <a:ext uri="{FF2B5EF4-FFF2-40B4-BE49-F238E27FC236}">
                <a16:creationId xmlns:a16="http://schemas.microsoft.com/office/drawing/2014/main" id="{42332A15-A1A3-45D0-BDF0-D19F394D5036}"/>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a:t>
            </a:r>
            <a:endParaRPr lang="en-US" dirty="0">
              <a:solidFill>
                <a:schemeClr val="bg1"/>
              </a:solidFill>
              <a:latin typeface="Century Gothic" panose="020B0502020202020204" pitchFamily="34" charset="0"/>
              <a:ea typeface="Arial" charset="0"/>
              <a:cs typeface="Arial" charset="0"/>
            </a:endParaRPr>
          </a:p>
        </p:txBody>
      </p:sp>
      <p:sp>
        <p:nvSpPr>
          <p:cNvPr id="45" name="Parallelogram 44">
            <a:extLst>
              <a:ext uri="{FF2B5EF4-FFF2-40B4-BE49-F238E27FC236}">
                <a16:creationId xmlns:a16="http://schemas.microsoft.com/office/drawing/2014/main" id="{0886B197-1BDC-401E-8895-83A93561BE1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648682562"/>
              </p:ext>
            </p:extLst>
          </p:nvPr>
        </p:nvGraphicFramePr>
        <p:xfrm>
          <a:off x="473710" y="497305"/>
          <a:ext cx="11230609" cy="534342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43420">
                <a:tc>
                  <a:txBody>
                    <a:bodyPr/>
                    <a:lstStyle/>
                    <a:p>
                      <a:pPr algn="l" fontAlgn="ctr"/>
                      <a:r>
                        <a:rPr lang="en-US" sz="1600" b="0" i="0" u="none" strike="noStrike" dirty="0">
                          <a:solidFill>
                            <a:schemeClr val="tx1"/>
                          </a:solidFill>
                          <a:effectLst/>
                          <a:latin typeface="Century Gothic" panose="020B0502020202020204" pitchFamily="34" charset="0"/>
                        </a:rPr>
                        <a:t>Text here …</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TextBox 4">
            <a:extLst>
              <a:ext uri="{FF2B5EF4-FFF2-40B4-BE49-F238E27FC236}">
                <a16:creationId xmlns:a16="http://schemas.microsoft.com/office/drawing/2014/main" id="{0C9C2A0B-8AB9-4E5A-BAA8-C3B3BFB13964}"/>
              </a:ext>
            </a:extLst>
          </p:cNvPr>
          <p:cNvSpPr txBox="1"/>
          <p:nvPr/>
        </p:nvSpPr>
        <p:spPr>
          <a:xfrm>
            <a:off x="312737" y="25092"/>
            <a:ext cx="2337499"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3. PROJECT REPORT</a:t>
            </a:r>
          </a:p>
        </p:txBody>
      </p:sp>
      <p:sp>
        <p:nvSpPr>
          <p:cNvPr id="6" name="Rectangle 7">
            <a:extLst>
              <a:ext uri="{FF2B5EF4-FFF2-40B4-BE49-F238E27FC236}">
                <a16:creationId xmlns:a16="http://schemas.microsoft.com/office/drawing/2014/main" id="{860CCC49-1FB5-4B10-9793-3B4B71EEA52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18B0FA94-D5E1-4257-A3FB-54EF7A51521E}"/>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REPORT</a:t>
            </a:r>
            <a:endParaRPr lang="en-US" dirty="0">
              <a:solidFill>
                <a:schemeClr val="bg1"/>
              </a:solidFill>
              <a:latin typeface="Century Gothic" panose="020B0502020202020204" pitchFamily="34" charset="0"/>
              <a:ea typeface="Arial" charset="0"/>
              <a:cs typeface="Arial" charset="0"/>
            </a:endParaRPr>
          </a:p>
        </p:txBody>
      </p:sp>
      <p:sp>
        <p:nvSpPr>
          <p:cNvPr id="10" name="Parallelogram 9">
            <a:extLst>
              <a:ext uri="{FF2B5EF4-FFF2-40B4-BE49-F238E27FC236}">
                <a16:creationId xmlns:a16="http://schemas.microsoft.com/office/drawing/2014/main" id="{8DC659DA-D015-4D52-8767-33439D43DD6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2252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Timeline-Template_PowerPoint" id="{623EADAB-9323-654D-92C6-6D0AA3934FA4}" vid="{24DB4EE8-1611-B94D-A515-1661E1DCCE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IC-Project-Timeline-Template_PowerPoint</Template>
  <TotalTime>16</TotalTime>
  <Words>451</Words>
  <Application>Microsoft Macintosh PowerPoint</Application>
  <PresentationFormat>Widescreen</PresentationFormat>
  <Paragraphs>223</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dcterms:created xsi:type="dcterms:W3CDTF">2019-11-22T20:36:09Z</dcterms:created>
  <dcterms:modified xsi:type="dcterms:W3CDTF">2023-08-30T17:36:37Z</dcterms:modified>
</cp:coreProperties>
</file>