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5"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B4B5"/>
    <a:srgbClr val="FF672A"/>
    <a:srgbClr val="F99509"/>
    <a:srgbClr val="53C5BA"/>
    <a:srgbClr val="896E09"/>
    <a:srgbClr val="506E0C"/>
    <a:srgbClr val="E5B01B"/>
    <a:srgbClr val="FFD24E"/>
    <a:srgbClr val="33DCC7"/>
    <a:srgbClr val="66F1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29" autoAdjust="0"/>
    <p:restoredTop sz="86447"/>
  </p:normalViewPr>
  <p:slideViewPr>
    <p:cSldViewPr snapToGrid="0" snapToObjects="1">
      <p:cViewPr varScale="1">
        <p:scale>
          <a:sx n="128" d="100"/>
          <a:sy n="128" d="100"/>
        </p:scale>
        <p:origin x="632"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hyperlink" Target="http://bit.ly/2JohkOf" TargetMode="External"/><Relationship Id="rId7" Type="http://schemas.openxmlformats.org/officeDocument/2006/relationships/image" Target="../media/image5.png"/><Relationship Id="rId12" Type="http://schemas.openxmlformats.org/officeDocument/2006/relationships/hyperlink" Target="https://www.smartsheet.com/try-it?trp=11817&amp;utm_source=integrated-content&amp;utm_campaign=/content/powerpoint-project-management-templates&amp;utm_medium=SWOT+Analysis+powerpoint+11817&amp;lpa=SWOT+Analysis+powerpoint+11817"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svg"/><Relationship Id="rId11" Type="http://schemas.openxmlformats.org/officeDocument/2006/relationships/hyperlink" Target="https://www.smartsheet.com/try-it?trp=11544&amp;utm_source=integrated-content&amp;utm_campaign=/content/swot-templates-powerpoint&amp;utm_medium=3D+SWOT+Analysis+powerpoint+11544&amp;lpa=3D+SWOT+Analysis+powerpoint+11544" TargetMode="External"/><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043C89C-D3E7-3200-5136-16F4C2C0D0B8}"/>
              </a:ext>
            </a:extLst>
          </p:cNvPr>
          <p:cNvPicPr>
            <a:picLocks noChangeAspect="1"/>
          </p:cNvPicPr>
          <p:nvPr/>
        </p:nvPicPr>
        <p:blipFill>
          <a:blip r:embed="rId2"/>
          <a:srcRect/>
          <a:stretch/>
        </p:blipFill>
        <p:spPr>
          <a:xfrm>
            <a:off x="0" y="510614"/>
            <a:ext cx="2499360" cy="6347384"/>
          </a:xfrm>
          <a:prstGeom prst="rect">
            <a:avLst/>
          </a:prstGeom>
        </p:spPr>
      </p:pic>
      <p:sp>
        <p:nvSpPr>
          <p:cNvPr id="9" name="TextBox 8">
            <a:extLst>
              <a:ext uri="{FF2B5EF4-FFF2-40B4-BE49-F238E27FC236}">
                <a16:creationId xmlns:a16="http://schemas.microsoft.com/office/drawing/2014/main" id="{F9009067-2A45-1703-DBA7-A47C8431B576}"/>
              </a:ext>
            </a:extLst>
          </p:cNvPr>
          <p:cNvSpPr txBox="1"/>
          <p:nvPr/>
        </p:nvSpPr>
        <p:spPr>
          <a:xfrm>
            <a:off x="2409340" y="930958"/>
            <a:ext cx="5303520" cy="1184940"/>
          </a:xfrm>
          <a:prstGeom prst="rect">
            <a:avLst/>
          </a:prstGeom>
          <a:noFill/>
        </p:spPr>
        <p:txBody>
          <a:bodyPr wrap="square" rtlCol="0">
            <a:spAutoFit/>
          </a:bodyPr>
          <a:lstStyle/>
          <a:p>
            <a:pPr marL="285750" indent="-285750">
              <a:spcAft>
                <a:spcPts val="600"/>
              </a:spcAft>
              <a:buClr>
                <a:schemeClr val="tx1">
                  <a:lumMod val="75000"/>
                  <a:lumOff val="25000"/>
                </a:schemeClr>
              </a:buClr>
              <a:buSzPct val="100000"/>
              <a:buFont typeface=".PingFang SC Regular"/>
              <a:buChar char="＋"/>
            </a:pPr>
            <a:r>
              <a:rPr lang="en-US" sz="1400" dirty="0">
                <a:latin typeface="Century Gothic" panose="020B0502020202020204" pitchFamily="34" charset="0"/>
                <a:ea typeface="Arial" charset="0"/>
                <a:cs typeface="Arial" charset="0"/>
              </a:rPr>
              <a:t>Strength One</a:t>
            </a:r>
          </a:p>
          <a:p>
            <a:pPr marL="285750" indent="-285750">
              <a:spcAft>
                <a:spcPts val="600"/>
              </a:spcAft>
              <a:buClr>
                <a:schemeClr val="tx1">
                  <a:lumMod val="75000"/>
                  <a:lumOff val="25000"/>
                </a:schemeClr>
              </a:buClr>
              <a:buSzPct val="100000"/>
              <a:buFont typeface=".PingFang SC Regular"/>
              <a:buChar char="＋"/>
            </a:pPr>
            <a:r>
              <a:rPr lang="en-US" sz="1400" dirty="0">
                <a:latin typeface="Century Gothic" panose="020B0502020202020204" pitchFamily="34" charset="0"/>
                <a:ea typeface="Arial" charset="0"/>
                <a:cs typeface="Arial" charset="0"/>
              </a:rPr>
              <a:t>Two</a:t>
            </a:r>
          </a:p>
          <a:p>
            <a:pPr marL="285750" indent="-285750">
              <a:spcAft>
                <a:spcPts val="600"/>
              </a:spcAft>
              <a:buClr>
                <a:schemeClr val="tx1">
                  <a:lumMod val="75000"/>
                  <a:lumOff val="25000"/>
                </a:schemeClr>
              </a:buClr>
              <a:buSzPct val="100000"/>
              <a:buFont typeface=".PingFang SC Regular"/>
              <a:buChar char="＋"/>
            </a:pPr>
            <a:r>
              <a:rPr lang="en-US" sz="1400" dirty="0">
                <a:latin typeface="Century Gothic" panose="020B0502020202020204" pitchFamily="34" charset="0"/>
                <a:ea typeface="Arial" charset="0"/>
                <a:cs typeface="Arial" charset="0"/>
              </a:rPr>
              <a:t>Three</a:t>
            </a:r>
          </a:p>
          <a:p>
            <a:pPr marL="285750" indent="-285750">
              <a:spcAft>
                <a:spcPts val="600"/>
              </a:spcAft>
              <a:buClr>
                <a:schemeClr val="tx1">
                  <a:lumMod val="75000"/>
                  <a:lumOff val="25000"/>
                </a:schemeClr>
              </a:buClr>
              <a:buSzPct val="100000"/>
              <a:buFont typeface=".PingFang SC Regular"/>
              <a:buChar char="＋"/>
            </a:pPr>
            <a:r>
              <a:rPr lang="en-US" sz="1400" dirty="0">
                <a:latin typeface="Century Gothic" panose="020B0502020202020204" pitchFamily="34" charset="0"/>
                <a:ea typeface="Arial" charset="0"/>
                <a:cs typeface="Arial" charset="0"/>
              </a:rPr>
              <a:t>Four</a:t>
            </a:r>
          </a:p>
        </p:txBody>
      </p:sp>
      <p:sp>
        <p:nvSpPr>
          <p:cNvPr id="10" name="TextBox 9">
            <a:extLst>
              <a:ext uri="{FF2B5EF4-FFF2-40B4-BE49-F238E27FC236}">
                <a16:creationId xmlns:a16="http://schemas.microsoft.com/office/drawing/2014/main" id="{B0135E47-D367-DA5F-D025-FFA2AB0FF3F3}"/>
              </a:ext>
            </a:extLst>
          </p:cNvPr>
          <p:cNvSpPr txBox="1"/>
          <p:nvPr/>
        </p:nvSpPr>
        <p:spPr>
          <a:xfrm>
            <a:off x="2409340" y="2418911"/>
            <a:ext cx="5212080" cy="892552"/>
          </a:xfrm>
          <a:prstGeom prst="rect">
            <a:avLst/>
          </a:prstGeom>
          <a:noFill/>
        </p:spPr>
        <p:txBody>
          <a:bodyPr wrap="square" rtlCol="0">
            <a:spAutoFit/>
          </a:bodyPr>
          <a:lstStyle/>
          <a:p>
            <a:pPr marL="285750" indent="-285750">
              <a:spcAft>
                <a:spcPts val="600"/>
              </a:spcAft>
              <a:buClr>
                <a:schemeClr val="tx1">
                  <a:lumMod val="75000"/>
                  <a:lumOff val="25000"/>
                </a:schemeClr>
              </a:buClr>
              <a:buSzPct val="100000"/>
              <a:buFont typeface="System Font Regular"/>
              <a:buChar char="—"/>
            </a:pPr>
            <a:r>
              <a:rPr lang="en-US" sz="1400" dirty="0">
                <a:latin typeface="Century Gothic" panose="020B0502020202020204" pitchFamily="34" charset="0"/>
                <a:ea typeface="Arial" charset="0"/>
                <a:cs typeface="Arial" charset="0"/>
              </a:rPr>
              <a:t>Weakness One</a:t>
            </a:r>
          </a:p>
          <a:p>
            <a:pPr marL="285750" indent="-285750">
              <a:spcAft>
                <a:spcPts val="600"/>
              </a:spcAft>
              <a:buClr>
                <a:schemeClr val="tx1">
                  <a:lumMod val="75000"/>
                  <a:lumOff val="25000"/>
                </a:schemeClr>
              </a:buClr>
              <a:buSzPct val="100000"/>
              <a:buFont typeface="System Font Regular"/>
              <a:buChar char="—"/>
            </a:pPr>
            <a:r>
              <a:rPr lang="en-US" sz="1400" dirty="0">
                <a:latin typeface="Century Gothic" panose="020B0502020202020204" pitchFamily="34" charset="0"/>
                <a:ea typeface="Arial" charset="0"/>
                <a:cs typeface="Arial" charset="0"/>
              </a:rPr>
              <a:t>Two</a:t>
            </a:r>
          </a:p>
          <a:p>
            <a:pPr marL="285750" indent="-285750">
              <a:spcAft>
                <a:spcPts val="600"/>
              </a:spcAft>
              <a:buClr>
                <a:schemeClr val="tx1">
                  <a:lumMod val="75000"/>
                  <a:lumOff val="25000"/>
                </a:schemeClr>
              </a:buClr>
              <a:buSzPct val="100000"/>
              <a:buFont typeface="System Font Regular"/>
              <a:buChar char="—"/>
            </a:pPr>
            <a:r>
              <a:rPr lang="en-US" sz="1400" dirty="0">
                <a:latin typeface="Century Gothic" panose="020B0502020202020204" pitchFamily="34" charset="0"/>
                <a:ea typeface="Arial" charset="0"/>
                <a:cs typeface="Arial" charset="0"/>
              </a:rPr>
              <a:t>Three</a:t>
            </a:r>
            <a:endParaRPr lang="en-US" sz="1400" dirty="0"/>
          </a:p>
        </p:txBody>
      </p:sp>
      <p:sp>
        <p:nvSpPr>
          <p:cNvPr id="11" name="TextBox 10">
            <a:extLst>
              <a:ext uri="{FF2B5EF4-FFF2-40B4-BE49-F238E27FC236}">
                <a16:creationId xmlns:a16="http://schemas.microsoft.com/office/drawing/2014/main" id="{C6E46E22-4012-3998-F177-8B4D33955894}"/>
              </a:ext>
            </a:extLst>
          </p:cNvPr>
          <p:cNvSpPr txBox="1"/>
          <p:nvPr/>
        </p:nvSpPr>
        <p:spPr>
          <a:xfrm>
            <a:off x="300447" y="176378"/>
            <a:ext cx="6786153" cy="523220"/>
          </a:xfrm>
          <a:prstGeom prst="rect">
            <a:avLst/>
          </a:prstGeom>
          <a:noFill/>
        </p:spPr>
        <p:txBody>
          <a:bodyPr wrap="square" rtlCol="0">
            <a:spAutoFit/>
          </a:bodyPr>
          <a:lstStyle/>
          <a:p>
            <a:r>
              <a:rPr lang="en-US" sz="2800" b="1">
                <a:solidFill>
                  <a:schemeClr val="tx1">
                    <a:lumMod val="75000"/>
                    <a:lumOff val="25000"/>
                  </a:schemeClr>
                </a:solidFill>
                <a:latin typeface="Century Gothic" panose="020B0502020202020204" pitchFamily="34" charset="0"/>
              </a:rPr>
              <a:t>3D SWOT </a:t>
            </a:r>
            <a:r>
              <a:rPr lang="en-US" sz="2800" b="1" dirty="0">
                <a:solidFill>
                  <a:schemeClr val="tx1">
                    <a:lumMod val="75000"/>
                    <a:lumOff val="25000"/>
                  </a:schemeClr>
                </a:solidFill>
                <a:latin typeface="Century Gothic" panose="020B0502020202020204" pitchFamily="34" charset="0"/>
              </a:rPr>
              <a:t>ANALYSIS TEMPLATE</a:t>
            </a:r>
          </a:p>
        </p:txBody>
      </p:sp>
      <p:pic>
        <p:nvPicPr>
          <p:cNvPr id="12" name="Picture 11">
            <a:hlinkClick r:id="rId3"/>
            <a:extLst>
              <a:ext uri="{FF2B5EF4-FFF2-40B4-BE49-F238E27FC236}">
                <a16:creationId xmlns:a16="http://schemas.microsoft.com/office/drawing/2014/main" id="{71E65E7A-7BE3-7DCE-B3D8-3A9CED227B4F}"/>
              </a:ext>
            </a:extLst>
          </p:cNvPr>
          <p:cNvPicPr>
            <a:picLocks noChangeAspect="1"/>
          </p:cNvPicPr>
          <p:nvPr/>
        </p:nvPicPr>
        <p:blipFill>
          <a:blip r:embed="rId4"/>
          <a:stretch>
            <a:fillRect/>
          </a:stretch>
        </p:blipFill>
        <p:spPr>
          <a:xfrm>
            <a:off x="8229599" y="187165"/>
            <a:ext cx="3611877" cy="501240"/>
          </a:xfrm>
          <a:prstGeom prst="rect">
            <a:avLst/>
          </a:prstGeom>
        </p:spPr>
      </p:pic>
      <p:sp>
        <p:nvSpPr>
          <p:cNvPr id="13" name="TextBox 12">
            <a:extLst>
              <a:ext uri="{FF2B5EF4-FFF2-40B4-BE49-F238E27FC236}">
                <a16:creationId xmlns:a16="http://schemas.microsoft.com/office/drawing/2014/main" id="{7FB2690D-C885-8DEA-B7F3-54810689FD4A}"/>
              </a:ext>
            </a:extLst>
          </p:cNvPr>
          <p:cNvSpPr txBox="1"/>
          <p:nvPr/>
        </p:nvSpPr>
        <p:spPr>
          <a:xfrm>
            <a:off x="10277856" y="1904067"/>
            <a:ext cx="1865376" cy="307777"/>
          </a:xfrm>
          <a:prstGeom prst="rect">
            <a:avLst/>
          </a:prstGeom>
          <a:noFill/>
        </p:spPr>
        <p:txBody>
          <a:bodyPr wrap="square" rtlCol="0">
            <a:spAutoFit/>
          </a:bodyPr>
          <a:lstStyle/>
          <a:p>
            <a:pPr algn="r"/>
            <a:r>
              <a:rPr lang="en-US" sz="1400" spc="300" dirty="0">
                <a:solidFill>
                  <a:schemeClr val="tx1">
                    <a:lumMod val="65000"/>
                    <a:lumOff val="35000"/>
                  </a:schemeClr>
                </a:solidFill>
                <a:latin typeface="Century Gothic" panose="020B0502020202020204" pitchFamily="34" charset="0"/>
              </a:rPr>
              <a:t>STRENGTHS</a:t>
            </a:r>
          </a:p>
        </p:txBody>
      </p:sp>
      <p:sp>
        <p:nvSpPr>
          <p:cNvPr id="14" name="TextBox 13">
            <a:extLst>
              <a:ext uri="{FF2B5EF4-FFF2-40B4-BE49-F238E27FC236}">
                <a16:creationId xmlns:a16="http://schemas.microsoft.com/office/drawing/2014/main" id="{1797AB21-5C34-2711-FDFD-A36E73236565}"/>
              </a:ext>
            </a:extLst>
          </p:cNvPr>
          <p:cNvSpPr txBox="1"/>
          <p:nvPr/>
        </p:nvSpPr>
        <p:spPr>
          <a:xfrm>
            <a:off x="10034016" y="3393221"/>
            <a:ext cx="2109216" cy="307777"/>
          </a:xfrm>
          <a:prstGeom prst="rect">
            <a:avLst/>
          </a:prstGeom>
          <a:noFill/>
        </p:spPr>
        <p:txBody>
          <a:bodyPr wrap="square" rtlCol="0">
            <a:spAutoFit/>
          </a:bodyPr>
          <a:lstStyle/>
          <a:p>
            <a:pPr algn="r"/>
            <a:r>
              <a:rPr lang="en-US" sz="1400" spc="300" dirty="0">
                <a:solidFill>
                  <a:schemeClr val="tx1">
                    <a:lumMod val="65000"/>
                    <a:lumOff val="35000"/>
                  </a:schemeClr>
                </a:solidFill>
                <a:latin typeface="Century Gothic" panose="020B0502020202020204" pitchFamily="34" charset="0"/>
              </a:rPr>
              <a:t>WEAKNESSES</a:t>
            </a:r>
          </a:p>
        </p:txBody>
      </p:sp>
      <p:sp>
        <p:nvSpPr>
          <p:cNvPr id="15" name="TextBox 14">
            <a:extLst>
              <a:ext uri="{FF2B5EF4-FFF2-40B4-BE49-F238E27FC236}">
                <a16:creationId xmlns:a16="http://schemas.microsoft.com/office/drawing/2014/main" id="{F360C660-B998-D2A8-A64D-4AC8BC64DC23}"/>
              </a:ext>
            </a:extLst>
          </p:cNvPr>
          <p:cNvSpPr txBox="1"/>
          <p:nvPr/>
        </p:nvSpPr>
        <p:spPr>
          <a:xfrm>
            <a:off x="2409340" y="3873533"/>
            <a:ext cx="5303520" cy="892552"/>
          </a:xfrm>
          <a:prstGeom prst="rect">
            <a:avLst/>
          </a:prstGeom>
          <a:noFill/>
        </p:spPr>
        <p:txBody>
          <a:bodyPr wrap="square" rtlCol="0">
            <a:spAutoFit/>
          </a:bodyPr>
          <a:lstStyle/>
          <a:p>
            <a:pPr marL="285750" indent="-285750">
              <a:spcAft>
                <a:spcPts val="600"/>
              </a:spcAft>
              <a:buClr>
                <a:schemeClr val="tx1">
                  <a:lumMod val="75000"/>
                  <a:lumOff val="25000"/>
                </a:schemeClr>
              </a:buClr>
              <a:buSzPct val="100000"/>
              <a:buFont typeface=".PingFang SC Regular"/>
              <a:buChar char="＋"/>
            </a:pPr>
            <a:r>
              <a:rPr lang="en-US" sz="1400" dirty="0">
                <a:latin typeface="Century Gothic" panose="020B0502020202020204" pitchFamily="34" charset="0"/>
                <a:ea typeface="Arial" charset="0"/>
                <a:cs typeface="Arial" charset="0"/>
              </a:rPr>
              <a:t>Opportunity One</a:t>
            </a:r>
          </a:p>
          <a:p>
            <a:pPr marL="285750" indent="-285750">
              <a:spcAft>
                <a:spcPts val="600"/>
              </a:spcAft>
              <a:buClr>
                <a:schemeClr val="tx1">
                  <a:lumMod val="75000"/>
                  <a:lumOff val="25000"/>
                </a:schemeClr>
              </a:buClr>
              <a:buSzPct val="100000"/>
              <a:buFont typeface=".PingFang SC Regular"/>
              <a:buChar char="＋"/>
            </a:pPr>
            <a:r>
              <a:rPr lang="en-US" sz="1400" dirty="0">
                <a:latin typeface="Century Gothic" panose="020B0502020202020204" pitchFamily="34" charset="0"/>
                <a:ea typeface="Arial" charset="0"/>
                <a:cs typeface="Arial" charset="0"/>
              </a:rPr>
              <a:t>Two</a:t>
            </a:r>
          </a:p>
          <a:p>
            <a:pPr marL="285750" indent="-285750">
              <a:spcAft>
                <a:spcPts val="600"/>
              </a:spcAft>
              <a:buClr>
                <a:schemeClr val="tx1">
                  <a:lumMod val="75000"/>
                  <a:lumOff val="25000"/>
                </a:schemeClr>
              </a:buClr>
              <a:buSzPct val="100000"/>
              <a:buFont typeface=".PingFang SC Regular"/>
              <a:buChar char="＋"/>
            </a:pPr>
            <a:r>
              <a:rPr lang="en-US" sz="1400" dirty="0">
                <a:latin typeface="Century Gothic" panose="020B0502020202020204" pitchFamily="34" charset="0"/>
                <a:ea typeface="Arial" charset="0"/>
                <a:cs typeface="Arial" charset="0"/>
              </a:rPr>
              <a:t>Three</a:t>
            </a:r>
          </a:p>
        </p:txBody>
      </p:sp>
      <p:sp>
        <p:nvSpPr>
          <p:cNvPr id="16" name="TextBox 15">
            <a:extLst>
              <a:ext uri="{FF2B5EF4-FFF2-40B4-BE49-F238E27FC236}">
                <a16:creationId xmlns:a16="http://schemas.microsoft.com/office/drawing/2014/main" id="{8F0C54E3-88C4-4D29-9E81-7F9B7CB2102A}"/>
              </a:ext>
            </a:extLst>
          </p:cNvPr>
          <p:cNvSpPr txBox="1"/>
          <p:nvPr/>
        </p:nvSpPr>
        <p:spPr>
          <a:xfrm>
            <a:off x="2409340" y="5355422"/>
            <a:ext cx="5212080" cy="600164"/>
          </a:xfrm>
          <a:prstGeom prst="rect">
            <a:avLst/>
          </a:prstGeom>
          <a:noFill/>
        </p:spPr>
        <p:txBody>
          <a:bodyPr wrap="square" rtlCol="0">
            <a:spAutoFit/>
          </a:bodyPr>
          <a:lstStyle/>
          <a:p>
            <a:pPr marL="285750" indent="-285750">
              <a:spcAft>
                <a:spcPts val="600"/>
              </a:spcAft>
              <a:buClr>
                <a:schemeClr val="tx1">
                  <a:lumMod val="75000"/>
                  <a:lumOff val="25000"/>
                </a:schemeClr>
              </a:buClr>
              <a:buSzPct val="100000"/>
              <a:buFont typeface="System Font Regular"/>
              <a:buChar char="—"/>
            </a:pPr>
            <a:r>
              <a:rPr lang="en-US" sz="1400" dirty="0">
                <a:latin typeface="Century Gothic" panose="020B0502020202020204" pitchFamily="34" charset="0"/>
                <a:ea typeface="Arial" charset="0"/>
                <a:cs typeface="Arial" charset="0"/>
              </a:rPr>
              <a:t>Threat One</a:t>
            </a:r>
          </a:p>
          <a:p>
            <a:pPr marL="285750" indent="-285750">
              <a:spcAft>
                <a:spcPts val="600"/>
              </a:spcAft>
              <a:buClr>
                <a:schemeClr val="tx1">
                  <a:lumMod val="75000"/>
                  <a:lumOff val="25000"/>
                </a:schemeClr>
              </a:buClr>
              <a:buSzPct val="100000"/>
              <a:buFont typeface="System Font Regular"/>
              <a:buChar char="—"/>
            </a:pPr>
            <a:r>
              <a:rPr lang="en-US" sz="1400" dirty="0">
                <a:latin typeface="Century Gothic" panose="020B0502020202020204" pitchFamily="34" charset="0"/>
                <a:ea typeface="Arial" charset="0"/>
                <a:cs typeface="Arial" charset="0"/>
              </a:rPr>
              <a:t>Two</a:t>
            </a:r>
          </a:p>
        </p:txBody>
      </p:sp>
      <p:sp>
        <p:nvSpPr>
          <p:cNvPr id="17" name="TextBox 16">
            <a:extLst>
              <a:ext uri="{FF2B5EF4-FFF2-40B4-BE49-F238E27FC236}">
                <a16:creationId xmlns:a16="http://schemas.microsoft.com/office/drawing/2014/main" id="{2A705DE6-2C3F-9A88-6481-EB7DB9275896}"/>
              </a:ext>
            </a:extLst>
          </p:cNvPr>
          <p:cNvSpPr txBox="1"/>
          <p:nvPr/>
        </p:nvSpPr>
        <p:spPr>
          <a:xfrm>
            <a:off x="9643872" y="4821415"/>
            <a:ext cx="2499360" cy="307777"/>
          </a:xfrm>
          <a:prstGeom prst="rect">
            <a:avLst/>
          </a:prstGeom>
          <a:noFill/>
        </p:spPr>
        <p:txBody>
          <a:bodyPr wrap="square" rtlCol="0">
            <a:spAutoFit/>
          </a:bodyPr>
          <a:lstStyle/>
          <a:p>
            <a:pPr algn="r"/>
            <a:r>
              <a:rPr lang="en-US" sz="1400" spc="300" dirty="0">
                <a:solidFill>
                  <a:schemeClr val="tx1">
                    <a:lumMod val="65000"/>
                    <a:lumOff val="35000"/>
                  </a:schemeClr>
                </a:solidFill>
                <a:latin typeface="Century Gothic" panose="020B0502020202020204" pitchFamily="34" charset="0"/>
              </a:rPr>
              <a:t>OPPORTUNITIES</a:t>
            </a:r>
          </a:p>
        </p:txBody>
      </p:sp>
      <p:sp>
        <p:nvSpPr>
          <p:cNvPr id="18" name="TextBox 17">
            <a:extLst>
              <a:ext uri="{FF2B5EF4-FFF2-40B4-BE49-F238E27FC236}">
                <a16:creationId xmlns:a16="http://schemas.microsoft.com/office/drawing/2014/main" id="{FAD66FE9-00FE-6F07-572D-29293342FD2B}"/>
              </a:ext>
            </a:extLst>
          </p:cNvPr>
          <p:cNvSpPr txBox="1"/>
          <p:nvPr/>
        </p:nvSpPr>
        <p:spPr>
          <a:xfrm>
            <a:off x="10399776" y="6286185"/>
            <a:ext cx="1743456" cy="307777"/>
          </a:xfrm>
          <a:prstGeom prst="rect">
            <a:avLst/>
          </a:prstGeom>
          <a:noFill/>
        </p:spPr>
        <p:txBody>
          <a:bodyPr wrap="square" rtlCol="0">
            <a:spAutoFit/>
          </a:bodyPr>
          <a:lstStyle/>
          <a:p>
            <a:pPr algn="r"/>
            <a:r>
              <a:rPr lang="en-US" sz="1400" spc="300" dirty="0">
                <a:solidFill>
                  <a:schemeClr val="tx1">
                    <a:lumMod val="65000"/>
                    <a:lumOff val="35000"/>
                  </a:schemeClr>
                </a:solidFill>
                <a:latin typeface="Century Gothic" panose="020B0502020202020204" pitchFamily="34" charset="0"/>
              </a:rPr>
              <a:t>THREATS</a:t>
            </a:r>
          </a:p>
        </p:txBody>
      </p:sp>
      <p:pic>
        <p:nvPicPr>
          <p:cNvPr id="20" name="Graphic 19" descr="Badge Tick1 with solid fill">
            <a:extLst>
              <a:ext uri="{FF2B5EF4-FFF2-40B4-BE49-F238E27FC236}">
                <a16:creationId xmlns:a16="http://schemas.microsoft.com/office/drawing/2014/main" id="{6D444AD4-AB74-7CAD-7F22-9888C616803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927076" y="936750"/>
            <a:ext cx="914400" cy="914400"/>
          </a:xfrm>
          <a:prstGeom prst="rect">
            <a:avLst/>
          </a:prstGeom>
        </p:spPr>
      </p:pic>
      <p:pic>
        <p:nvPicPr>
          <p:cNvPr id="22" name="Graphic 21" descr="Warning with solid fill">
            <a:extLst>
              <a:ext uri="{FF2B5EF4-FFF2-40B4-BE49-F238E27FC236}">
                <a16:creationId xmlns:a16="http://schemas.microsoft.com/office/drawing/2014/main" id="{29E4AF40-F0D4-B03C-3E75-9B8D540AED4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927076" y="2427659"/>
            <a:ext cx="914400" cy="914400"/>
          </a:xfrm>
          <a:prstGeom prst="rect">
            <a:avLst/>
          </a:prstGeom>
        </p:spPr>
      </p:pic>
      <p:pic>
        <p:nvPicPr>
          <p:cNvPr id="24" name="Graphic 23">
            <a:extLst>
              <a:ext uri="{FF2B5EF4-FFF2-40B4-BE49-F238E27FC236}">
                <a16:creationId xmlns:a16="http://schemas.microsoft.com/office/drawing/2014/main" id="{8DAD1E10-2B26-D11F-1E0D-004A8A0921C4}"/>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0979629" y="3897179"/>
            <a:ext cx="809294" cy="809294"/>
          </a:xfrm>
          <a:prstGeom prst="rect">
            <a:avLst/>
          </a:prstGeom>
        </p:spPr>
      </p:pic>
      <p:grpSp>
        <p:nvGrpSpPr>
          <p:cNvPr id="34" name="Group 33">
            <a:extLst>
              <a:ext uri="{FF2B5EF4-FFF2-40B4-BE49-F238E27FC236}">
                <a16:creationId xmlns:a16="http://schemas.microsoft.com/office/drawing/2014/main" id="{61DC22E6-21AF-2C24-383C-F4C59E07EC15}"/>
              </a:ext>
            </a:extLst>
          </p:cNvPr>
          <p:cNvGrpSpPr/>
          <p:nvPr/>
        </p:nvGrpSpPr>
        <p:grpSpPr>
          <a:xfrm>
            <a:off x="11048996" y="5359465"/>
            <a:ext cx="1107506" cy="792587"/>
            <a:chOff x="8244117" y="4602260"/>
            <a:chExt cx="2714941" cy="1942948"/>
          </a:xfrm>
          <a:solidFill>
            <a:srgbClr val="FF672A"/>
          </a:solidFill>
        </p:grpSpPr>
        <p:sp>
          <p:nvSpPr>
            <p:cNvPr id="29" name="Freeform 28">
              <a:extLst>
                <a:ext uri="{FF2B5EF4-FFF2-40B4-BE49-F238E27FC236}">
                  <a16:creationId xmlns:a16="http://schemas.microsoft.com/office/drawing/2014/main" id="{327891EC-288F-7B3D-C47A-4632F74D2E2A}"/>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2DEBB7AD-A773-DA3B-91E4-A8F338CEE901}"/>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AA2575DC-7C46-5C7A-0CFD-BB58D3368C65}"/>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a:p>
          </p:txBody>
        </p:sp>
      </p:grpSp>
      <p:cxnSp>
        <p:nvCxnSpPr>
          <p:cNvPr id="42" name="Straight Connector 41">
            <a:extLst>
              <a:ext uri="{FF2B5EF4-FFF2-40B4-BE49-F238E27FC236}">
                <a16:creationId xmlns:a16="http://schemas.microsoft.com/office/drawing/2014/main" id="{931D7039-74B6-320F-B6E8-C3374FE96EE2}"/>
              </a:ext>
            </a:extLst>
          </p:cNvPr>
          <p:cNvCxnSpPr>
            <a:cxnSpLocks/>
          </p:cNvCxnSpPr>
          <p:nvPr/>
        </p:nvCxnSpPr>
        <p:spPr>
          <a:xfrm>
            <a:off x="2295782" y="2248223"/>
            <a:ext cx="9896218" cy="0"/>
          </a:xfrm>
          <a:prstGeom prst="line">
            <a:avLst/>
          </a:prstGeom>
          <a:ln w="34925"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13B4469E-1C13-E83F-98C7-3DC64FD143C3}"/>
              </a:ext>
            </a:extLst>
          </p:cNvPr>
          <p:cNvCxnSpPr>
            <a:cxnSpLocks/>
          </p:cNvCxnSpPr>
          <p:nvPr/>
        </p:nvCxnSpPr>
        <p:spPr>
          <a:xfrm>
            <a:off x="1621536" y="3707128"/>
            <a:ext cx="10570464" cy="0"/>
          </a:xfrm>
          <a:prstGeom prst="line">
            <a:avLst/>
          </a:prstGeom>
          <a:ln w="34925"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6DEAB4C3-F479-9C1D-D1B4-E32E8F83B6A0}"/>
              </a:ext>
            </a:extLst>
          </p:cNvPr>
          <p:cNvCxnSpPr>
            <a:cxnSpLocks/>
          </p:cNvCxnSpPr>
          <p:nvPr/>
        </p:nvCxnSpPr>
        <p:spPr>
          <a:xfrm>
            <a:off x="2295782" y="5152708"/>
            <a:ext cx="9896218" cy="0"/>
          </a:xfrm>
          <a:prstGeom prst="line">
            <a:avLst/>
          </a:prstGeom>
          <a:ln w="34925"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pic>
        <p:nvPicPr>
          <p:cNvPr id="2" name="Picture 1">
            <a:hlinkClick r:id="rId11"/>
            <a:extLst>
              <a:ext uri="{FF2B5EF4-FFF2-40B4-BE49-F238E27FC236}">
                <a16:creationId xmlns:a16="http://schemas.microsoft.com/office/drawing/2014/main" id="{FF9276D2-05E8-6A89-BD0F-3B0CBBFB583B}"/>
              </a:ext>
            </a:extLst>
          </p:cNvPr>
          <p:cNvPicPr>
            <a:picLocks noChangeAspect="1"/>
          </p:cNvPicPr>
          <p:nvPr/>
        </p:nvPicPr>
        <p:blipFill>
          <a:blip r:embed="rId4"/>
          <a:stretch>
            <a:fillRect/>
          </a:stretch>
        </p:blipFill>
        <p:spPr>
          <a:xfrm>
            <a:off x="8229599" y="198358"/>
            <a:ext cx="3611877" cy="501240"/>
          </a:xfrm>
          <a:prstGeom prst="rect">
            <a:avLst/>
          </a:prstGeom>
        </p:spPr>
      </p:pic>
      <p:pic>
        <p:nvPicPr>
          <p:cNvPr id="3" name="Picture 2">
            <a:hlinkClick r:id="rId12"/>
            <a:extLst>
              <a:ext uri="{FF2B5EF4-FFF2-40B4-BE49-F238E27FC236}">
                <a16:creationId xmlns:a16="http://schemas.microsoft.com/office/drawing/2014/main" id="{F1FDEB8E-24C6-09AE-03D2-43B437B0D4DC}"/>
              </a:ext>
            </a:extLst>
          </p:cNvPr>
          <p:cNvPicPr>
            <a:picLocks noChangeAspect="1"/>
          </p:cNvPicPr>
          <p:nvPr/>
        </p:nvPicPr>
        <p:blipFill>
          <a:blip r:embed="rId4"/>
          <a:stretch>
            <a:fillRect/>
          </a:stretch>
        </p:blipFill>
        <p:spPr>
          <a:xfrm>
            <a:off x="8229599" y="204708"/>
            <a:ext cx="3611877" cy="501240"/>
          </a:xfrm>
          <a:prstGeom prst="rect">
            <a:avLst/>
          </a:prstGeom>
        </p:spPr>
      </p:pic>
    </p:spTree>
    <p:extLst>
      <p:ext uri="{BB962C8B-B14F-4D97-AF65-F5344CB8AC3E}">
        <p14:creationId xmlns:p14="http://schemas.microsoft.com/office/powerpoint/2010/main" val="1033320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1625</TotalTime>
  <Words>120</Words>
  <Application>Microsoft Macintosh PowerPoint</Application>
  <PresentationFormat>Widescreen</PresentationFormat>
  <Paragraphs>21</Paragraphs>
  <Slides>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.PingFang SC Regular</vt:lpstr>
      <vt:lpstr>Arial</vt:lpstr>
      <vt:lpstr>Calibri</vt:lpstr>
      <vt:lpstr>Calibri Light</vt:lpstr>
      <vt:lpstr>Century Gothic</vt:lpstr>
      <vt:lpstr>System Font Regular</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30</cp:revision>
  <cp:lastPrinted>2020-08-31T22:23:58Z</cp:lastPrinted>
  <dcterms:created xsi:type="dcterms:W3CDTF">2021-07-07T23:54:57Z</dcterms:created>
  <dcterms:modified xsi:type="dcterms:W3CDTF">2023-08-30T17:33:39Z</dcterms:modified>
</cp:coreProperties>
</file>