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6" r:id="rId2"/>
    <p:sldId id="345"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F0E6"/>
    <a:srgbClr val="FF7F5D"/>
    <a:srgbClr val="BEE96D"/>
    <a:srgbClr val="75E3DD"/>
    <a:srgbClr val="0EB4B5"/>
    <a:srgbClr val="FF672A"/>
    <a:srgbClr val="F99509"/>
    <a:srgbClr val="53C5BA"/>
    <a:srgbClr val="896E09"/>
    <a:srgbClr val="506E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86447"/>
  </p:normalViewPr>
  <p:slideViewPr>
    <p:cSldViewPr snapToGrid="0" snapToObjects="1">
      <p:cViewPr varScale="1">
        <p:scale>
          <a:sx n="128" d="100"/>
          <a:sy n="128" d="100"/>
        </p:scale>
        <p:origin x="52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2/14/23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2/14/23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2/14/23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smartsheet.com/try-it?trp=11658&amp;utm_source=integrated-content&amp;utm_campaign=/content/raid-templates&amp;utm_medium=Basic+RAID+Log+powerpoint+11658&amp;lpa=Basic+RAID+Log+powerpoint+11658"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ounded Rectangle 32">
            <a:extLst>
              <a:ext uri="{FF2B5EF4-FFF2-40B4-BE49-F238E27FC236}">
                <a16:creationId xmlns:a16="http://schemas.microsoft.com/office/drawing/2014/main" id="{A5015BB4-D1AC-937E-11C7-BB1CC2810F78}"/>
              </a:ext>
            </a:extLst>
          </p:cNvPr>
          <p:cNvSpPr/>
          <p:nvPr/>
        </p:nvSpPr>
        <p:spPr>
          <a:xfrm>
            <a:off x="9297572" y="6284906"/>
            <a:ext cx="1192695" cy="274320"/>
          </a:xfrm>
          <a:prstGeom prst="roundRect">
            <a:avLst/>
          </a:prstGeom>
          <a:solidFill>
            <a:srgbClr val="FF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Critical</a:t>
            </a:r>
          </a:p>
        </p:txBody>
      </p:sp>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6887817"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BASIC RAID LOG TEMPLATE</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306141654"/>
              </p:ext>
            </p:extLst>
          </p:nvPr>
        </p:nvGraphicFramePr>
        <p:xfrm>
          <a:off x="300446" y="1388659"/>
          <a:ext cx="11541029" cy="4342590"/>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51722">
                  <a:extLst>
                    <a:ext uri="{9D8B030D-6E8A-4147-A177-3AD203B41FA5}">
                      <a16:colId xmlns:a16="http://schemas.microsoft.com/office/drawing/2014/main" val="542048111"/>
                    </a:ext>
                  </a:extLst>
                </a:gridCol>
                <a:gridCol w="3170582">
                  <a:extLst>
                    <a:ext uri="{9D8B030D-6E8A-4147-A177-3AD203B41FA5}">
                      <a16:colId xmlns:a16="http://schemas.microsoft.com/office/drawing/2014/main" val="960615560"/>
                    </a:ext>
                  </a:extLst>
                </a:gridCol>
                <a:gridCol w="3051313">
                  <a:extLst>
                    <a:ext uri="{9D8B030D-6E8A-4147-A177-3AD203B41FA5}">
                      <a16:colId xmlns:a16="http://schemas.microsoft.com/office/drawing/2014/main" val="3202824608"/>
                    </a:ext>
                  </a:extLst>
                </a:gridCol>
                <a:gridCol w="1908313">
                  <a:extLst>
                    <a:ext uri="{9D8B030D-6E8A-4147-A177-3AD203B41FA5}">
                      <a16:colId xmlns:a16="http://schemas.microsoft.com/office/drawing/2014/main" val="320016082"/>
                    </a:ext>
                  </a:extLst>
                </a:gridCol>
                <a:gridCol w="1375571">
                  <a:extLst>
                    <a:ext uri="{9D8B030D-6E8A-4147-A177-3AD203B41FA5}">
                      <a16:colId xmlns:a16="http://schemas.microsoft.com/office/drawing/2014/main" val="3214253016"/>
                    </a:ext>
                  </a:extLst>
                </a:gridCol>
              </a:tblGrid>
              <a:tr h="340750">
                <a:tc>
                  <a:txBody>
                    <a:bodyPr/>
                    <a:lstStyle/>
                    <a:p>
                      <a:pPr algn="l" fontAlgn="ctr"/>
                      <a:r>
                        <a:rPr lang="en-US" sz="1200" u="none" strike="noStrike">
                          <a:effectLst/>
                          <a:latin typeface="Century Gothic" panose="020B0502020202020204" pitchFamily="34" charset="0"/>
                        </a:rPr>
                        <a:t>No.</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RAID Category</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Description</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Impact</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Owner</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Priority</a:t>
                      </a:r>
                      <a:endParaRPr lang="en-US" sz="12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en-US" sz="1200" u="none" strike="noStrike">
                          <a:effectLst/>
                          <a:latin typeface="Century Gothic" panose="020B0502020202020204" pitchFamily="34" charset="0"/>
                        </a:rPr>
                        <a:t>101</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0446" y="824119"/>
            <a:ext cx="6286500" cy="419100"/>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300446" y="5893629"/>
            <a:ext cx="1192695" cy="274320"/>
          </a:xfrm>
          <a:prstGeom prst="roundRect">
            <a:avLst/>
          </a:prstGeom>
          <a:solidFill>
            <a:srgbClr val="75E3D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Risk</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300446" y="6284906"/>
            <a:ext cx="1192695" cy="274320"/>
          </a:xfrm>
          <a:prstGeom prst="roundRect">
            <a:avLst/>
          </a:prstGeom>
          <a:solidFill>
            <a:srgbClr val="BEE96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Assumption</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666108" y="5893629"/>
            <a:ext cx="1192695" cy="274320"/>
          </a:xfrm>
          <a:prstGeom prst="roundRect">
            <a:avLst/>
          </a:prstGeom>
          <a:solidFill>
            <a:schemeClr val="accent4">
              <a:lumMod val="60000"/>
              <a:lumOff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Issue</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666108" y="6284906"/>
            <a:ext cx="1192695" cy="274320"/>
          </a:xfrm>
          <a:prstGeom prst="roundRect">
            <a:avLst/>
          </a:prstGeom>
          <a:solidFill>
            <a:srgbClr val="FF7F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Dependency</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7943784" y="5893629"/>
            <a:ext cx="1192695" cy="274320"/>
          </a:xfrm>
          <a:prstGeom prst="roundRect">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Negligible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9297571" y="5893629"/>
            <a:ext cx="1192695" cy="274320"/>
          </a:xfrm>
          <a:prstGeom prst="roundRect">
            <a:avLst/>
          </a:prstGeom>
          <a:solidFill>
            <a:srgbClr val="98F0E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Low</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648779" y="5893629"/>
            <a:ext cx="1192695" cy="274320"/>
          </a:xfrm>
          <a:prstGeom prst="roundRect">
            <a:avLst/>
          </a:prstGeom>
          <a:solidFill>
            <a:schemeClr val="accent4">
              <a:lumMod val="40000"/>
              <a:lumOff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Moderate</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7943784" y="6284906"/>
            <a:ext cx="1192695" cy="274320"/>
          </a:xfrm>
          <a:prstGeom prst="roundRect">
            <a:avLst/>
          </a:pr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High</a:t>
            </a:r>
          </a:p>
        </p:txBody>
      </p:sp>
      <p:pic>
        <p:nvPicPr>
          <p:cNvPr id="3" name="Picture 2">
            <a:hlinkClick r:id="rId4"/>
            <a:extLst>
              <a:ext uri="{FF2B5EF4-FFF2-40B4-BE49-F238E27FC236}">
                <a16:creationId xmlns:a16="http://schemas.microsoft.com/office/drawing/2014/main" id="{C9AE7F03-57FC-7E90-8A76-1E368EF1A759}"/>
              </a:ext>
            </a:extLst>
          </p:cNvPr>
          <p:cNvPicPr>
            <a:picLocks noChangeAspect="1"/>
          </p:cNvPicPr>
          <p:nvPr/>
        </p:nvPicPr>
        <p:blipFill>
          <a:blip r:embed="rId5"/>
          <a:stretch>
            <a:fillRect/>
          </a:stretch>
        </p:blipFill>
        <p:spPr>
          <a:xfrm>
            <a:off x="8229599" y="187165"/>
            <a:ext cx="3611877" cy="501240"/>
          </a:xfrm>
          <a:prstGeom prst="rect">
            <a:avLst/>
          </a:prstGeom>
        </p:spPr>
      </p:pic>
    </p:spTree>
    <p:extLst>
      <p:ext uri="{BB962C8B-B14F-4D97-AF65-F5344CB8AC3E}">
        <p14:creationId xmlns:p14="http://schemas.microsoft.com/office/powerpoint/2010/main" val="2665177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6887817"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BASIC RAID LOG TEMPLATE SAMPLE</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669303301"/>
              </p:ext>
            </p:extLst>
          </p:nvPr>
        </p:nvGraphicFramePr>
        <p:xfrm>
          <a:off x="300446" y="1388659"/>
          <a:ext cx="11541029" cy="4402224"/>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71600">
                  <a:extLst>
                    <a:ext uri="{9D8B030D-6E8A-4147-A177-3AD203B41FA5}">
                      <a16:colId xmlns:a16="http://schemas.microsoft.com/office/drawing/2014/main" val="542048111"/>
                    </a:ext>
                  </a:extLst>
                </a:gridCol>
                <a:gridCol w="2564296">
                  <a:extLst>
                    <a:ext uri="{9D8B030D-6E8A-4147-A177-3AD203B41FA5}">
                      <a16:colId xmlns:a16="http://schemas.microsoft.com/office/drawing/2014/main" val="960615560"/>
                    </a:ext>
                  </a:extLst>
                </a:gridCol>
                <a:gridCol w="3345921">
                  <a:extLst>
                    <a:ext uri="{9D8B030D-6E8A-4147-A177-3AD203B41FA5}">
                      <a16:colId xmlns:a16="http://schemas.microsoft.com/office/drawing/2014/main" val="3202824608"/>
                    </a:ext>
                  </a:extLst>
                </a:gridCol>
                <a:gridCol w="2219992">
                  <a:extLst>
                    <a:ext uri="{9D8B030D-6E8A-4147-A177-3AD203B41FA5}">
                      <a16:colId xmlns:a16="http://schemas.microsoft.com/office/drawing/2014/main" val="320016082"/>
                    </a:ext>
                  </a:extLst>
                </a:gridCol>
                <a:gridCol w="1355692">
                  <a:extLst>
                    <a:ext uri="{9D8B030D-6E8A-4147-A177-3AD203B41FA5}">
                      <a16:colId xmlns:a16="http://schemas.microsoft.com/office/drawing/2014/main" val="3214253016"/>
                    </a:ext>
                  </a:extLst>
                </a:gridCol>
              </a:tblGrid>
              <a:tr h="400384">
                <a:tc>
                  <a:txBody>
                    <a:bodyPr/>
                    <a:lstStyle/>
                    <a:p>
                      <a:pPr algn="l" fontAlgn="ctr"/>
                      <a:r>
                        <a:rPr lang="en-US" sz="1200" u="none" strike="noStrike">
                          <a:effectLst/>
                          <a:latin typeface="Century Gothic" panose="020B0502020202020204" pitchFamily="34" charset="0"/>
                        </a:rPr>
                        <a:t>No.</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RAID Category</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Description</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Impact</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Owner</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Priority</a:t>
                      </a:r>
                      <a:endParaRPr lang="en-US" sz="12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en-US" sz="1200" u="none" strike="noStrike">
                          <a:effectLst/>
                          <a:latin typeface="Century Gothic" panose="020B0502020202020204" pitchFamily="34" charset="0"/>
                        </a:rPr>
                        <a:t>101</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Material delivery is delayed</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Production stops</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Alexandra Mattson</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r>
                        <a:rPr lang="en-US" sz="1200" u="none" strike="noStrike">
                          <a:effectLst/>
                          <a:latin typeface="Century Gothic" panose="020B0502020202020204" pitchFamily="34" charset="0"/>
                        </a:rPr>
                        <a:t>102</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Machinery breakdowns</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Production delayed</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Bruce Ferguson</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r>
                        <a:rPr lang="en-US" sz="1200" u="none" strike="noStrike">
                          <a:effectLst/>
                          <a:latin typeface="Century Gothic" panose="020B0502020202020204" pitchFamily="34" charset="0"/>
                        </a:rPr>
                        <a:t>103</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r>
                        <a:rPr lang="en-US" sz="1200" u="none" strike="noStrike">
                          <a:effectLst/>
                          <a:latin typeface="Century Gothic" panose="020B0502020202020204" pitchFamily="34" charset="0"/>
                        </a:rPr>
                        <a:t>104</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r>
                        <a:rPr lang="en-US" sz="1200" u="none" strike="noStrike">
                          <a:effectLst/>
                          <a:latin typeface="Century Gothic" panose="020B0502020202020204" pitchFamily="34" charset="0"/>
                        </a:rPr>
                        <a:t>105</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r>
                        <a:rPr lang="en-US" sz="1200" u="none" strike="noStrike">
                          <a:effectLst/>
                          <a:latin typeface="Century Gothic" panose="020B0502020202020204" pitchFamily="34" charset="0"/>
                        </a:rPr>
                        <a:t>106</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r>
                        <a:rPr lang="en-US" sz="1200" u="none" strike="noStrike">
                          <a:effectLst/>
                          <a:latin typeface="Century Gothic" panose="020B0502020202020204" pitchFamily="34" charset="0"/>
                        </a:rPr>
                        <a:t>107</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r>
                        <a:rPr lang="en-US" sz="1200" u="none" strike="noStrike">
                          <a:effectLst/>
                          <a:latin typeface="Century Gothic" panose="020B0502020202020204" pitchFamily="34" charset="0"/>
                        </a:rPr>
                        <a:t>108</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r>
                        <a:rPr lang="en-US" sz="1200" u="none" strike="noStrike">
                          <a:effectLst/>
                          <a:latin typeface="Century Gothic" panose="020B0502020202020204" pitchFamily="34" charset="0"/>
                        </a:rPr>
                        <a:t>109</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r>
                        <a:rPr lang="en-US" sz="1200" u="none" strike="noStrike">
                          <a:effectLst/>
                          <a:latin typeface="Century Gothic" panose="020B0502020202020204" pitchFamily="34" charset="0"/>
                        </a:rPr>
                        <a:t>110</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0446" y="824119"/>
            <a:ext cx="6286500" cy="419100"/>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1053548" y="1852099"/>
            <a:ext cx="1192695" cy="274320"/>
          </a:xfrm>
          <a:prstGeom prst="roundRect">
            <a:avLst/>
          </a:prstGeom>
          <a:solidFill>
            <a:srgbClr val="75E3D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Risk</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1053548" y="2250025"/>
            <a:ext cx="1192695" cy="274320"/>
          </a:xfrm>
          <a:prstGeom prst="roundRect">
            <a:avLst/>
          </a:prstGeom>
          <a:solidFill>
            <a:srgbClr val="BEE96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Assumption</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053548" y="2647951"/>
            <a:ext cx="1192695" cy="274320"/>
          </a:xfrm>
          <a:prstGeom prst="roundRect">
            <a:avLst/>
          </a:prstGeom>
          <a:solidFill>
            <a:schemeClr val="accent4">
              <a:lumMod val="60000"/>
              <a:lumOff val="4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Issue</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053548" y="3045877"/>
            <a:ext cx="1192695" cy="274320"/>
          </a:xfrm>
          <a:prstGeom prst="roundRect">
            <a:avLst/>
          </a:prstGeom>
          <a:solidFill>
            <a:srgbClr val="FF7F5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Dependency</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10577729" y="1852099"/>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Negligible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10577729" y="2250025"/>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Low</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577729" y="2647951"/>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Moderate</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10577729" y="3045877"/>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High</a:t>
            </a:r>
          </a:p>
        </p:txBody>
      </p:sp>
      <p:sp>
        <p:nvSpPr>
          <p:cNvPr id="33" name="Rounded Rectangle 32">
            <a:extLst>
              <a:ext uri="{FF2B5EF4-FFF2-40B4-BE49-F238E27FC236}">
                <a16:creationId xmlns:a16="http://schemas.microsoft.com/office/drawing/2014/main" id="{A5015BB4-D1AC-937E-11C7-BB1CC2810F78}"/>
              </a:ext>
            </a:extLst>
          </p:cNvPr>
          <p:cNvSpPr/>
          <p:nvPr/>
        </p:nvSpPr>
        <p:spPr>
          <a:xfrm>
            <a:off x="10577729" y="3447168"/>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Critical</a:t>
            </a:r>
          </a:p>
        </p:txBody>
      </p:sp>
    </p:spTree>
    <p:extLst>
      <p:ext uri="{BB962C8B-B14F-4D97-AF65-F5344CB8AC3E}">
        <p14:creationId xmlns:p14="http://schemas.microsoft.com/office/powerpoint/2010/main" val="103332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1649</TotalTime>
  <Words>222</Words>
  <Application>Microsoft Macintosh PowerPoint</Application>
  <PresentationFormat>Widescreen</PresentationFormat>
  <Paragraphs>111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30</cp:revision>
  <cp:lastPrinted>2020-08-31T22:23:58Z</cp:lastPrinted>
  <dcterms:created xsi:type="dcterms:W3CDTF">2021-07-07T23:54:57Z</dcterms:created>
  <dcterms:modified xsi:type="dcterms:W3CDTF">2023-02-14T22:11:48Z</dcterms:modified>
</cp:coreProperties>
</file>