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42" r:id="rId2"/>
    <p:sldId id="345" r:id="rId3"/>
    <p:sldId id="353" r:id="rId4"/>
    <p:sldId id="346" r:id="rId5"/>
    <p:sldId id="347" r:id="rId6"/>
    <p:sldId id="354" r:id="rId7"/>
    <p:sldId id="355" r:id="rId8"/>
    <p:sldId id="356" r:id="rId9"/>
    <p:sldId id="344" r:id="rId10"/>
    <p:sldId id="320" r:id="rId11"/>
    <p:sldId id="343" r:id="rId12"/>
    <p:sldId id="370"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60" autoAdjust="0"/>
    <p:restoredTop sz="86447"/>
  </p:normalViewPr>
  <p:slideViewPr>
    <p:cSldViewPr snapToGrid="0" snapToObjects="1">
      <p:cViewPr varScale="1">
        <p:scale>
          <a:sx n="128" d="100"/>
          <a:sy n="128" d="100"/>
        </p:scale>
        <p:origin x="25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5/12/22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456351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025642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55632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2050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48607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430067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461824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61866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5/12/22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5/12/22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3&amp;utm_source=integrated+content&amp;utm_campaign=/content/project-governance-templates&amp;utm_medium=Project+Governance+Structure+Presentation+powerpoint+11323&amp;lpa=Project+Governance+Structure+Presentation+powerpoint+11323&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4.xml"/><Relationship Id="rId4" Type="http://schemas.openxmlformats.org/officeDocument/2006/relationships/slide" Target="slide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GOVERNANCE STRUCTURE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a:t>
            </a:r>
            <a:endParaRPr lang="en-US" dirty="0">
              <a:solidFill>
                <a:schemeClr val="bg1"/>
              </a:solidFill>
              <a:latin typeface="Century Gothic" panose="020B0502020202020204" pitchFamily="34" charset="0"/>
              <a:ea typeface="Arial" charset="0"/>
              <a:cs typeface="Arial" charset="0"/>
            </a:endParaRPr>
          </a:p>
        </p:txBody>
      </p:sp>
      <p:sp>
        <p:nvSpPr>
          <p:cNvPr id="13" name="TextBox 1">
            <a:extLst>
              <a:ext uri="{FF2B5EF4-FFF2-40B4-BE49-F238E27FC236}">
                <a16:creationId xmlns:a16="http://schemas.microsoft.com/office/drawing/2014/main" id="{7C5F649A-21D3-4946-B06E-8A79DDA0D00E}"/>
              </a:ext>
            </a:extLst>
          </p:cNvPr>
          <p:cNvSpPr txBox="1"/>
          <p:nvPr/>
        </p:nvSpPr>
        <p:spPr>
          <a:xfrm>
            <a:off x="300448" y="1232990"/>
            <a:ext cx="924716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dirty="0">
                <a:latin typeface="Century Gothic" panose="020B0502020202020204" pitchFamily="34" charset="0"/>
              </a:rPr>
              <a:t>COMPANY NAME</a:t>
            </a:r>
          </a:p>
        </p:txBody>
      </p:sp>
      <p:sp>
        <p:nvSpPr>
          <p:cNvPr id="14" name="TextBox 2">
            <a:extLst>
              <a:ext uri="{FF2B5EF4-FFF2-40B4-BE49-F238E27FC236}">
                <a16:creationId xmlns:a16="http://schemas.microsoft.com/office/drawing/2014/main" id="{8D229698-1152-43F9-BE56-3EBDC68FD012}"/>
              </a:ext>
            </a:extLst>
          </p:cNvPr>
          <p:cNvSpPr txBox="1"/>
          <p:nvPr/>
        </p:nvSpPr>
        <p:spPr>
          <a:xfrm>
            <a:off x="300449" y="3061863"/>
            <a:ext cx="1613914"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400" dirty="0">
                <a:solidFill>
                  <a:schemeClr val="tx1">
                    <a:lumMod val="65000"/>
                    <a:lumOff val="35000"/>
                  </a:schemeClr>
                </a:solidFill>
                <a:latin typeface="Century Gothic" panose="020B0502020202020204" pitchFamily="34" charset="0"/>
              </a:rPr>
              <a:t>CREATED BY</a:t>
            </a:r>
          </a:p>
        </p:txBody>
      </p:sp>
      <p:sp>
        <p:nvSpPr>
          <p:cNvPr id="15" name="TextBox 34">
            <a:extLst>
              <a:ext uri="{FF2B5EF4-FFF2-40B4-BE49-F238E27FC236}">
                <a16:creationId xmlns:a16="http://schemas.microsoft.com/office/drawing/2014/main" id="{D4A01080-4F03-D14C-BCAD-D43C7E40BEF8}"/>
              </a:ext>
            </a:extLst>
          </p:cNvPr>
          <p:cNvSpPr txBox="1"/>
          <p:nvPr/>
        </p:nvSpPr>
        <p:spPr>
          <a:xfrm>
            <a:off x="300448" y="3388735"/>
            <a:ext cx="3969487"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Name</a:t>
            </a:r>
          </a:p>
        </p:txBody>
      </p:sp>
      <p:sp>
        <p:nvSpPr>
          <p:cNvPr id="16" name="TextBox 35">
            <a:extLst>
              <a:ext uri="{FF2B5EF4-FFF2-40B4-BE49-F238E27FC236}">
                <a16:creationId xmlns:a16="http://schemas.microsoft.com/office/drawing/2014/main" id="{E95A0212-8878-DB48-B186-5F02B91F6AA8}"/>
              </a:ext>
            </a:extLst>
          </p:cNvPr>
          <p:cNvSpPr txBox="1"/>
          <p:nvPr/>
        </p:nvSpPr>
        <p:spPr>
          <a:xfrm>
            <a:off x="300447" y="4118048"/>
            <a:ext cx="1494645" cy="3385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B6FBC230-6E0A-2048-8256-DF54E0942B51}"/>
              </a:ext>
            </a:extLst>
          </p:cNvPr>
          <p:cNvCxnSpPr/>
          <p:nvPr/>
        </p:nvCxnSpPr>
        <p:spPr>
          <a:xfrm>
            <a:off x="11090876" y="400864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3519069" y="3776641"/>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p:nvPr/>
        </p:nvCxnSpPr>
        <p:spPr>
          <a:xfrm>
            <a:off x="1012739" y="4192130"/>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1022341" y="419213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69351"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2827668"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2798859"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7DCD499-3D90-104A-AE0B-31A1377444C2}"/>
              </a:ext>
            </a:extLst>
          </p:cNvPr>
          <p:cNvCxnSpPr/>
          <p:nvPr/>
        </p:nvCxnSpPr>
        <p:spPr>
          <a:xfrm>
            <a:off x="9607244"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2102656"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95" name="AutoShape 167">
            <a:extLst>
              <a:ext uri="{FF2B5EF4-FFF2-40B4-BE49-F238E27FC236}">
                <a16:creationId xmlns:a16="http://schemas.microsoft.com/office/drawing/2014/main" id="{F8797C8C-71A9-9342-A685-2CDB9465CBA2}"/>
              </a:ext>
            </a:extLst>
          </p:cNvPr>
          <p:cNvSpPr>
            <a:spLocks noChangeArrowheads="1"/>
          </p:cNvSpPr>
          <p:nvPr/>
        </p:nvSpPr>
        <p:spPr bwMode="auto">
          <a:xfrm>
            <a:off x="8891835"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1262411" y="1816980"/>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0808B4F8-B396-5B49-8599-FA687BD21482}"/>
              </a:ext>
            </a:extLst>
          </p:cNvPr>
          <p:cNvCxnSpPr/>
          <p:nvPr/>
        </p:nvCxnSpPr>
        <p:spPr>
          <a:xfrm>
            <a:off x="7984371" y="1816980"/>
            <a:ext cx="308152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1272014"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619024"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4335307"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682317"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3499864" y="1816980"/>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2808462" y="3086427"/>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4" name="Straight Arrow Connector 103">
            <a:extLst>
              <a:ext uri="{FF2B5EF4-FFF2-40B4-BE49-F238E27FC236}">
                <a16:creationId xmlns:a16="http://schemas.microsoft.com/office/drawing/2014/main" id="{3F82A72A-08B2-C242-9C7C-61102C1E00D7}"/>
              </a:ext>
            </a:extLst>
          </p:cNvPr>
          <p:cNvCxnSpPr/>
          <p:nvPr/>
        </p:nvCxnSpPr>
        <p:spPr>
          <a:xfrm>
            <a:off x="79843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5" name="AutoShape 167">
            <a:extLst>
              <a:ext uri="{FF2B5EF4-FFF2-40B4-BE49-F238E27FC236}">
                <a16:creationId xmlns:a16="http://schemas.microsoft.com/office/drawing/2014/main" id="{6B6202AD-AF7D-A047-9CC7-B5A41CD1D30F}"/>
              </a:ext>
            </a:extLst>
          </p:cNvPr>
          <p:cNvSpPr>
            <a:spLocks noChangeArrowheads="1"/>
          </p:cNvSpPr>
          <p:nvPr/>
        </p:nvSpPr>
        <p:spPr bwMode="auto">
          <a:xfrm>
            <a:off x="7331381"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6" name="Straight Arrow Connector 105">
            <a:extLst>
              <a:ext uri="{FF2B5EF4-FFF2-40B4-BE49-F238E27FC236}">
                <a16:creationId xmlns:a16="http://schemas.microsoft.com/office/drawing/2014/main" id="{469555D6-7E5C-BA45-A173-3086F03712AF}"/>
              </a:ext>
            </a:extLst>
          </p:cNvPr>
          <p:cNvCxnSpPr/>
          <p:nvPr/>
        </p:nvCxnSpPr>
        <p:spPr>
          <a:xfrm>
            <a:off x="110716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7" name="AutoShape 167">
            <a:extLst>
              <a:ext uri="{FF2B5EF4-FFF2-40B4-BE49-F238E27FC236}">
                <a16:creationId xmlns:a16="http://schemas.microsoft.com/office/drawing/2014/main" id="{A329B3C3-170C-FB43-9332-871D3741B957}"/>
              </a:ext>
            </a:extLst>
          </p:cNvPr>
          <p:cNvSpPr>
            <a:spLocks noChangeArrowheads="1"/>
          </p:cNvSpPr>
          <p:nvPr/>
        </p:nvSpPr>
        <p:spPr bwMode="auto">
          <a:xfrm>
            <a:off x="10380269"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6188647" y="418956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5497246"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0" name="Straight Arrow Connector 109">
            <a:extLst>
              <a:ext uri="{FF2B5EF4-FFF2-40B4-BE49-F238E27FC236}">
                <a16:creationId xmlns:a16="http://schemas.microsoft.com/office/drawing/2014/main" id="{D9053CDD-3080-244F-852B-D2DB751E86AB}"/>
              </a:ext>
            </a:extLst>
          </p:cNvPr>
          <p:cNvCxnSpPr/>
          <p:nvPr/>
        </p:nvCxnSpPr>
        <p:spPr>
          <a:xfrm>
            <a:off x="11071671" y="2932556"/>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1" name="AutoShape 167">
            <a:extLst>
              <a:ext uri="{FF2B5EF4-FFF2-40B4-BE49-F238E27FC236}">
                <a16:creationId xmlns:a16="http://schemas.microsoft.com/office/drawing/2014/main" id="{67274756-7059-F743-BA24-B58F293FECDB}"/>
              </a:ext>
            </a:extLst>
          </p:cNvPr>
          <p:cNvSpPr>
            <a:spLocks noChangeArrowheads="1"/>
          </p:cNvSpPr>
          <p:nvPr/>
        </p:nvSpPr>
        <p:spPr bwMode="auto">
          <a:xfrm>
            <a:off x="10380269" y="332745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12" name="AutoShape 167">
            <a:extLst>
              <a:ext uri="{FF2B5EF4-FFF2-40B4-BE49-F238E27FC236}">
                <a16:creationId xmlns:a16="http://schemas.microsoft.com/office/drawing/2014/main" id="{054F0644-5AB0-E94D-95AC-BDBBBC111759}"/>
              </a:ext>
            </a:extLst>
          </p:cNvPr>
          <p:cNvSpPr>
            <a:spLocks noChangeArrowheads="1"/>
          </p:cNvSpPr>
          <p:nvPr/>
        </p:nvSpPr>
        <p:spPr bwMode="auto">
          <a:xfrm>
            <a:off x="10399475" y="4403536"/>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3" name="Straight Arrow Connector 112">
            <a:extLst>
              <a:ext uri="{FF2B5EF4-FFF2-40B4-BE49-F238E27FC236}">
                <a16:creationId xmlns:a16="http://schemas.microsoft.com/office/drawing/2014/main" id="{33CD34FF-536E-624F-A783-C71F27B07EC6}"/>
              </a:ext>
            </a:extLst>
          </p:cNvPr>
          <p:cNvCxnSpPr>
            <a:cxnSpLocks/>
          </p:cNvCxnSpPr>
          <p:nvPr/>
        </p:nvCxnSpPr>
        <p:spPr>
          <a:xfrm>
            <a:off x="9607244" y="1816980"/>
            <a:ext cx="0" cy="37770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2630810" y="4202003"/>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1939409" y="552489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5233169" y="4192130"/>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4541767" y="551502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84" name="AutoShape 167">
            <a:extLst>
              <a:ext uri="{FF2B5EF4-FFF2-40B4-BE49-F238E27FC236}">
                <a16:creationId xmlns:a16="http://schemas.microsoft.com/office/drawing/2014/main" id="{27A31A5B-D3DA-5141-B087-9B84952E2C04}"/>
              </a:ext>
            </a:extLst>
          </p:cNvPr>
          <p:cNvSpPr>
            <a:spLocks noChangeArrowheads="1"/>
          </p:cNvSpPr>
          <p:nvPr/>
        </p:nvSpPr>
        <p:spPr bwMode="auto">
          <a:xfrm>
            <a:off x="8930247" y="545000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14" name="AutoShape 167">
            <a:extLst>
              <a:ext uri="{FF2B5EF4-FFF2-40B4-BE49-F238E27FC236}">
                <a16:creationId xmlns:a16="http://schemas.microsoft.com/office/drawing/2014/main" id="{304BD117-B569-5645-94E1-5F085DD5333A}"/>
              </a:ext>
            </a:extLst>
          </p:cNvPr>
          <p:cNvSpPr>
            <a:spLocks noChangeArrowheads="1"/>
          </p:cNvSpPr>
          <p:nvPr/>
        </p:nvSpPr>
        <p:spPr bwMode="auto">
          <a:xfrm>
            <a:off x="8925445" y="4403536"/>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39" name="TextBox 38">
            <a:extLst>
              <a:ext uri="{FF2B5EF4-FFF2-40B4-BE49-F238E27FC236}">
                <a16:creationId xmlns:a16="http://schemas.microsoft.com/office/drawing/2014/main" id="{72E5530F-E1F6-6C23-39DD-8835D527111E}"/>
              </a:ext>
            </a:extLst>
          </p:cNvPr>
          <p:cNvSpPr txBox="1"/>
          <p:nvPr/>
        </p:nvSpPr>
        <p:spPr>
          <a:xfrm>
            <a:off x="220054" y="172652"/>
            <a:ext cx="6097424" cy="430887"/>
          </a:xfrm>
          <a:prstGeom prst="rect">
            <a:avLst/>
          </a:prstGeom>
          <a:noFill/>
        </p:spPr>
        <p:txBody>
          <a:bodyPr wrap="square">
            <a:spAutoFit/>
          </a:bodyPr>
          <a:lstStyle/>
          <a:p>
            <a:r>
              <a:rPr lang="en-US" sz="2200" dirty="0">
                <a:latin typeface="Century Gothic" panose="020B0502020202020204" pitchFamily="34" charset="0"/>
                <a:cs typeface="Times New Roman" panose="02020603050405020304" pitchFamily="18" charset="0"/>
              </a:rPr>
              <a:t>7. PROJECT GOVERNANCE STRUCTURE</a:t>
            </a:r>
            <a:endParaRPr lang="en-US" sz="2200" dirty="0"/>
          </a:p>
        </p:txBody>
      </p:sp>
    </p:spTree>
    <p:extLst>
      <p:ext uri="{BB962C8B-B14F-4D97-AF65-F5344CB8AC3E}">
        <p14:creationId xmlns:p14="http://schemas.microsoft.com/office/powerpoint/2010/main" val="1036723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15" name="AutoShape 167">
            <a:extLst>
              <a:ext uri="{FF2B5EF4-FFF2-40B4-BE49-F238E27FC236}">
                <a16:creationId xmlns:a16="http://schemas.microsoft.com/office/drawing/2014/main" id="{386766F0-7143-1C4A-E1A0-85BC0D5A0393}"/>
              </a:ext>
            </a:extLst>
          </p:cNvPr>
          <p:cNvSpPr>
            <a:spLocks noChangeArrowheads="1"/>
          </p:cNvSpPr>
          <p:nvPr/>
        </p:nvSpPr>
        <p:spPr bwMode="auto">
          <a:xfrm>
            <a:off x="4885571" y="4782492"/>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dirty="0">
                <a:solidFill>
                  <a:schemeClr val="bg1">
                    <a:lumMod val="95000"/>
                  </a:schemeClr>
                </a:solidFill>
                <a:latin typeface="Century Gothic" charset="0"/>
                <a:ea typeface="Century Gothic" charset="0"/>
                <a:cs typeface="Century Gothic" charset="0"/>
              </a:rPr>
              <a:t>NAME</a:t>
            </a:r>
            <a:endParaRPr lang="en-US" sz="1000" b="1" i="0" u="none" strike="noStrike" baseline="0" dirty="0">
              <a:solidFill>
                <a:schemeClr val="bg1">
                  <a:lumMod val="95000"/>
                </a:schemeClr>
              </a:solidFill>
              <a:latin typeface="Century Gothic" charset="0"/>
              <a:ea typeface="Century Gothic" charset="0"/>
              <a:cs typeface="Century Gothic" charset="0"/>
            </a:endParaRP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a:defRPr sz="1000"/>
            </a:pPr>
            <a:r>
              <a:rPr lang="en-US" sz="1000" b="1" dirty="0">
                <a:solidFill>
                  <a:schemeClr val="bg1">
                    <a:lumMod val="95000"/>
                  </a:schemeClr>
                </a:solidFill>
                <a:latin typeface="Century Gothic" charset="0"/>
                <a:ea typeface="Century Gothic" charset="0"/>
                <a:cs typeface="Century Gothic" charset="0"/>
              </a:rPr>
              <a:t>TITLE</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sp>
        <p:nvSpPr>
          <p:cNvPr id="18" name="AutoShape 167">
            <a:extLst>
              <a:ext uri="{FF2B5EF4-FFF2-40B4-BE49-F238E27FC236}">
                <a16:creationId xmlns:a16="http://schemas.microsoft.com/office/drawing/2014/main" id="{843F866C-FB4F-A6E1-63AB-8D8C053859C8}"/>
              </a:ext>
            </a:extLst>
          </p:cNvPr>
          <p:cNvSpPr>
            <a:spLocks noChangeArrowheads="1"/>
          </p:cNvSpPr>
          <p:nvPr/>
        </p:nvSpPr>
        <p:spPr bwMode="auto">
          <a:xfrm>
            <a:off x="574092" y="744954"/>
            <a:ext cx="1382803" cy="710809"/>
          </a:xfrm>
          <a:prstGeom prst="flowChartAlternateProcess">
            <a:avLst/>
          </a:prstGeom>
          <a:solidFill>
            <a:schemeClr val="tx2">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NAME</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dirty="0">
                <a:solidFill>
                  <a:schemeClr val="bg1">
                    <a:lumMod val="95000"/>
                  </a:schemeClr>
                </a:solidFill>
                <a:latin typeface="Century Gothic" charset="0"/>
                <a:ea typeface="Century Gothic" charset="0"/>
                <a:cs typeface="Century Gothic" charset="0"/>
              </a:rPr>
              <a:t>TITLE</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sp>
        <p:nvSpPr>
          <p:cNvPr id="19" name="AutoShape 167">
            <a:extLst>
              <a:ext uri="{FF2B5EF4-FFF2-40B4-BE49-F238E27FC236}">
                <a16:creationId xmlns:a16="http://schemas.microsoft.com/office/drawing/2014/main" id="{608EC76B-0CC9-6AC6-462E-C73E9568C05A}"/>
              </a:ext>
            </a:extLst>
          </p:cNvPr>
          <p:cNvSpPr>
            <a:spLocks noChangeArrowheads="1"/>
          </p:cNvSpPr>
          <p:nvPr/>
        </p:nvSpPr>
        <p:spPr bwMode="auto">
          <a:xfrm>
            <a:off x="1265493" y="1731366"/>
            <a:ext cx="1382803" cy="710809"/>
          </a:xfrm>
          <a:prstGeom prst="flowChartAlternateProcess">
            <a:avLst/>
          </a:prstGeom>
          <a:solidFill>
            <a:schemeClr val="accent2">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NAME</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TITLE</a:t>
            </a:r>
          </a:p>
        </p:txBody>
      </p:sp>
      <p:sp>
        <p:nvSpPr>
          <p:cNvPr id="20" name="AutoShape 167">
            <a:extLst>
              <a:ext uri="{FF2B5EF4-FFF2-40B4-BE49-F238E27FC236}">
                <a16:creationId xmlns:a16="http://schemas.microsoft.com/office/drawing/2014/main" id="{7F10FF24-EEAD-7DED-6093-8C0B4F0BF21D}"/>
              </a:ext>
            </a:extLst>
          </p:cNvPr>
          <p:cNvSpPr>
            <a:spLocks noChangeArrowheads="1"/>
          </p:cNvSpPr>
          <p:nvPr/>
        </p:nvSpPr>
        <p:spPr bwMode="auto">
          <a:xfrm>
            <a:off x="3580129" y="3743712"/>
            <a:ext cx="1382803" cy="710809"/>
          </a:xfrm>
          <a:prstGeom prst="flowChartAlternateProcess">
            <a:avLst/>
          </a:prstGeom>
          <a:solidFill>
            <a:schemeClr val="accent4">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NAME</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TITLE</a:t>
            </a:r>
          </a:p>
        </p:txBody>
      </p:sp>
      <p:sp>
        <p:nvSpPr>
          <p:cNvPr id="21" name="AutoShape 167">
            <a:extLst>
              <a:ext uri="{FF2B5EF4-FFF2-40B4-BE49-F238E27FC236}">
                <a16:creationId xmlns:a16="http://schemas.microsoft.com/office/drawing/2014/main" id="{A5B2B6CD-C825-F951-9B58-BC548DA68E1F}"/>
              </a:ext>
            </a:extLst>
          </p:cNvPr>
          <p:cNvSpPr>
            <a:spLocks noChangeArrowheads="1"/>
          </p:cNvSpPr>
          <p:nvPr/>
        </p:nvSpPr>
        <p:spPr bwMode="auto">
          <a:xfrm>
            <a:off x="2459218" y="2718568"/>
            <a:ext cx="1382803" cy="710809"/>
          </a:xfrm>
          <a:prstGeom prst="flowChartAlternateProcess">
            <a:avLst/>
          </a:prstGeom>
          <a:solidFill>
            <a:schemeClr val="accent1">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NAME</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dirty="0">
                <a:solidFill>
                  <a:schemeClr val="bg1">
                    <a:lumMod val="95000"/>
                  </a:schemeClr>
                </a:solidFill>
                <a:latin typeface="Century Gothic" charset="0"/>
                <a:ea typeface="Century Gothic" charset="0"/>
                <a:cs typeface="Century Gothic" charset="0"/>
              </a:rPr>
              <a:t>TITLE</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01839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1751319294"/>
              </p:ext>
            </p:extLst>
          </p:nvPr>
        </p:nvGraphicFramePr>
        <p:xfrm>
          <a:off x="342431" y="794019"/>
          <a:ext cx="10059808" cy="1096604"/>
        </p:xfrm>
        <a:graphic>
          <a:graphicData uri="http://schemas.openxmlformats.org/drawingml/2006/table">
            <a:tbl>
              <a:tblPr firstRow="1" firstCol="1" bandRow="1">
                <a:tableStyleId>{5C22544A-7EE6-4342-B048-85BDC9FD1C3A}</a:tableStyleId>
              </a:tblPr>
              <a:tblGrid>
                <a:gridCol w="2441911">
                  <a:extLst>
                    <a:ext uri="{9D8B030D-6E8A-4147-A177-3AD203B41FA5}">
                      <a16:colId xmlns:a16="http://schemas.microsoft.com/office/drawing/2014/main" val="1352701077"/>
                    </a:ext>
                  </a:extLst>
                </a:gridCol>
                <a:gridCol w="4920670">
                  <a:extLst>
                    <a:ext uri="{9D8B030D-6E8A-4147-A177-3AD203B41FA5}">
                      <a16:colId xmlns:a16="http://schemas.microsoft.com/office/drawing/2014/main" val="1056840554"/>
                    </a:ext>
                  </a:extLst>
                </a:gridCol>
                <a:gridCol w="2697227">
                  <a:extLst>
                    <a:ext uri="{9D8B030D-6E8A-4147-A177-3AD203B41FA5}">
                      <a16:colId xmlns:a16="http://schemas.microsoft.com/office/drawing/2014/main" val="3764831040"/>
                    </a:ext>
                  </a:extLst>
                </a:gridCol>
              </a:tblGrid>
              <a:tr h="265053">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831551">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a:extLst>
              <a:ext uri="{FF2B5EF4-FFF2-40B4-BE49-F238E27FC236}">
                <a16:creationId xmlns:a16="http://schemas.microsoft.com/office/drawing/2014/main" id="{1C061E45-09DE-648C-2C42-743BE840057A}"/>
              </a:ext>
            </a:extLst>
          </p:cNvPr>
          <p:cNvSpPr txBox="1"/>
          <p:nvPr/>
        </p:nvSpPr>
        <p:spPr>
          <a:xfrm>
            <a:off x="220054" y="172652"/>
            <a:ext cx="6097424" cy="430887"/>
          </a:xfrm>
          <a:prstGeom prst="rect">
            <a:avLst/>
          </a:prstGeom>
          <a:noFill/>
        </p:spPr>
        <p:txBody>
          <a:bodyPr wrap="square">
            <a:spAutoFit/>
          </a:bodyPr>
          <a:lstStyle/>
          <a:p>
            <a:r>
              <a:rPr lang="en-US" sz="2200" dirty="0">
                <a:latin typeface="Century Gothic" panose="020B0502020202020204" pitchFamily="34" charset="0"/>
                <a:cs typeface="Times New Roman" panose="02020603050405020304" pitchFamily="18" charset="0"/>
              </a:rPr>
              <a:t>8. PREPARED BY</a:t>
            </a:r>
            <a:endParaRPr lang="en-US" sz="2200" dirty="0"/>
          </a:p>
        </p:txBody>
      </p:sp>
    </p:spTree>
    <p:extLst>
      <p:ext uri="{BB962C8B-B14F-4D97-AF65-F5344CB8AC3E}">
        <p14:creationId xmlns:p14="http://schemas.microsoft.com/office/powerpoint/2010/main" val="57605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OUTLINE</a:t>
            </a:r>
            <a:endParaRPr lang="en-US" dirty="0">
              <a:solidFill>
                <a:schemeClr val="bg1"/>
              </a:solidFill>
              <a:latin typeface="Century Gothic" panose="020B0502020202020204" pitchFamily="34" charset="0"/>
              <a:ea typeface="Arial" charset="0"/>
              <a:cs typeface="Arial" charset="0"/>
            </a:endParaRPr>
          </a:p>
        </p:txBody>
      </p:sp>
      <p:sp>
        <p:nvSpPr>
          <p:cNvPr id="28" name="TextBox 27">
            <a:extLst>
              <a:ext uri="{FF2B5EF4-FFF2-40B4-BE49-F238E27FC236}">
                <a16:creationId xmlns:a16="http://schemas.microsoft.com/office/drawing/2014/main" id="{9DB67A2D-5BFC-53B8-9C11-F850B005515B}"/>
              </a:ext>
            </a:extLst>
          </p:cNvPr>
          <p:cNvSpPr txBox="1"/>
          <p:nvPr/>
        </p:nvSpPr>
        <p:spPr>
          <a:xfrm>
            <a:off x="293198" y="1423685"/>
            <a:ext cx="11699384" cy="3484159"/>
          </a:xfrm>
          <a:prstGeom prst="rect">
            <a:avLst/>
          </a:prstGeom>
          <a:noFill/>
        </p:spPr>
        <p:txBody>
          <a:bodyPr wrap="square">
            <a:spAutoFit/>
          </a:bodyPr>
          <a:lstStyle/>
          <a:p>
            <a:pPr marL="0" marR="0">
              <a:lnSpc>
                <a:spcPct val="107000"/>
              </a:lnSpc>
              <a:spcBef>
                <a:spcPts val="0"/>
              </a:spcBef>
              <a:spcAft>
                <a:spcPts val="800"/>
              </a:spcAft>
            </a:pPr>
            <a:r>
              <a:rPr lang="en-US" sz="3200" dirty="0">
                <a:effectLst/>
                <a:latin typeface="Century Gothic" panose="020B0502020202020204" pitchFamily="34" charset="0"/>
                <a:ea typeface="Calibri" panose="020F0502020204030204" pitchFamily="34" charset="0"/>
                <a:cs typeface="Times New Roman" panose="02020603050405020304" pitchFamily="18" charset="0"/>
              </a:rPr>
              <a:t>ORGANIZATIONAL STRUCTURE</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entury Gothic" panose="020B0502020202020204" pitchFamily="34" charset="0"/>
                <a:ea typeface="Calibri" panose="020F0502020204030204" pitchFamily="34" charset="0"/>
                <a:cs typeface="Times New Roman" panose="02020603050405020304" pitchFamily="18" charset="0"/>
              </a:rPr>
              <a:t>The management structure that you use to make project decisions is referred to as a </a:t>
            </a:r>
            <a:r>
              <a:rPr lang="en-US" sz="1800" i="1" dirty="0">
                <a:effectLst/>
                <a:latin typeface="Century Gothic" panose="020B0502020202020204" pitchFamily="34" charset="0"/>
                <a:ea typeface="Calibri" panose="020F0502020204030204" pitchFamily="34" charset="0"/>
                <a:cs typeface="Times New Roman" panose="02020603050405020304" pitchFamily="18" charset="0"/>
              </a:rPr>
              <a:t>project </a:t>
            </a:r>
            <a:r>
              <a:rPr lang="en-US" i="1" dirty="0">
                <a:latin typeface="Century Gothic" panose="020B0502020202020204" pitchFamily="34" charset="0"/>
                <a:ea typeface="Calibri" panose="020F0502020204030204" pitchFamily="34" charset="0"/>
                <a:cs typeface="Times New Roman" panose="02020603050405020304" pitchFamily="18" charset="0"/>
              </a:rPr>
              <a:t>g</a:t>
            </a:r>
            <a:r>
              <a:rPr lang="en-US" sz="1800" i="1" dirty="0">
                <a:effectLst/>
                <a:latin typeface="Century Gothic" panose="020B0502020202020204" pitchFamily="34" charset="0"/>
                <a:ea typeface="Calibri" panose="020F0502020204030204" pitchFamily="34" charset="0"/>
                <a:cs typeface="Times New Roman" panose="02020603050405020304" pitchFamily="18" charset="0"/>
              </a:rPr>
              <a:t>overnance </a:t>
            </a:r>
            <a:r>
              <a:rPr lang="en-US" i="1" dirty="0">
                <a:latin typeface="Century Gothic" panose="020B0502020202020204" pitchFamily="34" charset="0"/>
                <a:ea typeface="Calibri" panose="020F0502020204030204" pitchFamily="34" charset="0"/>
                <a:cs typeface="Times New Roman" panose="02020603050405020304" pitchFamily="18" charset="0"/>
              </a:rPr>
              <a:t>s</a:t>
            </a:r>
            <a:r>
              <a:rPr lang="en-US" sz="1800" i="1" dirty="0">
                <a:effectLst/>
                <a:latin typeface="Century Gothic" panose="020B0502020202020204" pitchFamily="34" charset="0"/>
                <a:ea typeface="Calibri" panose="020F0502020204030204" pitchFamily="34" charset="0"/>
                <a:cs typeface="Times New Roman" panose="02020603050405020304" pitchFamily="18" charset="0"/>
              </a:rPr>
              <a:t>tructure</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When you govern a project effectively, you ensure that </a:t>
            </a:r>
            <a:r>
              <a:rPr lang="en-US" dirty="0">
                <a:latin typeface="Century Gothic" panose="020B0502020202020204" pitchFamily="34" charset="0"/>
                <a:ea typeface="Calibri" panose="020F0502020204030204" pitchFamily="34" charset="0"/>
                <a:cs typeface="Times New Roman" panose="02020603050405020304" pitchFamily="18" charset="0"/>
              </a:rPr>
              <a:t>such</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project </a:t>
            </a:r>
            <a:r>
              <a:rPr lang="en-US" dirty="0">
                <a:latin typeface="Century Gothic" panose="020B0502020202020204" pitchFamily="34" charset="0"/>
                <a:ea typeface="Calibri" panose="020F0502020204030204" pitchFamily="34" charset="0"/>
                <a:cs typeface="Times New Roman" panose="02020603050405020304" pitchFamily="18" charset="0"/>
              </a:rPr>
              <a:t>continues to</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align with your organization’s mission, objectives, and visions; </a:t>
            </a:r>
            <a:r>
              <a:rPr lang="en-US" dirty="0">
                <a:latin typeface="Century Gothic" panose="020B0502020202020204" pitchFamily="34" charset="0"/>
                <a:ea typeface="Calibri" panose="020F0502020204030204" pitchFamily="34" charset="0"/>
                <a:cs typeface="Times New Roman" panose="02020603050405020304" pitchFamily="18" charset="0"/>
              </a:rPr>
              <a:t>y</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ou also ensure that you’ll deliver the project efficiently and effectively.</a:t>
            </a:r>
          </a:p>
          <a:p>
            <a:pPr>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Century Gothic" panose="020B0502020202020204" pitchFamily="34" charset="0"/>
                <a:ea typeface="Calibri" panose="020F0502020204030204" pitchFamily="34" charset="0"/>
                <a:cs typeface="Times New Roman" panose="02020603050405020304" pitchFamily="18" charset="0"/>
              </a:rPr>
              <a:t>In order to manage the &lt;</a:t>
            </a:r>
            <a:r>
              <a:rPr lang="en-US" sz="1800" b="1" dirty="0">
                <a:effectLst/>
                <a:latin typeface="Century Gothic" panose="020B0502020202020204" pitchFamily="34" charset="0"/>
                <a:ea typeface="Calibri" panose="020F0502020204030204" pitchFamily="34" charset="0"/>
                <a:cs typeface="Times New Roman" panose="02020603050405020304" pitchFamily="18" charset="0"/>
              </a:rPr>
              <a:t>name of project</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&gt; initiative so as to avoid risks and provide clear lines of authority, implement an organizational chart structure: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17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438488"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SPONSORS</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641334"/>
            <a:ext cx="3070224"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BOARD MEMBERS</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STAKEHOLDERS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OFFICE SUPPORT</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246574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EXAMPLE STRUCTURE</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MANAGERS</a:t>
            </a:r>
          </a:p>
        </p:txBody>
      </p:sp>
      <p:sp>
        <p:nvSpPr>
          <p:cNvPr id="20" name="TextBox 19">
            <a:extLst>
              <a:ext uri="{FF2B5EF4-FFF2-40B4-BE49-F238E27FC236}">
                <a16:creationId xmlns:a16="http://schemas.microsoft.com/office/drawing/2014/main" id="{6D8C5C2F-1EAD-C7C8-9583-57C2E63B24A0}"/>
              </a:ext>
            </a:extLst>
          </p:cNvPr>
          <p:cNvSpPr txBox="1"/>
          <p:nvPr/>
        </p:nvSpPr>
        <p:spPr>
          <a:xfrm>
            <a:off x="8995032" y="1396673"/>
            <a:ext cx="2446504"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STRUCTURE</a:t>
            </a:r>
          </a:p>
        </p:txBody>
      </p:sp>
      <p:sp>
        <p:nvSpPr>
          <p:cNvPr id="21" name="TextBox 20">
            <a:hlinkClick r:id="rId6" action="ppaction://hlinksldjump"/>
            <a:extLst>
              <a:ext uri="{FF2B5EF4-FFF2-40B4-BE49-F238E27FC236}">
                <a16:creationId xmlns:a16="http://schemas.microsoft.com/office/drawing/2014/main" id="{CBF8A6C0-C54C-26C8-4212-1B52E596F328}"/>
              </a:ext>
            </a:extLst>
          </p:cNvPr>
          <p:cNvSpPr txBox="1"/>
          <p:nvPr/>
        </p:nvSpPr>
        <p:spPr>
          <a:xfrm>
            <a:off x="8363223"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22" name="TextBox 21">
            <a:extLst>
              <a:ext uri="{FF2B5EF4-FFF2-40B4-BE49-F238E27FC236}">
                <a16:creationId xmlns:a16="http://schemas.microsoft.com/office/drawing/2014/main" id="{6C45653F-C401-917B-3D1C-1673DCF0A561}"/>
              </a:ext>
            </a:extLst>
          </p:cNvPr>
          <p:cNvSpPr txBox="1"/>
          <p:nvPr/>
        </p:nvSpPr>
        <p:spPr>
          <a:xfrm>
            <a:off x="8920995" y="2721952"/>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23" name="TextBox 22">
            <a:hlinkClick r:id="rId6" action="ppaction://hlinksldjump"/>
            <a:extLst>
              <a:ext uri="{FF2B5EF4-FFF2-40B4-BE49-F238E27FC236}">
                <a16:creationId xmlns:a16="http://schemas.microsoft.com/office/drawing/2014/main" id="{3A1AB9BB-2158-2D43-F420-CE4513E2D979}"/>
              </a:ext>
            </a:extLst>
          </p:cNvPr>
          <p:cNvSpPr txBox="1"/>
          <p:nvPr/>
        </p:nvSpPr>
        <p:spPr>
          <a:xfrm>
            <a:off x="8289186" y="229361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SPONSORS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D7C5B53F-E2F9-255B-B3CF-A222C8EF4CEB}"/>
              </a:ext>
            </a:extLst>
          </p:cNvPr>
          <p:cNvGraphicFramePr>
            <a:graphicFrameLocks noGrp="1"/>
          </p:cNvGraphicFramePr>
          <p:nvPr>
            <p:extLst>
              <p:ext uri="{D42A27DB-BD31-4B8C-83A1-F6EECF244321}">
                <p14:modId xmlns:p14="http://schemas.microsoft.com/office/powerpoint/2010/main" val="634623105"/>
              </p:ext>
            </p:extLst>
          </p:nvPr>
        </p:nvGraphicFramePr>
        <p:xfrm>
          <a:off x="312377" y="752154"/>
          <a:ext cx="11224444" cy="4091948"/>
        </p:xfrm>
        <a:graphic>
          <a:graphicData uri="http://schemas.openxmlformats.org/drawingml/2006/table">
            <a:tbl>
              <a:tblPr firstRow="1" bandRow="1">
                <a:tableStyleId>{5C22544A-7EE6-4342-B048-85BDC9FD1C3A}</a:tableStyleId>
              </a:tblPr>
              <a:tblGrid>
                <a:gridCol w="2806111">
                  <a:extLst>
                    <a:ext uri="{9D8B030D-6E8A-4147-A177-3AD203B41FA5}">
                      <a16:colId xmlns:a16="http://schemas.microsoft.com/office/drawing/2014/main" val="1558247873"/>
                    </a:ext>
                  </a:extLst>
                </a:gridCol>
                <a:gridCol w="2806111">
                  <a:extLst>
                    <a:ext uri="{9D8B030D-6E8A-4147-A177-3AD203B41FA5}">
                      <a16:colId xmlns:a16="http://schemas.microsoft.com/office/drawing/2014/main" val="4247470000"/>
                    </a:ext>
                  </a:extLst>
                </a:gridCol>
                <a:gridCol w="2806111">
                  <a:extLst>
                    <a:ext uri="{9D8B030D-6E8A-4147-A177-3AD203B41FA5}">
                      <a16:colId xmlns:a16="http://schemas.microsoft.com/office/drawing/2014/main" val="1027813462"/>
                    </a:ext>
                  </a:extLst>
                </a:gridCol>
                <a:gridCol w="2806111">
                  <a:extLst>
                    <a:ext uri="{9D8B030D-6E8A-4147-A177-3AD203B41FA5}">
                      <a16:colId xmlns:a16="http://schemas.microsoft.com/office/drawing/2014/main" val="1774573263"/>
                    </a:ext>
                  </a:extLst>
                </a:gridCol>
              </a:tblGrid>
              <a:tr h="620152">
                <a:tc gridSpan="4">
                  <a:txBody>
                    <a:bodyPr/>
                    <a:lstStyle/>
                    <a:p>
                      <a:r>
                        <a:rPr lang="en-US" dirty="0">
                          <a:latin typeface="Century Gothic" panose="020B0502020202020204" pitchFamily="34" charset="0"/>
                        </a:rPr>
                        <a:t>PROJECT SPONSORS</a:t>
                      </a:r>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extLst>
                  <a:ext uri="{0D108BD9-81ED-4DB2-BD59-A6C34878D82A}">
                    <a16:rowId xmlns:a16="http://schemas.microsoft.com/office/drawing/2014/main" val="792299378"/>
                  </a:ext>
                </a:extLst>
              </a:tr>
              <a:tr h="371036">
                <a:tc>
                  <a:txBody>
                    <a:bodyPr/>
                    <a:lstStyle/>
                    <a:p>
                      <a:r>
                        <a:rPr lang="en-US" dirty="0">
                          <a:latin typeface="Century Gothic" panose="020B0502020202020204" pitchFamily="34" charset="0"/>
                        </a:rPr>
                        <a:t>NAME</a:t>
                      </a:r>
                    </a:p>
                  </a:txBody>
                  <a:tcPr/>
                </a:tc>
                <a:tc>
                  <a:txBody>
                    <a:bodyPr/>
                    <a:lstStyle/>
                    <a:p>
                      <a:r>
                        <a:rPr lang="en-US" dirty="0">
                          <a:latin typeface="Century Gothic" panose="020B0502020202020204" pitchFamily="34" charset="0"/>
                        </a:rPr>
                        <a:t>TITLE</a:t>
                      </a:r>
                    </a:p>
                  </a:txBody>
                  <a:tcPr/>
                </a:tc>
                <a:tc>
                  <a:txBody>
                    <a:bodyPr/>
                    <a:lstStyle/>
                    <a:p>
                      <a:r>
                        <a:rPr lang="en-US" dirty="0">
                          <a:latin typeface="Century Gothic" panose="020B0502020202020204" pitchFamily="34" charset="0"/>
                        </a:rPr>
                        <a:t>RESPONSIBLE FOR</a:t>
                      </a:r>
                    </a:p>
                  </a:txBody>
                  <a:tcPr/>
                </a:tc>
                <a:tc>
                  <a:txBody>
                    <a:bodyPr/>
                    <a:lstStyle/>
                    <a:p>
                      <a:r>
                        <a:rPr lang="en-US" dirty="0">
                          <a:latin typeface="Century Gothic" panose="020B0502020202020204" pitchFamily="34" charset="0"/>
                        </a:rPr>
                        <a:t>CONTACT INFO</a:t>
                      </a:r>
                    </a:p>
                  </a:txBody>
                  <a:tcPr/>
                </a:tc>
                <a:extLst>
                  <a:ext uri="{0D108BD9-81ED-4DB2-BD59-A6C34878D82A}">
                    <a16:rowId xmlns:a16="http://schemas.microsoft.com/office/drawing/2014/main" val="25445705"/>
                  </a:ext>
                </a:extLst>
              </a:tr>
              <a:tr h="620152">
                <a:tc>
                  <a:txBody>
                    <a:bodyPr/>
                    <a:lstStyle/>
                    <a:p>
                      <a:r>
                        <a:rPr lang="en-US" sz="1500" dirty="0">
                          <a:latin typeface="Century Gothic" panose="020B0502020202020204" pitchFamily="34" charset="0"/>
                        </a:rPr>
                        <a:t>Kim S.</a:t>
                      </a:r>
                    </a:p>
                  </a:txBody>
                  <a:tcPr>
                    <a:solidFill>
                      <a:schemeClr val="bg1">
                        <a:lumMod val="85000"/>
                      </a:schemeClr>
                    </a:solidFill>
                  </a:tcPr>
                </a:tc>
                <a:tc>
                  <a:txBody>
                    <a:bodyPr/>
                    <a:lstStyle/>
                    <a:p>
                      <a:r>
                        <a:rPr lang="en-US" sz="1500" dirty="0">
                          <a:latin typeface="Century Gothic" panose="020B0502020202020204" pitchFamily="34" charset="0"/>
                        </a:rPr>
                        <a:t>Sr. Vice President</a:t>
                      </a:r>
                    </a:p>
                  </a:txBody>
                  <a:tcPr>
                    <a:solidFill>
                      <a:schemeClr val="bg1">
                        <a:lumMod val="85000"/>
                      </a:schemeClr>
                    </a:solidFill>
                  </a:tcPr>
                </a:tc>
                <a:tc>
                  <a:txBody>
                    <a:bodyPr/>
                    <a:lstStyle/>
                    <a:p>
                      <a:r>
                        <a:rPr lang="en-US" sz="1500" dirty="0">
                          <a:latin typeface="Century Gothic" panose="020B0502020202020204" pitchFamily="34" charset="0"/>
                        </a:rPr>
                        <a:t>Overall project sponsorship</a:t>
                      </a:r>
                    </a:p>
                  </a:txBody>
                  <a:tcPr>
                    <a:solidFill>
                      <a:schemeClr val="bg1">
                        <a:lumMod val="85000"/>
                      </a:schemeClr>
                    </a:solidFill>
                  </a:tcPr>
                </a:tc>
                <a:tc>
                  <a:txBody>
                    <a:bodyPr/>
                    <a:lstStyle/>
                    <a:p>
                      <a:r>
                        <a:rPr lang="en-US" sz="1500" dirty="0">
                          <a:latin typeface="Century Gothic" panose="020B0502020202020204" pitchFamily="34" charset="0"/>
                        </a:rPr>
                        <a:t>(xxx)xxxx-xxxx</a:t>
                      </a:r>
                    </a:p>
                    <a:p>
                      <a:r>
                        <a:rPr lang="en-US" sz="1500" dirty="0">
                          <a:latin typeface="Century Gothic" panose="020B0502020202020204" pitchFamily="34" charset="0"/>
                        </a:rPr>
                        <a:t>email@email.com</a:t>
                      </a:r>
                    </a:p>
                  </a:txBody>
                  <a:tcPr>
                    <a:solidFill>
                      <a:schemeClr val="bg1">
                        <a:lumMod val="85000"/>
                      </a:schemeClr>
                    </a:solidFill>
                  </a:tcPr>
                </a:tc>
                <a:extLst>
                  <a:ext uri="{0D108BD9-81ED-4DB2-BD59-A6C34878D82A}">
                    <a16:rowId xmlns:a16="http://schemas.microsoft.com/office/drawing/2014/main" val="3485926467"/>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416837429"/>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598857688"/>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4038941860"/>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664934154"/>
                  </a:ext>
                </a:extLst>
              </a:tr>
            </a:tbl>
          </a:graphicData>
        </a:graphic>
      </p:graphicFrame>
      <p:sp>
        <p:nvSpPr>
          <p:cNvPr id="8" name="TextBox 7">
            <a:extLst>
              <a:ext uri="{FF2B5EF4-FFF2-40B4-BE49-F238E27FC236}">
                <a16:creationId xmlns:a16="http://schemas.microsoft.com/office/drawing/2014/main" id="{B2358765-680A-3AAE-B694-D239D5B5F846}"/>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1. </a:t>
            </a:r>
            <a:r>
              <a:rPr lang="en-US" sz="2200" dirty="0">
                <a:latin typeface="Century Gothic" panose="020B0502020202020204" pitchFamily="34" charset="0"/>
                <a:ea typeface="Calibri" panose="020F0502020204030204" pitchFamily="34" charset="0"/>
                <a:cs typeface="Times New Roman" panose="02020603050405020304" pitchFamily="18" charset="0"/>
              </a:rPr>
              <a:t>PROJECT SPONSORS</a:t>
            </a:r>
            <a:endParaRPr lang="en-US" sz="2200" dirty="0"/>
          </a:p>
        </p:txBody>
      </p:sp>
    </p:spTree>
    <p:extLst>
      <p:ext uri="{BB962C8B-B14F-4D97-AF65-F5344CB8AC3E}">
        <p14:creationId xmlns:p14="http://schemas.microsoft.com/office/powerpoint/2010/main" val="271976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BOARD MEMBERS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D7C5B53F-E2F9-255B-B3CF-A222C8EF4CEB}"/>
              </a:ext>
            </a:extLst>
          </p:cNvPr>
          <p:cNvGraphicFramePr>
            <a:graphicFrameLocks noGrp="1"/>
          </p:cNvGraphicFramePr>
          <p:nvPr>
            <p:extLst>
              <p:ext uri="{D42A27DB-BD31-4B8C-83A1-F6EECF244321}">
                <p14:modId xmlns:p14="http://schemas.microsoft.com/office/powerpoint/2010/main" val="1152015131"/>
              </p:ext>
            </p:extLst>
          </p:nvPr>
        </p:nvGraphicFramePr>
        <p:xfrm>
          <a:off x="312377" y="752154"/>
          <a:ext cx="11224444" cy="4091948"/>
        </p:xfrm>
        <a:graphic>
          <a:graphicData uri="http://schemas.openxmlformats.org/drawingml/2006/table">
            <a:tbl>
              <a:tblPr firstRow="1" bandRow="1">
                <a:tableStyleId>{5C22544A-7EE6-4342-B048-85BDC9FD1C3A}</a:tableStyleId>
              </a:tblPr>
              <a:tblGrid>
                <a:gridCol w="2806111">
                  <a:extLst>
                    <a:ext uri="{9D8B030D-6E8A-4147-A177-3AD203B41FA5}">
                      <a16:colId xmlns:a16="http://schemas.microsoft.com/office/drawing/2014/main" val="1558247873"/>
                    </a:ext>
                  </a:extLst>
                </a:gridCol>
                <a:gridCol w="2806111">
                  <a:extLst>
                    <a:ext uri="{9D8B030D-6E8A-4147-A177-3AD203B41FA5}">
                      <a16:colId xmlns:a16="http://schemas.microsoft.com/office/drawing/2014/main" val="4247470000"/>
                    </a:ext>
                  </a:extLst>
                </a:gridCol>
                <a:gridCol w="2806111">
                  <a:extLst>
                    <a:ext uri="{9D8B030D-6E8A-4147-A177-3AD203B41FA5}">
                      <a16:colId xmlns:a16="http://schemas.microsoft.com/office/drawing/2014/main" val="1027813462"/>
                    </a:ext>
                  </a:extLst>
                </a:gridCol>
                <a:gridCol w="2806111">
                  <a:extLst>
                    <a:ext uri="{9D8B030D-6E8A-4147-A177-3AD203B41FA5}">
                      <a16:colId xmlns:a16="http://schemas.microsoft.com/office/drawing/2014/main" val="1774573263"/>
                    </a:ext>
                  </a:extLst>
                </a:gridCol>
              </a:tblGrid>
              <a:tr h="620152">
                <a:tc gridSpan="4">
                  <a:txBody>
                    <a:bodyPr/>
                    <a:lstStyle/>
                    <a:p>
                      <a:r>
                        <a:rPr lang="en-US" dirty="0">
                          <a:latin typeface="Century Gothic" panose="020B0502020202020204" pitchFamily="34" charset="0"/>
                        </a:rPr>
                        <a:t>PROJECT BOARD MEMBERS</a:t>
                      </a:r>
                    </a:p>
                  </a:txBody>
                  <a:tcPr>
                    <a:solidFill>
                      <a:schemeClr val="accent2">
                        <a:lumMod val="75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extLst>
                  <a:ext uri="{0D108BD9-81ED-4DB2-BD59-A6C34878D82A}">
                    <a16:rowId xmlns:a16="http://schemas.microsoft.com/office/drawing/2014/main" val="792299378"/>
                  </a:ext>
                </a:extLst>
              </a:tr>
              <a:tr h="371036">
                <a:tc>
                  <a:txBody>
                    <a:bodyPr/>
                    <a:lstStyle/>
                    <a:p>
                      <a:r>
                        <a:rPr lang="en-US" dirty="0">
                          <a:latin typeface="Century Gothic" panose="020B0502020202020204" pitchFamily="34" charset="0"/>
                        </a:rPr>
                        <a:t>NAME</a:t>
                      </a:r>
                    </a:p>
                  </a:txBody>
                  <a:tcPr>
                    <a:solidFill>
                      <a:schemeClr val="accent2">
                        <a:lumMod val="60000"/>
                        <a:lumOff val="40000"/>
                      </a:schemeClr>
                    </a:solidFill>
                  </a:tcPr>
                </a:tc>
                <a:tc>
                  <a:txBody>
                    <a:bodyPr/>
                    <a:lstStyle/>
                    <a:p>
                      <a:r>
                        <a:rPr lang="en-US" dirty="0">
                          <a:latin typeface="Century Gothic" panose="020B0502020202020204" pitchFamily="34" charset="0"/>
                        </a:rPr>
                        <a:t>TITLE</a:t>
                      </a:r>
                    </a:p>
                  </a:txBody>
                  <a:tcPr>
                    <a:solidFill>
                      <a:schemeClr val="accent2">
                        <a:lumMod val="60000"/>
                        <a:lumOff val="40000"/>
                      </a:schemeClr>
                    </a:solidFill>
                  </a:tcPr>
                </a:tc>
                <a:tc>
                  <a:txBody>
                    <a:bodyPr/>
                    <a:lstStyle/>
                    <a:p>
                      <a:r>
                        <a:rPr lang="en-US" dirty="0">
                          <a:latin typeface="Century Gothic" panose="020B0502020202020204" pitchFamily="34" charset="0"/>
                        </a:rPr>
                        <a:t>RESPONSIBLE FOR</a:t>
                      </a:r>
                    </a:p>
                  </a:txBody>
                  <a:tcPr>
                    <a:solidFill>
                      <a:schemeClr val="accent2">
                        <a:lumMod val="60000"/>
                        <a:lumOff val="40000"/>
                      </a:schemeClr>
                    </a:solidFill>
                  </a:tcPr>
                </a:tc>
                <a:tc>
                  <a:txBody>
                    <a:bodyPr/>
                    <a:lstStyle/>
                    <a:p>
                      <a:r>
                        <a:rPr lang="en-US" dirty="0">
                          <a:latin typeface="Century Gothic" panose="020B0502020202020204" pitchFamily="34" charset="0"/>
                        </a:rPr>
                        <a:t>CONTACT INFO</a:t>
                      </a:r>
                    </a:p>
                  </a:txBody>
                  <a:tcPr>
                    <a:solidFill>
                      <a:schemeClr val="accent2">
                        <a:lumMod val="60000"/>
                        <a:lumOff val="40000"/>
                      </a:schemeClr>
                    </a:solidFill>
                  </a:tcPr>
                </a:tc>
                <a:extLst>
                  <a:ext uri="{0D108BD9-81ED-4DB2-BD59-A6C34878D82A}">
                    <a16:rowId xmlns:a16="http://schemas.microsoft.com/office/drawing/2014/main" val="25445705"/>
                  </a:ext>
                </a:extLst>
              </a:tr>
              <a:tr h="620152">
                <a:tc>
                  <a:txBody>
                    <a:bodyPr/>
                    <a:lstStyle/>
                    <a:p>
                      <a:r>
                        <a:rPr lang="en-US" sz="1500" dirty="0">
                          <a:latin typeface="Century Gothic" panose="020B0502020202020204" pitchFamily="34" charset="0"/>
                        </a:rPr>
                        <a:t>Stanley D.</a:t>
                      </a:r>
                    </a:p>
                  </a:txBody>
                  <a:tcPr>
                    <a:solidFill>
                      <a:schemeClr val="bg1">
                        <a:lumMod val="85000"/>
                      </a:schemeClr>
                    </a:solidFill>
                  </a:tcPr>
                </a:tc>
                <a:tc>
                  <a:txBody>
                    <a:bodyPr/>
                    <a:lstStyle/>
                    <a:p>
                      <a:r>
                        <a:rPr lang="en-US" sz="1500" dirty="0">
                          <a:latin typeface="Century Gothic" panose="020B0502020202020204" pitchFamily="34" charset="0"/>
                        </a:rPr>
                        <a:t>Community Liaison</a:t>
                      </a: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r>
                        <a:rPr lang="en-US" sz="1500" dirty="0">
                          <a:latin typeface="Century Gothic" panose="020B0502020202020204" pitchFamily="34" charset="0"/>
                        </a:rPr>
                        <a:t>(xxx)xxxx-xxxx</a:t>
                      </a:r>
                    </a:p>
                    <a:p>
                      <a:r>
                        <a:rPr lang="en-US" sz="1500" dirty="0">
                          <a:latin typeface="Century Gothic" panose="020B0502020202020204" pitchFamily="34" charset="0"/>
                        </a:rPr>
                        <a:t>email@email.com</a:t>
                      </a:r>
                    </a:p>
                  </a:txBody>
                  <a:tcPr>
                    <a:solidFill>
                      <a:schemeClr val="bg1">
                        <a:lumMod val="85000"/>
                      </a:schemeClr>
                    </a:solidFill>
                  </a:tcPr>
                </a:tc>
                <a:extLst>
                  <a:ext uri="{0D108BD9-81ED-4DB2-BD59-A6C34878D82A}">
                    <a16:rowId xmlns:a16="http://schemas.microsoft.com/office/drawing/2014/main" val="3485926467"/>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416837429"/>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598857688"/>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4038941860"/>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664934154"/>
                  </a:ext>
                </a:extLst>
              </a:tr>
            </a:tbl>
          </a:graphicData>
        </a:graphic>
      </p:graphicFrame>
      <p:sp>
        <p:nvSpPr>
          <p:cNvPr id="8" name="TextBox 7">
            <a:extLst>
              <a:ext uri="{FF2B5EF4-FFF2-40B4-BE49-F238E27FC236}">
                <a16:creationId xmlns:a16="http://schemas.microsoft.com/office/drawing/2014/main" id="{B2358765-680A-3AAE-B694-D239D5B5F846}"/>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2. PROJECT BOARD MEMBERS</a:t>
            </a:r>
            <a:endParaRPr lang="en-US" sz="2200" dirty="0"/>
          </a:p>
        </p:txBody>
      </p:sp>
    </p:spTree>
    <p:extLst>
      <p:ext uri="{BB962C8B-B14F-4D97-AF65-F5344CB8AC3E}">
        <p14:creationId xmlns:p14="http://schemas.microsoft.com/office/powerpoint/2010/main" val="4054320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STAKEHOLDERS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D7C5B53F-E2F9-255B-B3CF-A222C8EF4CEB}"/>
              </a:ext>
            </a:extLst>
          </p:cNvPr>
          <p:cNvGraphicFramePr>
            <a:graphicFrameLocks noGrp="1"/>
          </p:cNvGraphicFramePr>
          <p:nvPr>
            <p:extLst>
              <p:ext uri="{D42A27DB-BD31-4B8C-83A1-F6EECF244321}">
                <p14:modId xmlns:p14="http://schemas.microsoft.com/office/powerpoint/2010/main" val="1479114173"/>
              </p:ext>
            </p:extLst>
          </p:nvPr>
        </p:nvGraphicFramePr>
        <p:xfrm>
          <a:off x="312377" y="752154"/>
          <a:ext cx="11224444" cy="4091948"/>
        </p:xfrm>
        <a:graphic>
          <a:graphicData uri="http://schemas.openxmlformats.org/drawingml/2006/table">
            <a:tbl>
              <a:tblPr firstRow="1" bandRow="1">
                <a:tableStyleId>{5C22544A-7EE6-4342-B048-85BDC9FD1C3A}</a:tableStyleId>
              </a:tblPr>
              <a:tblGrid>
                <a:gridCol w="2806111">
                  <a:extLst>
                    <a:ext uri="{9D8B030D-6E8A-4147-A177-3AD203B41FA5}">
                      <a16:colId xmlns:a16="http://schemas.microsoft.com/office/drawing/2014/main" val="1558247873"/>
                    </a:ext>
                  </a:extLst>
                </a:gridCol>
                <a:gridCol w="2806111">
                  <a:extLst>
                    <a:ext uri="{9D8B030D-6E8A-4147-A177-3AD203B41FA5}">
                      <a16:colId xmlns:a16="http://schemas.microsoft.com/office/drawing/2014/main" val="4247470000"/>
                    </a:ext>
                  </a:extLst>
                </a:gridCol>
                <a:gridCol w="2806111">
                  <a:extLst>
                    <a:ext uri="{9D8B030D-6E8A-4147-A177-3AD203B41FA5}">
                      <a16:colId xmlns:a16="http://schemas.microsoft.com/office/drawing/2014/main" val="1027813462"/>
                    </a:ext>
                  </a:extLst>
                </a:gridCol>
                <a:gridCol w="2806111">
                  <a:extLst>
                    <a:ext uri="{9D8B030D-6E8A-4147-A177-3AD203B41FA5}">
                      <a16:colId xmlns:a16="http://schemas.microsoft.com/office/drawing/2014/main" val="1774573263"/>
                    </a:ext>
                  </a:extLst>
                </a:gridCol>
              </a:tblGrid>
              <a:tr h="620152">
                <a:tc gridSpan="4">
                  <a:txBody>
                    <a:bodyPr/>
                    <a:lstStyle/>
                    <a:p>
                      <a:r>
                        <a:rPr lang="en-US" dirty="0">
                          <a:latin typeface="Century Gothic" panose="020B0502020202020204" pitchFamily="34" charset="0"/>
                        </a:rPr>
                        <a:t>PROJECT STAKEHOLDERS</a:t>
                      </a:r>
                    </a:p>
                  </a:txBody>
                  <a:tcPr>
                    <a:solidFill>
                      <a:schemeClr val="accent4">
                        <a:lumMod val="75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extLst>
                  <a:ext uri="{0D108BD9-81ED-4DB2-BD59-A6C34878D82A}">
                    <a16:rowId xmlns:a16="http://schemas.microsoft.com/office/drawing/2014/main" val="792299378"/>
                  </a:ext>
                </a:extLst>
              </a:tr>
              <a:tr h="371036">
                <a:tc>
                  <a:txBody>
                    <a:bodyPr/>
                    <a:lstStyle/>
                    <a:p>
                      <a:r>
                        <a:rPr lang="en-US" dirty="0">
                          <a:latin typeface="Century Gothic" panose="020B0502020202020204" pitchFamily="34" charset="0"/>
                        </a:rPr>
                        <a:t>NAME</a:t>
                      </a:r>
                    </a:p>
                  </a:txBody>
                  <a:tcPr>
                    <a:solidFill>
                      <a:schemeClr val="accent4">
                        <a:lumMod val="40000"/>
                        <a:lumOff val="60000"/>
                      </a:schemeClr>
                    </a:solidFill>
                  </a:tcPr>
                </a:tc>
                <a:tc>
                  <a:txBody>
                    <a:bodyPr/>
                    <a:lstStyle/>
                    <a:p>
                      <a:r>
                        <a:rPr lang="en-US" dirty="0">
                          <a:latin typeface="Century Gothic" panose="020B0502020202020204" pitchFamily="34" charset="0"/>
                        </a:rPr>
                        <a:t>TITLE</a:t>
                      </a:r>
                    </a:p>
                  </a:txBody>
                  <a:tcPr>
                    <a:solidFill>
                      <a:schemeClr val="accent4">
                        <a:lumMod val="40000"/>
                        <a:lumOff val="60000"/>
                      </a:schemeClr>
                    </a:solidFill>
                  </a:tcPr>
                </a:tc>
                <a:tc>
                  <a:txBody>
                    <a:bodyPr/>
                    <a:lstStyle/>
                    <a:p>
                      <a:r>
                        <a:rPr lang="en-US" dirty="0">
                          <a:latin typeface="Century Gothic" panose="020B0502020202020204" pitchFamily="34" charset="0"/>
                        </a:rPr>
                        <a:t>RESPONSIBLE FOR</a:t>
                      </a:r>
                    </a:p>
                  </a:txBody>
                  <a:tcPr>
                    <a:solidFill>
                      <a:schemeClr val="accent4">
                        <a:lumMod val="40000"/>
                        <a:lumOff val="60000"/>
                      </a:schemeClr>
                    </a:solidFill>
                  </a:tcPr>
                </a:tc>
                <a:tc>
                  <a:txBody>
                    <a:bodyPr/>
                    <a:lstStyle/>
                    <a:p>
                      <a:r>
                        <a:rPr lang="en-US" dirty="0">
                          <a:latin typeface="Century Gothic" panose="020B0502020202020204" pitchFamily="34" charset="0"/>
                        </a:rPr>
                        <a:t>CONTACT INFO</a:t>
                      </a:r>
                    </a:p>
                  </a:txBody>
                  <a:tcPr>
                    <a:solidFill>
                      <a:schemeClr val="accent4">
                        <a:lumMod val="40000"/>
                        <a:lumOff val="60000"/>
                      </a:schemeClr>
                    </a:solidFill>
                  </a:tcPr>
                </a:tc>
                <a:extLst>
                  <a:ext uri="{0D108BD9-81ED-4DB2-BD59-A6C34878D82A}">
                    <a16:rowId xmlns:a16="http://schemas.microsoft.com/office/drawing/2014/main" val="25445705"/>
                  </a:ext>
                </a:extLst>
              </a:tr>
              <a:tr h="620152">
                <a:tc>
                  <a:txBody>
                    <a:bodyPr/>
                    <a:lstStyle/>
                    <a:p>
                      <a:r>
                        <a:rPr lang="en-US" sz="1500" dirty="0">
                          <a:latin typeface="Century Gothic" panose="020B0502020202020204" pitchFamily="34" charset="0"/>
                        </a:rPr>
                        <a:t>Bonnie M.</a:t>
                      </a:r>
                    </a:p>
                  </a:txBody>
                  <a:tcPr>
                    <a:solidFill>
                      <a:schemeClr val="bg1">
                        <a:lumMod val="85000"/>
                      </a:schemeClr>
                    </a:solidFill>
                  </a:tcPr>
                </a:tc>
                <a:tc>
                  <a:txBody>
                    <a:bodyPr/>
                    <a:lstStyle/>
                    <a:p>
                      <a:r>
                        <a:rPr lang="en-US" sz="1500" dirty="0">
                          <a:latin typeface="Century Gothic" panose="020B0502020202020204" pitchFamily="34" charset="0"/>
                        </a:rPr>
                        <a:t>Investor</a:t>
                      </a: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r>
                        <a:rPr lang="en-US" sz="1500" dirty="0">
                          <a:latin typeface="Century Gothic" panose="020B0502020202020204" pitchFamily="34" charset="0"/>
                        </a:rPr>
                        <a:t>(xxx)xxxx-xxxx</a:t>
                      </a:r>
                    </a:p>
                    <a:p>
                      <a:r>
                        <a:rPr lang="en-US" sz="1500" dirty="0">
                          <a:latin typeface="Century Gothic" panose="020B0502020202020204" pitchFamily="34" charset="0"/>
                        </a:rPr>
                        <a:t>email@email.com</a:t>
                      </a:r>
                    </a:p>
                  </a:txBody>
                  <a:tcPr>
                    <a:solidFill>
                      <a:schemeClr val="bg1">
                        <a:lumMod val="85000"/>
                      </a:schemeClr>
                    </a:solidFill>
                  </a:tcPr>
                </a:tc>
                <a:extLst>
                  <a:ext uri="{0D108BD9-81ED-4DB2-BD59-A6C34878D82A}">
                    <a16:rowId xmlns:a16="http://schemas.microsoft.com/office/drawing/2014/main" val="3485926467"/>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416837429"/>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598857688"/>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4038941860"/>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664934154"/>
                  </a:ext>
                </a:extLst>
              </a:tr>
            </a:tbl>
          </a:graphicData>
        </a:graphic>
      </p:graphicFrame>
      <p:sp>
        <p:nvSpPr>
          <p:cNvPr id="8" name="TextBox 7">
            <a:extLst>
              <a:ext uri="{FF2B5EF4-FFF2-40B4-BE49-F238E27FC236}">
                <a16:creationId xmlns:a16="http://schemas.microsoft.com/office/drawing/2014/main" id="{B2358765-680A-3AAE-B694-D239D5B5F846}"/>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3. PROJECT STAKEHOLDERS</a:t>
            </a:r>
            <a:endParaRPr lang="en-US" sz="2200" dirty="0"/>
          </a:p>
        </p:txBody>
      </p:sp>
    </p:spTree>
    <p:extLst>
      <p:ext uri="{BB962C8B-B14F-4D97-AF65-F5344CB8AC3E}">
        <p14:creationId xmlns:p14="http://schemas.microsoft.com/office/powerpoint/2010/main" val="2028849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MANAGERS</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D7C5B53F-E2F9-255B-B3CF-A222C8EF4CEB}"/>
              </a:ext>
            </a:extLst>
          </p:cNvPr>
          <p:cNvGraphicFramePr>
            <a:graphicFrameLocks noGrp="1"/>
          </p:cNvGraphicFramePr>
          <p:nvPr>
            <p:extLst>
              <p:ext uri="{D42A27DB-BD31-4B8C-83A1-F6EECF244321}">
                <p14:modId xmlns:p14="http://schemas.microsoft.com/office/powerpoint/2010/main" val="1815805160"/>
              </p:ext>
            </p:extLst>
          </p:nvPr>
        </p:nvGraphicFramePr>
        <p:xfrm>
          <a:off x="312377" y="752154"/>
          <a:ext cx="11224444" cy="4091948"/>
        </p:xfrm>
        <a:graphic>
          <a:graphicData uri="http://schemas.openxmlformats.org/drawingml/2006/table">
            <a:tbl>
              <a:tblPr firstRow="1" bandRow="1">
                <a:tableStyleId>{5C22544A-7EE6-4342-B048-85BDC9FD1C3A}</a:tableStyleId>
              </a:tblPr>
              <a:tblGrid>
                <a:gridCol w="2806111">
                  <a:extLst>
                    <a:ext uri="{9D8B030D-6E8A-4147-A177-3AD203B41FA5}">
                      <a16:colId xmlns:a16="http://schemas.microsoft.com/office/drawing/2014/main" val="1558247873"/>
                    </a:ext>
                  </a:extLst>
                </a:gridCol>
                <a:gridCol w="2806111">
                  <a:extLst>
                    <a:ext uri="{9D8B030D-6E8A-4147-A177-3AD203B41FA5}">
                      <a16:colId xmlns:a16="http://schemas.microsoft.com/office/drawing/2014/main" val="4247470000"/>
                    </a:ext>
                  </a:extLst>
                </a:gridCol>
                <a:gridCol w="2806111">
                  <a:extLst>
                    <a:ext uri="{9D8B030D-6E8A-4147-A177-3AD203B41FA5}">
                      <a16:colId xmlns:a16="http://schemas.microsoft.com/office/drawing/2014/main" val="1027813462"/>
                    </a:ext>
                  </a:extLst>
                </a:gridCol>
                <a:gridCol w="2806111">
                  <a:extLst>
                    <a:ext uri="{9D8B030D-6E8A-4147-A177-3AD203B41FA5}">
                      <a16:colId xmlns:a16="http://schemas.microsoft.com/office/drawing/2014/main" val="1774573263"/>
                    </a:ext>
                  </a:extLst>
                </a:gridCol>
              </a:tblGrid>
              <a:tr h="620152">
                <a:tc gridSpan="4">
                  <a:txBody>
                    <a:bodyPr/>
                    <a:lstStyle/>
                    <a:p>
                      <a:r>
                        <a:rPr lang="en-US" dirty="0">
                          <a:latin typeface="Century Gothic" panose="020B0502020202020204" pitchFamily="34" charset="0"/>
                        </a:rPr>
                        <a:t>PROJECT MANAGERS</a:t>
                      </a:r>
                    </a:p>
                  </a:txBody>
                  <a:tcPr>
                    <a:solidFill>
                      <a:schemeClr val="accent1">
                        <a:lumMod val="75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extLst>
                  <a:ext uri="{0D108BD9-81ED-4DB2-BD59-A6C34878D82A}">
                    <a16:rowId xmlns:a16="http://schemas.microsoft.com/office/drawing/2014/main" val="792299378"/>
                  </a:ext>
                </a:extLst>
              </a:tr>
              <a:tr h="371036">
                <a:tc>
                  <a:txBody>
                    <a:bodyPr/>
                    <a:lstStyle/>
                    <a:p>
                      <a:r>
                        <a:rPr lang="en-US" dirty="0">
                          <a:latin typeface="Century Gothic" panose="020B0502020202020204" pitchFamily="34" charset="0"/>
                        </a:rPr>
                        <a:t>NAME</a:t>
                      </a:r>
                    </a:p>
                  </a:txBody>
                  <a:tcPr>
                    <a:solidFill>
                      <a:schemeClr val="accent1">
                        <a:lumMod val="20000"/>
                        <a:lumOff val="80000"/>
                      </a:schemeClr>
                    </a:solidFill>
                  </a:tcPr>
                </a:tc>
                <a:tc>
                  <a:txBody>
                    <a:bodyPr/>
                    <a:lstStyle/>
                    <a:p>
                      <a:r>
                        <a:rPr lang="en-US" dirty="0">
                          <a:latin typeface="Century Gothic" panose="020B0502020202020204" pitchFamily="34" charset="0"/>
                        </a:rPr>
                        <a:t>TITLE</a:t>
                      </a:r>
                    </a:p>
                  </a:txBody>
                  <a:tcPr>
                    <a:solidFill>
                      <a:schemeClr val="accent1">
                        <a:lumMod val="20000"/>
                        <a:lumOff val="80000"/>
                      </a:schemeClr>
                    </a:solidFill>
                  </a:tcPr>
                </a:tc>
                <a:tc>
                  <a:txBody>
                    <a:bodyPr/>
                    <a:lstStyle/>
                    <a:p>
                      <a:r>
                        <a:rPr lang="en-US" dirty="0">
                          <a:latin typeface="Century Gothic" panose="020B0502020202020204" pitchFamily="34" charset="0"/>
                        </a:rPr>
                        <a:t>RESPONSIBLE FOR</a:t>
                      </a:r>
                    </a:p>
                  </a:txBody>
                  <a:tcPr>
                    <a:solidFill>
                      <a:schemeClr val="accent1">
                        <a:lumMod val="20000"/>
                        <a:lumOff val="80000"/>
                      </a:schemeClr>
                    </a:solidFill>
                  </a:tcPr>
                </a:tc>
                <a:tc>
                  <a:txBody>
                    <a:bodyPr/>
                    <a:lstStyle/>
                    <a:p>
                      <a:r>
                        <a:rPr lang="en-US" dirty="0">
                          <a:latin typeface="Century Gothic" panose="020B0502020202020204" pitchFamily="34" charset="0"/>
                        </a:rPr>
                        <a:t>CONTACT INFO</a:t>
                      </a:r>
                    </a:p>
                  </a:txBody>
                  <a:tcPr>
                    <a:solidFill>
                      <a:schemeClr val="accent1">
                        <a:lumMod val="20000"/>
                        <a:lumOff val="80000"/>
                      </a:schemeClr>
                    </a:solidFill>
                  </a:tcPr>
                </a:tc>
                <a:extLst>
                  <a:ext uri="{0D108BD9-81ED-4DB2-BD59-A6C34878D82A}">
                    <a16:rowId xmlns:a16="http://schemas.microsoft.com/office/drawing/2014/main" val="25445705"/>
                  </a:ext>
                </a:extLst>
              </a:tr>
              <a:tr h="620152">
                <a:tc>
                  <a:txBody>
                    <a:bodyPr/>
                    <a:lstStyle/>
                    <a:p>
                      <a:r>
                        <a:rPr lang="en-US" sz="1500" dirty="0">
                          <a:latin typeface="Century Gothic" panose="020B0502020202020204" pitchFamily="34" charset="0"/>
                        </a:rPr>
                        <a:t>Angelo C.</a:t>
                      </a:r>
                    </a:p>
                  </a:txBody>
                  <a:tcPr>
                    <a:solidFill>
                      <a:schemeClr val="bg1">
                        <a:lumMod val="85000"/>
                      </a:schemeClr>
                    </a:solidFill>
                  </a:tcPr>
                </a:tc>
                <a:tc>
                  <a:txBody>
                    <a:bodyPr/>
                    <a:lstStyle/>
                    <a:p>
                      <a:r>
                        <a:rPr lang="en-US" sz="1500" dirty="0">
                          <a:latin typeface="Century Gothic" panose="020B0502020202020204" pitchFamily="34" charset="0"/>
                        </a:rPr>
                        <a:t>Sr. Project Manager</a:t>
                      </a:r>
                    </a:p>
                  </a:txBody>
                  <a:tcPr>
                    <a:solidFill>
                      <a:schemeClr val="bg1">
                        <a:lumMod val="85000"/>
                      </a:schemeClr>
                    </a:solidFill>
                  </a:tcPr>
                </a:tc>
                <a:tc>
                  <a:txBody>
                    <a:bodyPr/>
                    <a:lstStyle/>
                    <a:p>
                      <a:r>
                        <a:rPr lang="en-US" sz="1500" dirty="0">
                          <a:latin typeface="Century Gothic" panose="020B0502020202020204" pitchFamily="34" charset="0"/>
                        </a:rPr>
                        <a:t>Executive oversight</a:t>
                      </a:r>
                    </a:p>
                  </a:txBody>
                  <a:tcPr>
                    <a:solidFill>
                      <a:schemeClr val="bg1">
                        <a:lumMod val="85000"/>
                      </a:schemeClr>
                    </a:solidFill>
                  </a:tcPr>
                </a:tc>
                <a:tc>
                  <a:txBody>
                    <a:bodyPr/>
                    <a:lstStyle/>
                    <a:p>
                      <a:r>
                        <a:rPr lang="en-US" sz="1500" dirty="0">
                          <a:latin typeface="Century Gothic" panose="020B0502020202020204" pitchFamily="34" charset="0"/>
                        </a:rPr>
                        <a:t>(xxx)xxxx-xxxx</a:t>
                      </a:r>
                    </a:p>
                    <a:p>
                      <a:r>
                        <a:rPr lang="en-US" sz="1500" dirty="0">
                          <a:latin typeface="Century Gothic" panose="020B0502020202020204" pitchFamily="34" charset="0"/>
                        </a:rPr>
                        <a:t>email@email.com</a:t>
                      </a:r>
                    </a:p>
                  </a:txBody>
                  <a:tcPr>
                    <a:solidFill>
                      <a:schemeClr val="bg1">
                        <a:lumMod val="85000"/>
                      </a:schemeClr>
                    </a:solidFill>
                  </a:tcPr>
                </a:tc>
                <a:extLst>
                  <a:ext uri="{0D108BD9-81ED-4DB2-BD59-A6C34878D82A}">
                    <a16:rowId xmlns:a16="http://schemas.microsoft.com/office/drawing/2014/main" val="3485926467"/>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416837429"/>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598857688"/>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4038941860"/>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664934154"/>
                  </a:ext>
                </a:extLst>
              </a:tr>
            </a:tbl>
          </a:graphicData>
        </a:graphic>
      </p:graphicFrame>
      <p:sp>
        <p:nvSpPr>
          <p:cNvPr id="8" name="TextBox 7">
            <a:extLst>
              <a:ext uri="{FF2B5EF4-FFF2-40B4-BE49-F238E27FC236}">
                <a16:creationId xmlns:a16="http://schemas.microsoft.com/office/drawing/2014/main" id="{B2358765-680A-3AAE-B694-D239D5B5F846}"/>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4. PROJECT MANAGERS</a:t>
            </a:r>
            <a:endParaRPr lang="en-US" sz="2200" dirty="0"/>
          </a:p>
        </p:txBody>
      </p:sp>
    </p:spTree>
    <p:extLst>
      <p:ext uri="{BB962C8B-B14F-4D97-AF65-F5344CB8AC3E}">
        <p14:creationId xmlns:p14="http://schemas.microsoft.com/office/powerpoint/2010/main" val="317443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119641" y="6477000"/>
            <a:ext cx="1165093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RESOURCES &amp; SUPPORT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D7C5B53F-E2F9-255B-B3CF-A222C8EF4CEB}"/>
              </a:ext>
            </a:extLst>
          </p:cNvPr>
          <p:cNvGraphicFramePr>
            <a:graphicFrameLocks noGrp="1"/>
          </p:cNvGraphicFramePr>
          <p:nvPr>
            <p:extLst>
              <p:ext uri="{D42A27DB-BD31-4B8C-83A1-F6EECF244321}">
                <p14:modId xmlns:p14="http://schemas.microsoft.com/office/powerpoint/2010/main" val="4040581066"/>
              </p:ext>
            </p:extLst>
          </p:nvPr>
        </p:nvGraphicFramePr>
        <p:xfrm>
          <a:off x="312377" y="752154"/>
          <a:ext cx="11224444" cy="4091948"/>
        </p:xfrm>
        <a:graphic>
          <a:graphicData uri="http://schemas.openxmlformats.org/drawingml/2006/table">
            <a:tbl>
              <a:tblPr firstRow="1" bandRow="1">
                <a:tableStyleId>{5C22544A-7EE6-4342-B048-85BDC9FD1C3A}</a:tableStyleId>
              </a:tblPr>
              <a:tblGrid>
                <a:gridCol w="2806111">
                  <a:extLst>
                    <a:ext uri="{9D8B030D-6E8A-4147-A177-3AD203B41FA5}">
                      <a16:colId xmlns:a16="http://schemas.microsoft.com/office/drawing/2014/main" val="1558247873"/>
                    </a:ext>
                  </a:extLst>
                </a:gridCol>
                <a:gridCol w="2806111">
                  <a:extLst>
                    <a:ext uri="{9D8B030D-6E8A-4147-A177-3AD203B41FA5}">
                      <a16:colId xmlns:a16="http://schemas.microsoft.com/office/drawing/2014/main" val="4247470000"/>
                    </a:ext>
                  </a:extLst>
                </a:gridCol>
                <a:gridCol w="2806111">
                  <a:extLst>
                    <a:ext uri="{9D8B030D-6E8A-4147-A177-3AD203B41FA5}">
                      <a16:colId xmlns:a16="http://schemas.microsoft.com/office/drawing/2014/main" val="1027813462"/>
                    </a:ext>
                  </a:extLst>
                </a:gridCol>
                <a:gridCol w="2806111">
                  <a:extLst>
                    <a:ext uri="{9D8B030D-6E8A-4147-A177-3AD203B41FA5}">
                      <a16:colId xmlns:a16="http://schemas.microsoft.com/office/drawing/2014/main" val="1774573263"/>
                    </a:ext>
                  </a:extLst>
                </a:gridCol>
              </a:tblGrid>
              <a:tr h="620152">
                <a:tc gridSpan="4">
                  <a:txBody>
                    <a:bodyPr/>
                    <a:lstStyle/>
                    <a:p>
                      <a:r>
                        <a:rPr lang="en-US" dirty="0">
                          <a:latin typeface="Century Gothic" panose="020B0502020202020204" pitchFamily="34" charset="0"/>
                        </a:rPr>
                        <a:t>PROJECT RESOURCES &amp; SUPPORT</a:t>
                      </a:r>
                    </a:p>
                  </a:txBody>
                  <a:tcPr>
                    <a:solidFill>
                      <a:schemeClr val="accent6">
                        <a:lumMod val="75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tc hMerge="1">
                  <a:txBody>
                    <a:bodyPr/>
                    <a:lstStyle/>
                    <a:p>
                      <a:endParaRPr lang="en-US" dirty="0"/>
                    </a:p>
                  </a:txBody>
                  <a:tcPr>
                    <a:solidFill>
                      <a:schemeClr val="tx2">
                        <a:lumMod val="50000"/>
                      </a:schemeClr>
                    </a:solidFill>
                  </a:tcPr>
                </a:tc>
                <a:extLst>
                  <a:ext uri="{0D108BD9-81ED-4DB2-BD59-A6C34878D82A}">
                    <a16:rowId xmlns:a16="http://schemas.microsoft.com/office/drawing/2014/main" val="792299378"/>
                  </a:ext>
                </a:extLst>
              </a:tr>
              <a:tr h="371036">
                <a:tc>
                  <a:txBody>
                    <a:bodyPr/>
                    <a:lstStyle/>
                    <a:p>
                      <a:r>
                        <a:rPr lang="en-US" dirty="0">
                          <a:latin typeface="Century Gothic" panose="020B0502020202020204" pitchFamily="34" charset="0"/>
                        </a:rPr>
                        <a:t>NAME</a:t>
                      </a:r>
                    </a:p>
                  </a:txBody>
                  <a:tcPr>
                    <a:solidFill>
                      <a:schemeClr val="accent6">
                        <a:lumMod val="20000"/>
                        <a:lumOff val="80000"/>
                      </a:schemeClr>
                    </a:solidFill>
                  </a:tcPr>
                </a:tc>
                <a:tc>
                  <a:txBody>
                    <a:bodyPr/>
                    <a:lstStyle/>
                    <a:p>
                      <a:r>
                        <a:rPr lang="en-US" dirty="0">
                          <a:latin typeface="Century Gothic" panose="020B0502020202020204" pitchFamily="34" charset="0"/>
                        </a:rPr>
                        <a:t>TITLE</a:t>
                      </a:r>
                    </a:p>
                  </a:txBody>
                  <a:tcPr>
                    <a:solidFill>
                      <a:schemeClr val="accent6">
                        <a:lumMod val="20000"/>
                        <a:lumOff val="80000"/>
                      </a:schemeClr>
                    </a:solidFill>
                  </a:tcPr>
                </a:tc>
                <a:tc>
                  <a:txBody>
                    <a:bodyPr/>
                    <a:lstStyle/>
                    <a:p>
                      <a:r>
                        <a:rPr lang="en-US" dirty="0">
                          <a:latin typeface="Century Gothic" panose="020B0502020202020204" pitchFamily="34" charset="0"/>
                        </a:rPr>
                        <a:t>RESPONSIBLE FOR</a:t>
                      </a:r>
                    </a:p>
                  </a:txBody>
                  <a:tcPr>
                    <a:solidFill>
                      <a:schemeClr val="accent6">
                        <a:lumMod val="20000"/>
                        <a:lumOff val="80000"/>
                      </a:schemeClr>
                    </a:solidFill>
                  </a:tcPr>
                </a:tc>
                <a:tc>
                  <a:txBody>
                    <a:bodyPr/>
                    <a:lstStyle/>
                    <a:p>
                      <a:r>
                        <a:rPr lang="en-US" dirty="0">
                          <a:latin typeface="Century Gothic" panose="020B0502020202020204" pitchFamily="34" charset="0"/>
                        </a:rPr>
                        <a:t>CONTACT INFO</a:t>
                      </a:r>
                    </a:p>
                  </a:txBody>
                  <a:tcPr>
                    <a:solidFill>
                      <a:schemeClr val="accent6">
                        <a:lumMod val="20000"/>
                        <a:lumOff val="80000"/>
                      </a:schemeClr>
                    </a:solidFill>
                  </a:tcPr>
                </a:tc>
                <a:extLst>
                  <a:ext uri="{0D108BD9-81ED-4DB2-BD59-A6C34878D82A}">
                    <a16:rowId xmlns:a16="http://schemas.microsoft.com/office/drawing/2014/main" val="25445705"/>
                  </a:ext>
                </a:extLst>
              </a:tr>
              <a:tr h="620152">
                <a:tc>
                  <a:txBody>
                    <a:bodyPr/>
                    <a:lstStyle/>
                    <a:p>
                      <a:r>
                        <a:rPr lang="en-US" sz="1500" dirty="0">
                          <a:latin typeface="Century Gothic" panose="020B0502020202020204" pitchFamily="34" charset="0"/>
                        </a:rPr>
                        <a:t>Robert J.</a:t>
                      </a:r>
                    </a:p>
                  </a:txBody>
                  <a:tcPr>
                    <a:solidFill>
                      <a:schemeClr val="bg1">
                        <a:lumMod val="85000"/>
                      </a:schemeClr>
                    </a:solidFill>
                  </a:tcPr>
                </a:tc>
                <a:tc>
                  <a:txBody>
                    <a:bodyPr/>
                    <a:lstStyle/>
                    <a:p>
                      <a:r>
                        <a:rPr lang="en-US" sz="1500" dirty="0">
                          <a:latin typeface="Century Gothic" panose="020B0502020202020204" pitchFamily="34" charset="0"/>
                        </a:rPr>
                        <a:t>Technical Writer</a:t>
                      </a:r>
                    </a:p>
                  </a:txBody>
                  <a:tcPr>
                    <a:solidFill>
                      <a:schemeClr val="bg1">
                        <a:lumMod val="85000"/>
                      </a:schemeClr>
                    </a:solidFill>
                  </a:tcPr>
                </a:tc>
                <a:tc>
                  <a:txBody>
                    <a:bodyPr/>
                    <a:lstStyle/>
                    <a:p>
                      <a:r>
                        <a:rPr lang="en-US" sz="1500" dirty="0">
                          <a:latin typeface="Century Gothic" panose="020B0502020202020204" pitchFamily="34" charset="0"/>
                        </a:rPr>
                        <a:t>Proposal production</a:t>
                      </a:r>
                    </a:p>
                  </a:txBody>
                  <a:tcPr>
                    <a:solidFill>
                      <a:schemeClr val="bg1">
                        <a:lumMod val="85000"/>
                      </a:schemeClr>
                    </a:solidFill>
                  </a:tcPr>
                </a:tc>
                <a:tc>
                  <a:txBody>
                    <a:bodyPr/>
                    <a:lstStyle/>
                    <a:p>
                      <a:r>
                        <a:rPr lang="en-US" sz="1500" dirty="0">
                          <a:latin typeface="Century Gothic" panose="020B0502020202020204" pitchFamily="34" charset="0"/>
                        </a:rPr>
                        <a:t>(xxx)xxxx-xxxx</a:t>
                      </a:r>
                    </a:p>
                    <a:p>
                      <a:r>
                        <a:rPr lang="en-US" sz="1500" dirty="0">
                          <a:latin typeface="Century Gothic" panose="020B0502020202020204" pitchFamily="34" charset="0"/>
                        </a:rPr>
                        <a:t>email@email.com</a:t>
                      </a:r>
                    </a:p>
                  </a:txBody>
                  <a:tcPr>
                    <a:solidFill>
                      <a:schemeClr val="bg1">
                        <a:lumMod val="85000"/>
                      </a:schemeClr>
                    </a:solidFill>
                  </a:tcPr>
                </a:tc>
                <a:extLst>
                  <a:ext uri="{0D108BD9-81ED-4DB2-BD59-A6C34878D82A}">
                    <a16:rowId xmlns:a16="http://schemas.microsoft.com/office/drawing/2014/main" val="3485926467"/>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416837429"/>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598857688"/>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4038941860"/>
                  </a:ext>
                </a:extLst>
              </a:tr>
              <a:tr h="620152">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tc>
                  <a:txBody>
                    <a:bodyPr/>
                    <a:lstStyle/>
                    <a:p>
                      <a:endParaRPr lang="en-US" sz="1500" dirty="0">
                        <a:latin typeface="Century Gothic" panose="020B0502020202020204" pitchFamily="34" charset="0"/>
                      </a:endParaRPr>
                    </a:p>
                  </a:txBody>
                  <a:tcPr>
                    <a:solidFill>
                      <a:schemeClr val="bg1">
                        <a:lumMod val="85000"/>
                      </a:schemeClr>
                    </a:solidFill>
                  </a:tcPr>
                </a:tc>
                <a:extLst>
                  <a:ext uri="{0D108BD9-81ED-4DB2-BD59-A6C34878D82A}">
                    <a16:rowId xmlns:a16="http://schemas.microsoft.com/office/drawing/2014/main" val="3664934154"/>
                  </a:ext>
                </a:extLst>
              </a:tr>
            </a:tbl>
          </a:graphicData>
        </a:graphic>
      </p:graphicFrame>
      <p:sp>
        <p:nvSpPr>
          <p:cNvPr id="8" name="TextBox 7">
            <a:extLst>
              <a:ext uri="{FF2B5EF4-FFF2-40B4-BE49-F238E27FC236}">
                <a16:creationId xmlns:a16="http://schemas.microsoft.com/office/drawing/2014/main" id="{B2358765-680A-3AAE-B694-D239D5B5F846}"/>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5. OFFICE SUPPORT</a:t>
            </a:r>
            <a:endParaRPr lang="en-US" sz="2200" dirty="0"/>
          </a:p>
        </p:txBody>
      </p:sp>
    </p:spTree>
    <p:extLst>
      <p:ext uri="{BB962C8B-B14F-4D97-AF65-F5344CB8AC3E}">
        <p14:creationId xmlns:p14="http://schemas.microsoft.com/office/powerpoint/2010/main" val="1298254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GOVERNANCE STRUCTURE  |  EXAMPLE TEMPLATE</a:t>
            </a:r>
            <a:endParaRPr lang="en-US" dirty="0">
              <a:solidFill>
                <a:schemeClr val="bg1"/>
              </a:solidFill>
              <a:latin typeface="Century Gothic" panose="020B0502020202020204" pitchFamily="34" charset="0"/>
              <a:ea typeface="Arial" charset="0"/>
              <a:cs typeface="Arial" charset="0"/>
            </a:endParaRPr>
          </a:p>
        </p:txBody>
      </p: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6222258" y="3421236"/>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a:cxnSpLocks/>
          </p:cNvCxnSpPr>
          <p:nvPr/>
        </p:nvCxnSpPr>
        <p:spPr>
          <a:xfrm>
            <a:off x="3715928" y="3836725"/>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3725530" y="383672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072540" y="4172385"/>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FRANK K.</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dirty="0">
                <a:solidFill>
                  <a:schemeClr val="bg1">
                    <a:lumMod val="95000"/>
                  </a:schemeClr>
                </a:solidFill>
                <a:latin typeface="Century Gothic" charset="0"/>
                <a:ea typeface="Century Gothic" charset="0"/>
                <a:cs typeface="Century Gothic" charset="0"/>
              </a:rPr>
              <a:t>MARKETING</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5530857" y="4172385"/>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dirty="0">
                <a:solidFill>
                  <a:schemeClr val="bg1">
                    <a:lumMod val="95000"/>
                  </a:schemeClr>
                </a:solidFill>
                <a:latin typeface="Century Gothic" charset="0"/>
                <a:ea typeface="Century Gothic" charset="0"/>
                <a:cs typeface="Century Gothic" charset="0"/>
              </a:rPr>
              <a:t>BILL M.</a:t>
            </a:r>
            <a:endParaRPr lang="en-US" sz="1000" b="1" i="0" u="none" strike="noStrike" baseline="0" dirty="0">
              <a:solidFill>
                <a:schemeClr val="bg1">
                  <a:lumMod val="95000"/>
                </a:schemeClr>
              </a:solidFill>
              <a:latin typeface="Century Gothic" charset="0"/>
              <a:ea typeface="Century Gothic" charset="0"/>
              <a:cs typeface="Century Gothic" charset="0"/>
            </a:endParaRP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a:defRPr sz="1000"/>
            </a:pPr>
            <a:r>
              <a:rPr lang="en-US" sz="1000" b="1" dirty="0">
                <a:solidFill>
                  <a:schemeClr val="bg1">
                    <a:lumMod val="95000"/>
                  </a:schemeClr>
                </a:solidFill>
                <a:latin typeface="Century Gothic" charset="0"/>
                <a:ea typeface="Century Gothic" charset="0"/>
                <a:cs typeface="Century Gothic" charset="0"/>
              </a:rPr>
              <a:t>SCHEDULING</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5502048" y="98770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4805845" y="365744"/>
            <a:ext cx="1382803" cy="710809"/>
          </a:xfrm>
          <a:prstGeom prst="flowChartAlternateProcess">
            <a:avLst/>
          </a:prstGeom>
          <a:solidFill>
            <a:schemeClr val="tx2">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dirty="0">
                <a:solidFill>
                  <a:schemeClr val="bg1">
                    <a:lumMod val="95000"/>
                  </a:schemeClr>
                </a:solidFill>
                <a:latin typeface="Century Gothic" charset="0"/>
                <a:ea typeface="Century Gothic" charset="0"/>
                <a:cs typeface="Century Gothic" charset="0"/>
              </a:rPr>
              <a:t>SUSAN S.</a:t>
            </a:r>
            <a:endParaRPr lang="en-US" sz="1000" b="1" i="0" u="none" strike="noStrike" baseline="0" dirty="0">
              <a:solidFill>
                <a:schemeClr val="bg1">
                  <a:lumMod val="95000"/>
                </a:schemeClr>
              </a:solidFill>
              <a:latin typeface="Century Gothic" charset="0"/>
              <a:ea typeface="Century Gothic" charset="0"/>
              <a:cs typeface="Century Gothic" charset="0"/>
            </a:endParaRP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dirty="0">
                <a:solidFill>
                  <a:schemeClr val="bg1">
                    <a:lumMod val="95000"/>
                  </a:schemeClr>
                </a:solidFill>
                <a:latin typeface="Century Gothic" charset="0"/>
                <a:ea typeface="Century Gothic" charset="0"/>
                <a:cs typeface="Century Gothic" charset="0"/>
              </a:rPr>
              <a:t>VICE PRESIDENT</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3965600" y="1461575"/>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3975203" y="146157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3322213" y="1856469"/>
            <a:ext cx="1382803" cy="710809"/>
          </a:xfrm>
          <a:prstGeom prst="flowChartAlternateProcess">
            <a:avLst/>
          </a:prstGeom>
          <a:solidFill>
            <a:schemeClr val="accent2">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KIM F.</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SR. MANAGER</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7038496" y="146157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6385506" y="1856469"/>
            <a:ext cx="1382803" cy="710809"/>
          </a:xfrm>
          <a:prstGeom prst="flowChartAlternateProcess">
            <a:avLst/>
          </a:prstGeom>
          <a:solidFill>
            <a:schemeClr val="accent4">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JONATHAN M.</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SR. MANAGER</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6203053" y="1461575"/>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5511651" y="2731022"/>
            <a:ext cx="1733305" cy="710809"/>
          </a:xfrm>
          <a:prstGeom prst="flowChartAlternateProcess">
            <a:avLst/>
          </a:prstGeom>
          <a:solidFill>
            <a:schemeClr val="accent1">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SARAH C.</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rtl="0">
              <a:defRPr sz="1000"/>
            </a:pPr>
            <a:r>
              <a:rPr lang="en-US" sz="1000" b="1" dirty="0">
                <a:solidFill>
                  <a:schemeClr val="bg1">
                    <a:lumMod val="95000"/>
                  </a:schemeClr>
                </a:solidFill>
                <a:latin typeface="Century Gothic" charset="0"/>
                <a:ea typeface="Century Gothic" charset="0"/>
                <a:cs typeface="Century Gothic" charset="0"/>
              </a:rPr>
              <a:t>PROJECT MANAGER</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8891836" y="383416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8200435" y="4172385"/>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JENN J.</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a:defRPr sz="1000"/>
            </a:pPr>
            <a:r>
              <a:rPr lang="en-US" sz="1000" b="1" i="0" u="none" strike="noStrike" baseline="0" dirty="0">
                <a:solidFill>
                  <a:schemeClr val="bg1">
                    <a:lumMod val="95000"/>
                  </a:schemeClr>
                </a:solidFill>
                <a:latin typeface="Century Gothic" charset="0"/>
                <a:ea typeface="Century Gothic" charset="0"/>
                <a:cs typeface="Century Gothic" charset="0"/>
              </a:rPr>
              <a:t>ADMINISTRATOR</a:t>
            </a:r>
          </a:p>
        </p:txBody>
      </p: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5333999" y="3846598"/>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4642598" y="5169493"/>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ADAM P.</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a:defRPr sz="1000"/>
            </a:pPr>
            <a:r>
              <a:rPr lang="en-US" sz="1000" b="1" dirty="0">
                <a:solidFill>
                  <a:schemeClr val="bg1">
                    <a:lumMod val="95000"/>
                  </a:schemeClr>
                </a:solidFill>
                <a:latin typeface="Century Gothic" charset="0"/>
                <a:ea typeface="Century Gothic" charset="0"/>
                <a:cs typeface="Century Gothic" charset="0"/>
              </a:rPr>
              <a:t>IT SUPPORT</a:t>
            </a:r>
            <a:endParaRPr lang="en-US" sz="1000" b="1" i="0" u="none" strike="noStrike" baseline="0" dirty="0">
              <a:solidFill>
                <a:schemeClr val="bg1">
                  <a:lumMod val="95000"/>
                </a:schemeClr>
              </a:solidFill>
              <a:latin typeface="Century Gothic" charset="0"/>
              <a:ea typeface="Century Gothic" charset="0"/>
              <a:cs typeface="Century Gothic" charset="0"/>
            </a:endParaRPr>
          </a:p>
          <a:p>
            <a:pPr algn="ctr" rtl="0">
              <a:defRPr sz="1000"/>
            </a:pP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7936358" y="3836725"/>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7244956" y="5159620"/>
            <a:ext cx="1382803" cy="710809"/>
          </a:xfrm>
          <a:prstGeom prst="rect">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CHRIS C.</a:t>
            </a:r>
          </a:p>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a:t>
            </a:r>
          </a:p>
          <a:p>
            <a:pPr algn="ctr">
              <a:defRPr sz="1000"/>
            </a:pPr>
            <a:r>
              <a:rPr lang="en-US" sz="1000" b="1" i="0" u="none" strike="noStrike" baseline="0" dirty="0">
                <a:solidFill>
                  <a:schemeClr val="bg1">
                    <a:lumMod val="95000"/>
                  </a:schemeClr>
                </a:solidFill>
                <a:latin typeface="Century Gothic" charset="0"/>
                <a:ea typeface="Century Gothic" charset="0"/>
                <a:cs typeface="Century Gothic" charset="0"/>
              </a:rPr>
              <a:t>PROPOSALS</a:t>
            </a:r>
          </a:p>
        </p:txBody>
      </p:sp>
      <p:cxnSp>
        <p:nvCxnSpPr>
          <p:cNvPr id="40" name="Straight Arrow Connector 39">
            <a:extLst>
              <a:ext uri="{FF2B5EF4-FFF2-40B4-BE49-F238E27FC236}">
                <a16:creationId xmlns:a16="http://schemas.microsoft.com/office/drawing/2014/main" id="{ECFE2BD1-DB68-45E9-A92A-5EFE52E25876}"/>
              </a:ext>
            </a:extLst>
          </p:cNvPr>
          <p:cNvCxnSpPr/>
          <p:nvPr/>
        </p:nvCxnSpPr>
        <p:spPr>
          <a:xfrm>
            <a:off x="6025401" y="725212"/>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AutoShape 167">
            <a:extLst>
              <a:ext uri="{FF2B5EF4-FFF2-40B4-BE49-F238E27FC236}">
                <a16:creationId xmlns:a16="http://schemas.microsoft.com/office/drawing/2014/main" id="{BC0941E1-E9A9-4BEB-AFA8-A70D277EE2A3}"/>
              </a:ext>
            </a:extLst>
          </p:cNvPr>
          <p:cNvSpPr>
            <a:spLocks noChangeArrowheads="1"/>
          </p:cNvSpPr>
          <p:nvPr/>
        </p:nvSpPr>
        <p:spPr bwMode="auto">
          <a:xfrm>
            <a:off x="7936358" y="365743"/>
            <a:ext cx="1382803" cy="710809"/>
          </a:xfrm>
          <a:prstGeom prst="flowChartAlternateProcess">
            <a:avLst/>
          </a:prstGeom>
          <a:solidFill>
            <a:schemeClr val="accent6">
              <a:lumMod val="7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bg1">
                    <a:lumMod val="95000"/>
                  </a:schemeClr>
                </a:solidFill>
                <a:latin typeface="Century Gothic" charset="0"/>
                <a:ea typeface="Century Gothic" charset="0"/>
                <a:cs typeface="Century Gothic" charset="0"/>
              </a:rPr>
              <a:t>CORPORATE</a:t>
            </a:r>
            <a:br>
              <a:rPr lang="en-US" sz="1000" b="1" i="0" u="none" strike="noStrike" baseline="0" dirty="0">
                <a:solidFill>
                  <a:schemeClr val="bg1">
                    <a:lumMod val="95000"/>
                  </a:schemeClr>
                </a:solidFill>
                <a:latin typeface="Century Gothic" charset="0"/>
                <a:ea typeface="Century Gothic" charset="0"/>
                <a:cs typeface="Century Gothic" charset="0"/>
              </a:rPr>
            </a:br>
            <a:r>
              <a:rPr lang="en-US" sz="1000" b="1" i="0" u="none" strike="noStrike" baseline="0" dirty="0">
                <a:solidFill>
                  <a:schemeClr val="bg1">
                    <a:lumMod val="95000"/>
                  </a:schemeClr>
                </a:solidFill>
                <a:latin typeface="Century Gothic" charset="0"/>
                <a:ea typeface="Century Gothic" charset="0"/>
                <a:cs typeface="Century Gothic" charset="0"/>
              </a:rPr>
              <a:t>OFF-SI</a:t>
            </a:r>
            <a:r>
              <a:rPr lang="en-US" sz="1000" b="1" dirty="0">
                <a:solidFill>
                  <a:schemeClr val="bg1">
                    <a:lumMod val="95000"/>
                  </a:schemeClr>
                </a:solidFill>
                <a:latin typeface="Century Gothic" charset="0"/>
                <a:ea typeface="Century Gothic" charset="0"/>
                <a:cs typeface="Century Gothic" charset="0"/>
              </a:rPr>
              <a:t>TE RESOURCES</a:t>
            </a:r>
            <a:endParaRPr lang="en-US" sz="1000" b="1" i="0" u="none" strike="noStrike" baseline="0" dirty="0">
              <a:solidFill>
                <a:schemeClr val="bg1">
                  <a:lumMod val="95000"/>
                </a:schemeClr>
              </a:solidFill>
              <a:latin typeface="Century Gothic" charset="0"/>
              <a:ea typeface="Century Gothic" charset="0"/>
              <a:cs typeface="Century Gothic" charset="0"/>
            </a:endParaRPr>
          </a:p>
        </p:txBody>
      </p:sp>
      <p:sp>
        <p:nvSpPr>
          <p:cNvPr id="27" name="TextBox 26">
            <a:extLst>
              <a:ext uri="{FF2B5EF4-FFF2-40B4-BE49-F238E27FC236}">
                <a16:creationId xmlns:a16="http://schemas.microsoft.com/office/drawing/2014/main" id="{8A57EF8B-F0E5-49D3-1C91-C0CC60B52DA3}"/>
              </a:ext>
            </a:extLst>
          </p:cNvPr>
          <p:cNvSpPr txBox="1"/>
          <p:nvPr/>
        </p:nvSpPr>
        <p:spPr>
          <a:xfrm>
            <a:off x="220054" y="172652"/>
            <a:ext cx="6097424" cy="430887"/>
          </a:xfrm>
          <a:prstGeom prst="rect">
            <a:avLst/>
          </a:prstGeom>
          <a:noFill/>
        </p:spPr>
        <p:txBody>
          <a:bodyPr wrap="square">
            <a:spAutoFit/>
          </a:bodyPr>
          <a:lstStyle/>
          <a:p>
            <a:r>
              <a:rPr lang="en-US" sz="2200" dirty="0">
                <a:effectLst/>
                <a:latin typeface="Century Gothic" panose="020B0502020202020204" pitchFamily="34" charset="0"/>
                <a:ea typeface="Calibri" panose="020F0502020204030204" pitchFamily="34" charset="0"/>
                <a:cs typeface="Times New Roman" panose="02020603050405020304" pitchFamily="18" charset="0"/>
              </a:rPr>
              <a:t>6. EXAMPLE TEMPLATE</a:t>
            </a:r>
            <a:endParaRPr lang="en-US" sz="2200" dirty="0"/>
          </a:p>
        </p:txBody>
      </p:sp>
    </p:spTree>
    <p:extLst>
      <p:ext uri="{BB962C8B-B14F-4D97-AF65-F5344CB8AC3E}">
        <p14:creationId xmlns:p14="http://schemas.microsoft.com/office/powerpoint/2010/main" val="11792912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54</TotalTime>
  <Words>578</Words>
  <Application>Microsoft Macintosh PowerPoint</Application>
  <PresentationFormat>Widescreen</PresentationFormat>
  <Paragraphs>208</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dcterms:created xsi:type="dcterms:W3CDTF">2022-05-01T17:02:15Z</dcterms:created>
  <dcterms:modified xsi:type="dcterms:W3CDTF">2022-05-12T17:28:46Z</dcterms:modified>
</cp:coreProperties>
</file>