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53" r:id="rId3"/>
    <p:sldId id="385" r:id="rId4"/>
    <p:sldId id="345" r:id="rId5"/>
    <p:sldId id="386" r:id="rId6"/>
    <p:sldId id="379" r:id="rId7"/>
    <p:sldId id="378" r:id="rId8"/>
    <p:sldId id="382" r:id="rId9"/>
    <p:sldId id="387" r:id="rId10"/>
    <p:sldId id="388" r:id="rId11"/>
    <p:sldId id="389"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6714"/>
    <a:srgbClr val="6CA644"/>
    <a:srgbClr val="AF4BFA"/>
    <a:srgbClr val="FCF1C3"/>
    <a:srgbClr val="E9CF9C"/>
    <a:srgbClr val="F7F9FB"/>
    <a:srgbClr val="F9F9F9"/>
    <a:srgbClr val="FCF8E4"/>
    <a:srgbClr val="EAEEF3"/>
    <a:srgbClr val="E0E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6447"/>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453202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915167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456351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171524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118848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62083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3&amp;utm_source=integrated+content&amp;utm_campaign=/content/project-governance-templates&amp;utm_medium=Project+Governance+Presentation+powerpoint+11323&amp;lpa=Project+Governance+Presentation+powerpoint+11323&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6.xml"/><Relationship Id="rId4"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GOVERNANCE PRESENTATION TEMPLATE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a:t>
            </a:r>
            <a:endParaRPr lang="en-US" dirty="0">
              <a:solidFill>
                <a:schemeClr val="bg1"/>
              </a:solidFill>
              <a:latin typeface="Century Gothic" panose="020B0502020202020204" pitchFamily="34" charset="0"/>
              <a:ea typeface="Arial" charset="0"/>
              <a:cs typeface="Arial" charset="0"/>
            </a:endParaRPr>
          </a:p>
        </p:txBody>
      </p:sp>
      <p:sp>
        <p:nvSpPr>
          <p:cNvPr id="13" name="TextBox 1">
            <a:extLst>
              <a:ext uri="{FF2B5EF4-FFF2-40B4-BE49-F238E27FC236}">
                <a16:creationId xmlns:a16="http://schemas.microsoft.com/office/drawing/2014/main" id="{9D30FE43-8320-1059-BF2F-FC6FA256DD14}"/>
              </a:ext>
            </a:extLst>
          </p:cNvPr>
          <p:cNvSpPr txBox="1"/>
          <p:nvPr/>
        </p:nvSpPr>
        <p:spPr>
          <a:xfrm>
            <a:off x="300448" y="1232990"/>
            <a:ext cx="924716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latin typeface="Century Gothic" panose="020B0502020202020204" pitchFamily="34" charset="0"/>
              </a:rPr>
              <a:t>COMPANY NAME</a:t>
            </a:r>
          </a:p>
        </p:txBody>
      </p:sp>
      <p:sp>
        <p:nvSpPr>
          <p:cNvPr id="14" name="TextBox 2">
            <a:extLst>
              <a:ext uri="{FF2B5EF4-FFF2-40B4-BE49-F238E27FC236}">
                <a16:creationId xmlns:a16="http://schemas.microsoft.com/office/drawing/2014/main" id="{79C1851A-43BC-F38E-615B-36B0B4664B81}"/>
              </a:ext>
            </a:extLst>
          </p:cNvPr>
          <p:cNvSpPr txBox="1"/>
          <p:nvPr/>
        </p:nvSpPr>
        <p:spPr>
          <a:xfrm>
            <a:off x="300449" y="3061863"/>
            <a:ext cx="1613914"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400" dirty="0">
                <a:solidFill>
                  <a:schemeClr val="tx1">
                    <a:lumMod val="65000"/>
                    <a:lumOff val="35000"/>
                  </a:schemeClr>
                </a:solidFill>
                <a:latin typeface="Century Gothic" panose="020B0502020202020204" pitchFamily="34" charset="0"/>
              </a:rPr>
              <a:t>PREPARED BY</a:t>
            </a:r>
          </a:p>
        </p:txBody>
      </p:sp>
      <p:sp>
        <p:nvSpPr>
          <p:cNvPr id="15" name="TextBox 34">
            <a:extLst>
              <a:ext uri="{FF2B5EF4-FFF2-40B4-BE49-F238E27FC236}">
                <a16:creationId xmlns:a16="http://schemas.microsoft.com/office/drawing/2014/main" id="{EFEFFB8C-7F56-039F-71A1-24457E04E0D7}"/>
              </a:ext>
            </a:extLst>
          </p:cNvPr>
          <p:cNvSpPr txBox="1"/>
          <p:nvPr/>
        </p:nvSpPr>
        <p:spPr>
          <a:xfrm>
            <a:off x="300448" y="3388735"/>
            <a:ext cx="3969487"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16" name="TextBox 35">
            <a:extLst>
              <a:ext uri="{FF2B5EF4-FFF2-40B4-BE49-F238E27FC236}">
                <a16:creationId xmlns:a16="http://schemas.microsoft.com/office/drawing/2014/main" id="{CE8F3595-CB8A-EC72-99CC-54EA7EFE6FEE}"/>
              </a:ext>
            </a:extLst>
          </p:cNvPr>
          <p:cNvSpPr txBox="1"/>
          <p:nvPr/>
        </p:nvSpPr>
        <p:spPr>
          <a:xfrm>
            <a:off x="300447" y="4118048"/>
            <a:ext cx="1494645"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ASSURANCE</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7447DBD1-CEEB-4043-1272-D60193BF0D65}"/>
              </a:ext>
            </a:extLst>
          </p:cNvPr>
          <p:cNvSpPr txBox="1"/>
          <p:nvPr/>
        </p:nvSpPr>
        <p:spPr>
          <a:xfrm>
            <a:off x="367747" y="209758"/>
            <a:ext cx="231986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ASSURANCE</a:t>
            </a:r>
          </a:p>
        </p:txBody>
      </p:sp>
      <p:sp>
        <p:nvSpPr>
          <p:cNvPr id="18" name="TextBox 17">
            <a:extLst>
              <a:ext uri="{FF2B5EF4-FFF2-40B4-BE49-F238E27FC236}">
                <a16:creationId xmlns:a16="http://schemas.microsoft.com/office/drawing/2014/main" id="{A14D5094-8560-0209-2B5A-35603AF12B33}"/>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latin typeface="Century Gothic" panose="020B0502020202020204" pitchFamily="34" charset="0"/>
                <a:ea typeface="Calibri" panose="020F0502020204030204" pitchFamily="34" charset="0"/>
                <a:cs typeface="Times New Roman" panose="02020603050405020304" pitchFamily="18" charset="0"/>
              </a:rPr>
              <a:t>I</a:t>
            </a:r>
            <a:r>
              <a:rPr lang="en-US" sz="1500" dirty="0">
                <a:effectLst/>
                <a:latin typeface="Century Gothic" panose="020B0502020202020204" pitchFamily="34" charset="0"/>
                <a:ea typeface="Calibri" panose="020F0502020204030204" pitchFamily="34" charset="0"/>
                <a:cs typeface="Times New Roman" panose="02020603050405020304" pitchFamily="18" charset="0"/>
              </a:rPr>
              <a:t>s the project </a:t>
            </a:r>
            <a:r>
              <a:rPr lang="en-US" sz="1500" dirty="0">
                <a:latin typeface="Century Gothic" panose="020B0502020202020204" pitchFamily="34" charset="0"/>
                <a:ea typeface="Calibri" panose="020F0502020204030204" pitchFamily="34" charset="0"/>
                <a:cs typeface="Times New Roman" panose="02020603050405020304" pitchFamily="18" charset="0"/>
              </a:rPr>
              <a:t>progressing</a:t>
            </a:r>
            <a:r>
              <a:rPr lang="en-US" sz="1500" dirty="0">
                <a:effectLst/>
                <a:latin typeface="Century Gothic" panose="020B0502020202020204" pitchFamily="34" charset="0"/>
                <a:ea typeface="Calibri" panose="020F0502020204030204" pitchFamily="34" charset="0"/>
                <a:cs typeface="Times New Roman" panose="02020603050405020304" pitchFamily="18" charset="0"/>
              </a:rPr>
              <a:t> according to the project charter and project management plan?</a:t>
            </a:r>
          </a:p>
        </p:txBody>
      </p:sp>
      <p:graphicFrame>
        <p:nvGraphicFramePr>
          <p:cNvPr id="13" name="Table 6">
            <a:extLst>
              <a:ext uri="{FF2B5EF4-FFF2-40B4-BE49-F238E27FC236}">
                <a16:creationId xmlns:a16="http://schemas.microsoft.com/office/drawing/2014/main" id="{72CEE319-2EE1-DF99-E299-73E736EBF835}"/>
              </a:ext>
            </a:extLst>
          </p:cNvPr>
          <p:cNvGraphicFramePr>
            <a:graphicFrameLocks noGrp="1"/>
          </p:cNvGraphicFramePr>
          <p:nvPr>
            <p:extLst>
              <p:ext uri="{D42A27DB-BD31-4B8C-83A1-F6EECF244321}">
                <p14:modId xmlns:p14="http://schemas.microsoft.com/office/powerpoint/2010/main" val="3149423559"/>
              </p:ext>
            </p:extLst>
          </p:nvPr>
        </p:nvGraphicFramePr>
        <p:xfrm>
          <a:off x="447506" y="1430252"/>
          <a:ext cx="11067716" cy="4491242"/>
        </p:xfrm>
        <a:graphic>
          <a:graphicData uri="http://schemas.openxmlformats.org/drawingml/2006/table">
            <a:tbl>
              <a:tblPr firstRow="1" bandRow="1">
                <a:tableStyleId>{5940675A-B579-460E-94D1-54222C63F5DA}</a:tableStyleId>
              </a:tblPr>
              <a:tblGrid>
                <a:gridCol w="11067716">
                  <a:extLst>
                    <a:ext uri="{9D8B030D-6E8A-4147-A177-3AD203B41FA5}">
                      <a16:colId xmlns:a16="http://schemas.microsoft.com/office/drawing/2014/main" val="3150089937"/>
                    </a:ext>
                  </a:extLst>
                </a:gridCol>
              </a:tblGrid>
              <a:tr h="603647">
                <a:tc>
                  <a:txBody>
                    <a:bodyPr/>
                    <a:lstStyle/>
                    <a:p>
                      <a:pPr algn="ctr"/>
                      <a:r>
                        <a:rPr lang="en-US" sz="1600" b="1" dirty="0">
                          <a:solidFill>
                            <a:schemeClr val="tx1"/>
                          </a:solidFill>
                          <a:latin typeface="Century Gothic" panose="020B0502020202020204" pitchFamily="34" charset="0"/>
                        </a:rPr>
                        <a:t>DESCRIPTION</a:t>
                      </a:r>
                    </a:p>
                  </a:txBody>
                  <a:tcPr anchor="ctr">
                    <a:solidFill>
                      <a:schemeClr val="accent6">
                        <a:lumMod val="40000"/>
                        <a:lumOff val="60000"/>
                      </a:schemeClr>
                    </a:solidFill>
                  </a:tcPr>
                </a:tc>
                <a:extLst>
                  <a:ext uri="{0D108BD9-81ED-4DB2-BD59-A6C34878D82A}">
                    <a16:rowId xmlns:a16="http://schemas.microsoft.com/office/drawing/2014/main" val="2724312738"/>
                  </a:ext>
                </a:extLst>
              </a:tr>
              <a:tr h="3887595">
                <a:tc>
                  <a:txBody>
                    <a:bodyPr/>
                    <a:lstStyle/>
                    <a:p>
                      <a:pPr algn="l"/>
                      <a:endParaRPr lang="en-US" sz="1300" dirty="0">
                        <a:latin typeface="Century Gothic" panose="020B0502020202020204" pitchFamily="34" charset="0"/>
                      </a:endParaRPr>
                    </a:p>
                  </a:txBody>
                  <a:tcPr anchor="ctr">
                    <a:solidFill>
                      <a:schemeClr val="bg1">
                        <a:lumMod val="95000"/>
                      </a:schemeClr>
                    </a:solidFill>
                  </a:tcPr>
                </a:tc>
                <a:extLst>
                  <a:ext uri="{0D108BD9-81ED-4DB2-BD59-A6C34878D82A}">
                    <a16:rowId xmlns:a16="http://schemas.microsoft.com/office/drawing/2014/main" val="1050523894"/>
                  </a:ext>
                </a:extLst>
              </a:tr>
            </a:tbl>
          </a:graphicData>
        </a:graphic>
      </p:graphicFrame>
      <p:sp>
        <p:nvSpPr>
          <p:cNvPr id="12" name="Rectangle: Rounded Corners 11">
            <a:extLst>
              <a:ext uri="{FF2B5EF4-FFF2-40B4-BE49-F238E27FC236}">
                <a16:creationId xmlns:a16="http://schemas.microsoft.com/office/drawing/2014/main" id="{12F2EB7E-CCC4-7E6C-E70B-54ECDC2EF358}"/>
              </a:ext>
            </a:extLst>
          </p:cNvPr>
          <p:cNvSpPr/>
          <p:nvPr/>
        </p:nvSpPr>
        <p:spPr>
          <a:xfrm>
            <a:off x="9885915" y="815877"/>
            <a:ext cx="2106667" cy="860207"/>
          </a:xfrm>
          <a:prstGeom prst="roundRect">
            <a:avLst/>
          </a:prstGeom>
          <a:solidFill>
            <a:schemeClr val="accent6">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ASSURANCE</a:t>
            </a:r>
          </a:p>
        </p:txBody>
      </p:sp>
    </p:spTree>
    <p:extLst>
      <p:ext uri="{BB962C8B-B14F-4D97-AF65-F5344CB8AC3E}">
        <p14:creationId xmlns:p14="http://schemas.microsoft.com/office/powerpoint/2010/main" val="296965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MANAGEMENT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7447DBD1-CEEB-4043-1272-D60193BF0D65}"/>
              </a:ext>
            </a:extLst>
          </p:cNvPr>
          <p:cNvSpPr txBox="1"/>
          <p:nvPr/>
        </p:nvSpPr>
        <p:spPr>
          <a:xfrm>
            <a:off x="367747" y="209758"/>
            <a:ext cx="414728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9. PROJECT MANAGEMENT</a:t>
            </a:r>
          </a:p>
        </p:txBody>
      </p:sp>
      <p:sp>
        <p:nvSpPr>
          <p:cNvPr id="18" name="TextBox 17">
            <a:extLst>
              <a:ext uri="{FF2B5EF4-FFF2-40B4-BE49-F238E27FC236}">
                <a16:creationId xmlns:a16="http://schemas.microsoft.com/office/drawing/2014/main" id="{A14D5094-8560-0209-2B5A-35603AF12B33}"/>
              </a:ext>
            </a:extLst>
          </p:cNvPr>
          <p:cNvSpPr txBox="1"/>
          <p:nvPr/>
        </p:nvSpPr>
        <p:spPr>
          <a:xfrm>
            <a:off x="480427" y="767202"/>
            <a:ext cx="11512155" cy="567271"/>
          </a:xfrm>
          <a:prstGeom prst="rect">
            <a:avLst/>
          </a:prstGeom>
          <a:noFill/>
        </p:spPr>
        <p:txBody>
          <a:bodyPr wrap="square">
            <a:spAutoFit/>
          </a:bodyPr>
          <a:lstStyle/>
          <a:p>
            <a:pPr>
              <a:lnSpc>
                <a:spcPct val="107000"/>
              </a:lnSpc>
              <a:spcAft>
                <a:spcPts val="800"/>
              </a:spcAft>
            </a:pPr>
            <a:r>
              <a:rPr lang="en-US" sz="1500" dirty="0">
                <a:latin typeface="Century Gothic" panose="020B0502020202020204" pitchFamily="34" charset="0"/>
                <a:ea typeface="Calibri" panose="020F0502020204030204" pitchFamily="34" charset="0"/>
                <a:cs typeface="Times New Roman" panose="02020603050405020304" pitchFamily="18" charset="0"/>
              </a:rPr>
              <a:t>What project metrics are you accountable for? </a:t>
            </a:r>
            <a:br>
              <a:rPr lang="en-US" sz="1500" dirty="0">
                <a:latin typeface="Century Gothic" panose="020B0502020202020204" pitchFamily="34" charset="0"/>
                <a:ea typeface="Calibri" panose="020F0502020204030204" pitchFamily="34" charset="0"/>
                <a:cs typeface="Times New Roman" panose="02020603050405020304" pitchFamily="18" charset="0"/>
              </a:rPr>
            </a:br>
            <a:r>
              <a:rPr lang="en-US" sz="1500" dirty="0">
                <a:latin typeface="Century Gothic" panose="020B0502020202020204" pitchFamily="34" charset="0"/>
                <a:ea typeface="Calibri" panose="020F0502020204030204" pitchFamily="34" charset="0"/>
                <a:cs typeface="Times New Roman" panose="02020603050405020304" pitchFamily="18" charset="0"/>
              </a:rPr>
              <a:t>Which of these do you monitor or have an interest in?</a:t>
            </a:r>
            <a:endParaRPr lang="en-US" sz="1500" dirty="0">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13" name="Table 6">
            <a:extLst>
              <a:ext uri="{FF2B5EF4-FFF2-40B4-BE49-F238E27FC236}">
                <a16:creationId xmlns:a16="http://schemas.microsoft.com/office/drawing/2014/main" id="{72CEE319-2EE1-DF99-E299-73E736EBF835}"/>
              </a:ext>
            </a:extLst>
          </p:cNvPr>
          <p:cNvGraphicFramePr>
            <a:graphicFrameLocks noGrp="1"/>
          </p:cNvGraphicFramePr>
          <p:nvPr>
            <p:extLst>
              <p:ext uri="{D42A27DB-BD31-4B8C-83A1-F6EECF244321}">
                <p14:modId xmlns:p14="http://schemas.microsoft.com/office/powerpoint/2010/main" val="71098492"/>
              </p:ext>
            </p:extLst>
          </p:nvPr>
        </p:nvGraphicFramePr>
        <p:xfrm>
          <a:off x="447506" y="1430252"/>
          <a:ext cx="11067716" cy="4491242"/>
        </p:xfrm>
        <a:graphic>
          <a:graphicData uri="http://schemas.openxmlformats.org/drawingml/2006/table">
            <a:tbl>
              <a:tblPr firstRow="1" bandRow="1">
                <a:tableStyleId>{5940675A-B579-460E-94D1-54222C63F5DA}</a:tableStyleId>
              </a:tblPr>
              <a:tblGrid>
                <a:gridCol w="11067716">
                  <a:extLst>
                    <a:ext uri="{9D8B030D-6E8A-4147-A177-3AD203B41FA5}">
                      <a16:colId xmlns:a16="http://schemas.microsoft.com/office/drawing/2014/main" val="3150089937"/>
                    </a:ext>
                  </a:extLst>
                </a:gridCol>
              </a:tblGrid>
              <a:tr h="603647">
                <a:tc>
                  <a:txBody>
                    <a:bodyPr/>
                    <a:lstStyle/>
                    <a:p>
                      <a:pPr algn="ctr"/>
                      <a:r>
                        <a:rPr lang="en-US" sz="1600" b="1" dirty="0">
                          <a:solidFill>
                            <a:schemeClr val="bg1"/>
                          </a:solidFill>
                          <a:latin typeface="Century Gothic" panose="020B0502020202020204" pitchFamily="34" charset="0"/>
                        </a:rPr>
                        <a:t>DESCRIPTION</a:t>
                      </a:r>
                    </a:p>
                  </a:txBody>
                  <a:tcPr anchor="ctr">
                    <a:solidFill>
                      <a:schemeClr val="accent2">
                        <a:lumMod val="75000"/>
                      </a:schemeClr>
                    </a:solidFill>
                  </a:tcPr>
                </a:tc>
                <a:extLst>
                  <a:ext uri="{0D108BD9-81ED-4DB2-BD59-A6C34878D82A}">
                    <a16:rowId xmlns:a16="http://schemas.microsoft.com/office/drawing/2014/main" val="2724312738"/>
                  </a:ext>
                </a:extLst>
              </a:tr>
              <a:tr h="3887595">
                <a:tc>
                  <a:txBody>
                    <a:bodyPr/>
                    <a:lstStyle/>
                    <a:p>
                      <a:pPr algn="l"/>
                      <a:endParaRPr lang="en-US" sz="1300" dirty="0">
                        <a:latin typeface="Century Gothic" panose="020B0502020202020204" pitchFamily="34" charset="0"/>
                      </a:endParaRPr>
                    </a:p>
                  </a:txBody>
                  <a:tcPr anchor="ctr">
                    <a:solidFill>
                      <a:schemeClr val="accent2">
                        <a:lumMod val="20000"/>
                        <a:lumOff val="80000"/>
                      </a:schemeClr>
                    </a:solidFill>
                  </a:tcPr>
                </a:tc>
                <a:extLst>
                  <a:ext uri="{0D108BD9-81ED-4DB2-BD59-A6C34878D82A}">
                    <a16:rowId xmlns:a16="http://schemas.microsoft.com/office/drawing/2014/main" val="1050523894"/>
                  </a:ext>
                </a:extLst>
              </a:tr>
            </a:tbl>
          </a:graphicData>
        </a:graphic>
      </p:graphicFrame>
      <p:sp>
        <p:nvSpPr>
          <p:cNvPr id="11" name="Rectangle: Rounded Corners 10">
            <a:extLst>
              <a:ext uri="{FF2B5EF4-FFF2-40B4-BE49-F238E27FC236}">
                <a16:creationId xmlns:a16="http://schemas.microsoft.com/office/drawing/2014/main" id="{236800AC-FA9A-2B61-5C0E-EA167D1DE037}"/>
              </a:ext>
            </a:extLst>
          </p:cNvPr>
          <p:cNvSpPr/>
          <p:nvPr/>
        </p:nvSpPr>
        <p:spPr>
          <a:xfrm>
            <a:off x="9885915" y="815878"/>
            <a:ext cx="2106667" cy="860207"/>
          </a:xfrm>
          <a:prstGeom prst="roundRect">
            <a:avLst/>
          </a:prstGeom>
          <a:solidFill>
            <a:schemeClr val="accent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PROJECT MANAGEMENT</a:t>
            </a:r>
          </a:p>
        </p:txBody>
      </p:sp>
    </p:spTree>
    <p:extLst>
      <p:ext uri="{BB962C8B-B14F-4D97-AF65-F5344CB8AC3E}">
        <p14:creationId xmlns:p14="http://schemas.microsoft.com/office/powerpoint/2010/main" val="1445203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6679850" y="647480"/>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961067"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GOVERNANCE </a:t>
            </a:r>
          </a:p>
          <a:p>
            <a:r>
              <a:rPr lang="en-US" dirty="0">
                <a:latin typeface="Century Gothic" panose="020B0502020202020204" pitchFamily="34" charset="0"/>
                <a:ea typeface="Montserrat Bold" charset="0"/>
                <a:cs typeface="Montserrat Bold" charset="0"/>
              </a:rPr>
              <a:t>OVERVIEW</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3070224"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GOVERNANCE MODEL</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STAKEHOLDER ENGAGEMENT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385258" y="2605821"/>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ASSESSMENT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269659" y="4116486"/>
            <a:ext cx="284885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MEETINGS &amp; REPORTING</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529466" y="2174836"/>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529465" y="91594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304279" y="477939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300904" y="118749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ROLES &amp; RESPONSIBILITIES</a:t>
            </a:r>
          </a:p>
        </p:txBody>
      </p:sp>
      <p:sp>
        <p:nvSpPr>
          <p:cNvPr id="20" name="TextBox 19">
            <a:extLst>
              <a:ext uri="{FF2B5EF4-FFF2-40B4-BE49-F238E27FC236}">
                <a16:creationId xmlns:a16="http://schemas.microsoft.com/office/drawing/2014/main" id="{6DE8D81E-AEDA-CC6C-9638-0A62672FEBF5}"/>
              </a:ext>
            </a:extLst>
          </p:cNvPr>
          <p:cNvSpPr txBox="1"/>
          <p:nvPr/>
        </p:nvSpPr>
        <p:spPr>
          <a:xfrm>
            <a:off x="5385258" y="5225433"/>
            <a:ext cx="1531188"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ASSURANCE</a:t>
            </a:r>
          </a:p>
        </p:txBody>
      </p:sp>
      <p:sp>
        <p:nvSpPr>
          <p:cNvPr id="21" name="TextBox 20">
            <a:hlinkClick r:id="rId6" action="ppaction://hlinksldjump"/>
            <a:extLst>
              <a:ext uri="{FF2B5EF4-FFF2-40B4-BE49-F238E27FC236}">
                <a16:creationId xmlns:a16="http://schemas.microsoft.com/office/drawing/2014/main" id="{D786FB29-389D-7900-FAE1-8C47C4BAC00B}"/>
              </a:ext>
            </a:extLst>
          </p:cNvPr>
          <p:cNvSpPr txBox="1"/>
          <p:nvPr/>
        </p:nvSpPr>
        <p:spPr>
          <a:xfrm>
            <a:off x="4516853" y="366241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22" name="TextBox 21">
            <a:hlinkClick r:id="rId7" action="ppaction://hlinksldjump"/>
            <a:extLst>
              <a:ext uri="{FF2B5EF4-FFF2-40B4-BE49-F238E27FC236}">
                <a16:creationId xmlns:a16="http://schemas.microsoft.com/office/drawing/2014/main" id="{3932C425-894D-AEEF-C7B9-EF6BDE75D01F}"/>
              </a:ext>
            </a:extLst>
          </p:cNvPr>
          <p:cNvSpPr txBox="1"/>
          <p:nvPr/>
        </p:nvSpPr>
        <p:spPr>
          <a:xfrm>
            <a:off x="4533623" y="478123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23" name="TextBox 22">
            <a:extLst>
              <a:ext uri="{FF2B5EF4-FFF2-40B4-BE49-F238E27FC236}">
                <a16:creationId xmlns:a16="http://schemas.microsoft.com/office/drawing/2014/main" id="{2A808982-093C-B6E7-471B-724A939E0294}"/>
              </a:ext>
            </a:extLst>
          </p:cNvPr>
          <p:cNvSpPr txBox="1"/>
          <p:nvPr/>
        </p:nvSpPr>
        <p:spPr>
          <a:xfrm>
            <a:off x="9582603" y="118749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MANAGEMENT</a:t>
            </a:r>
          </a:p>
        </p:txBody>
      </p:sp>
      <p:sp>
        <p:nvSpPr>
          <p:cNvPr id="24" name="TextBox 23">
            <a:extLst>
              <a:ext uri="{FF2B5EF4-FFF2-40B4-BE49-F238E27FC236}">
                <a16:creationId xmlns:a16="http://schemas.microsoft.com/office/drawing/2014/main" id="{CA430913-2645-2795-904A-A51A07B79DAC}"/>
              </a:ext>
            </a:extLst>
          </p:cNvPr>
          <p:cNvSpPr txBox="1"/>
          <p:nvPr/>
        </p:nvSpPr>
        <p:spPr>
          <a:xfrm>
            <a:off x="936088" y="5079921"/>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STAKEHOLDER EXPECTATIONS</a:t>
            </a:r>
          </a:p>
        </p:txBody>
      </p:sp>
      <p:sp>
        <p:nvSpPr>
          <p:cNvPr id="25" name="TextBox 24">
            <a:hlinkClick r:id="rId7" action="ppaction://hlinksldjump"/>
            <a:extLst>
              <a:ext uri="{FF2B5EF4-FFF2-40B4-BE49-F238E27FC236}">
                <a16:creationId xmlns:a16="http://schemas.microsoft.com/office/drawing/2014/main" id="{8100C81B-CDF1-357F-3155-B47FBDA1150E}"/>
              </a:ext>
            </a:extLst>
          </p:cNvPr>
          <p:cNvSpPr txBox="1"/>
          <p:nvPr/>
        </p:nvSpPr>
        <p:spPr>
          <a:xfrm>
            <a:off x="8810780" y="893483"/>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OVERVIEW</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D92E0A1-2382-AD9C-5ADE-D19AAE0415AD}"/>
              </a:ext>
            </a:extLst>
          </p:cNvPr>
          <p:cNvSpPr txBox="1"/>
          <p:nvPr/>
        </p:nvSpPr>
        <p:spPr>
          <a:xfrm>
            <a:off x="367747" y="209758"/>
            <a:ext cx="210666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OVERVIEW</a:t>
            </a:r>
          </a:p>
        </p:txBody>
      </p:sp>
      <p:grpSp>
        <p:nvGrpSpPr>
          <p:cNvPr id="45" name="Group 44">
            <a:extLst>
              <a:ext uri="{FF2B5EF4-FFF2-40B4-BE49-F238E27FC236}">
                <a16:creationId xmlns:a16="http://schemas.microsoft.com/office/drawing/2014/main" id="{B6BEEB1F-914E-0E1C-9106-FCED7863E998}"/>
              </a:ext>
            </a:extLst>
          </p:cNvPr>
          <p:cNvGrpSpPr/>
          <p:nvPr/>
        </p:nvGrpSpPr>
        <p:grpSpPr>
          <a:xfrm>
            <a:off x="3330863" y="209758"/>
            <a:ext cx="8593277" cy="5998183"/>
            <a:chOff x="1704405" y="690508"/>
            <a:chExt cx="7928703" cy="5583613"/>
          </a:xfrm>
        </p:grpSpPr>
        <p:cxnSp>
          <p:nvCxnSpPr>
            <p:cNvPr id="5" name="Straight Connector 4">
              <a:extLst>
                <a:ext uri="{FF2B5EF4-FFF2-40B4-BE49-F238E27FC236}">
                  <a16:creationId xmlns:a16="http://schemas.microsoft.com/office/drawing/2014/main" id="{FFDC4A29-387A-097E-66F1-B76B1A07EE1A}"/>
                </a:ext>
              </a:extLst>
            </p:cNvPr>
            <p:cNvCxnSpPr>
              <a:cxnSpLocks/>
              <a:endCxn id="2" idx="4"/>
            </p:cNvCxnSpPr>
            <p:nvPr/>
          </p:nvCxnSpPr>
          <p:spPr>
            <a:xfrm>
              <a:off x="5648770" y="1410056"/>
              <a:ext cx="19987" cy="3590661"/>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EAB0033-A4F5-CC5A-C3DB-D11AB4D91E5D}"/>
                </a:ext>
              </a:extLst>
            </p:cNvPr>
            <p:cNvCxnSpPr>
              <a:cxnSpLocks/>
            </p:cNvCxnSpPr>
            <p:nvPr/>
          </p:nvCxnSpPr>
          <p:spPr>
            <a:xfrm flipV="1">
              <a:off x="6679565" y="2205365"/>
              <a:ext cx="565579" cy="393268"/>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93415FB-2307-36E0-1225-43D62C8153C0}"/>
                </a:ext>
              </a:extLst>
            </p:cNvPr>
            <p:cNvCxnSpPr>
              <a:cxnSpLocks/>
            </p:cNvCxnSpPr>
            <p:nvPr/>
          </p:nvCxnSpPr>
          <p:spPr>
            <a:xfrm>
              <a:off x="6696895" y="3956701"/>
              <a:ext cx="941832" cy="188660"/>
            </a:xfrm>
            <a:prstGeom prst="line">
              <a:avLst/>
            </a:prstGeom>
            <a:ln w="5715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6D710F2-5B4A-3D8E-1146-B344BC4E9570}"/>
                </a:ext>
              </a:extLst>
            </p:cNvPr>
            <p:cNvCxnSpPr>
              <a:cxnSpLocks/>
            </p:cNvCxnSpPr>
            <p:nvPr/>
          </p:nvCxnSpPr>
          <p:spPr>
            <a:xfrm flipH="1" flipV="1">
              <a:off x="3985176" y="2107770"/>
              <a:ext cx="576772" cy="510698"/>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5E9E4E0-B8AC-2502-71CD-D6D555AA8D39}"/>
                </a:ext>
              </a:extLst>
            </p:cNvPr>
            <p:cNvCxnSpPr>
              <a:cxnSpLocks/>
              <a:endCxn id="15" idx="3"/>
            </p:cNvCxnSpPr>
            <p:nvPr/>
          </p:nvCxnSpPr>
          <p:spPr>
            <a:xfrm flipH="1">
              <a:off x="3811072" y="3835049"/>
              <a:ext cx="806904" cy="246289"/>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16348B9D-3821-5C02-2666-24ED611CC778}"/>
                </a:ext>
              </a:extLst>
            </p:cNvPr>
            <p:cNvSpPr/>
            <p:nvPr/>
          </p:nvSpPr>
          <p:spPr>
            <a:xfrm>
              <a:off x="4092369" y="1847942"/>
              <a:ext cx="3152775" cy="3152775"/>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PROJECT GOVERNANCE</a:t>
              </a:r>
            </a:p>
          </p:txBody>
        </p:sp>
        <p:sp>
          <p:nvSpPr>
            <p:cNvPr id="14" name="Rectangle: Rounded Corners 13">
              <a:extLst>
                <a:ext uri="{FF2B5EF4-FFF2-40B4-BE49-F238E27FC236}">
                  <a16:creationId xmlns:a16="http://schemas.microsoft.com/office/drawing/2014/main" id="{B68B8D7D-5918-C887-8A0D-06BAA5C45085}"/>
                </a:ext>
              </a:extLst>
            </p:cNvPr>
            <p:cNvSpPr/>
            <p:nvPr/>
          </p:nvSpPr>
          <p:spPr>
            <a:xfrm>
              <a:off x="7189417" y="1786660"/>
              <a:ext cx="2106667" cy="860207"/>
            </a:xfrm>
            <a:prstGeom prst="roundRect">
              <a:avLst/>
            </a:prstGeom>
            <a:solidFill>
              <a:schemeClr val="tx2">
                <a:lumMod val="60000"/>
                <a:lumOff val="4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STAKEHOLDER EXPECTATIONS</a:t>
              </a:r>
            </a:p>
          </p:txBody>
        </p:sp>
        <p:sp>
          <p:nvSpPr>
            <p:cNvPr id="12" name="Rectangle: Rounded Corners 11">
              <a:extLst>
                <a:ext uri="{FF2B5EF4-FFF2-40B4-BE49-F238E27FC236}">
                  <a16:creationId xmlns:a16="http://schemas.microsoft.com/office/drawing/2014/main" id="{6D358975-7380-7B02-019A-6B5FC192959A}"/>
                </a:ext>
              </a:extLst>
            </p:cNvPr>
            <p:cNvSpPr/>
            <p:nvPr/>
          </p:nvSpPr>
          <p:spPr>
            <a:xfrm>
              <a:off x="4590228" y="690508"/>
              <a:ext cx="2106667" cy="860207"/>
            </a:xfrm>
            <a:prstGeom prst="roundRect">
              <a:avLst/>
            </a:prstGeom>
            <a:solidFill>
              <a:schemeClr val="accent2">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STAKEHOLDER ENGAGEMENT</a:t>
              </a:r>
            </a:p>
          </p:txBody>
        </p:sp>
        <p:sp>
          <p:nvSpPr>
            <p:cNvPr id="15" name="Rectangle: Rounded Corners 14">
              <a:extLst>
                <a:ext uri="{FF2B5EF4-FFF2-40B4-BE49-F238E27FC236}">
                  <a16:creationId xmlns:a16="http://schemas.microsoft.com/office/drawing/2014/main" id="{C611BC89-AE06-3161-3080-6AB24B9AEF77}"/>
                </a:ext>
              </a:extLst>
            </p:cNvPr>
            <p:cNvSpPr/>
            <p:nvPr/>
          </p:nvSpPr>
          <p:spPr>
            <a:xfrm>
              <a:off x="1704405" y="3651234"/>
              <a:ext cx="2106667" cy="860207"/>
            </a:xfrm>
            <a:prstGeom prst="roundRect">
              <a:avLst/>
            </a:prstGeom>
            <a:solidFill>
              <a:schemeClr val="accent6">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ASSURANCE</a:t>
              </a:r>
            </a:p>
          </p:txBody>
        </p:sp>
        <p:sp>
          <p:nvSpPr>
            <p:cNvPr id="3" name="Rectangle: Rounded Corners 2">
              <a:extLst>
                <a:ext uri="{FF2B5EF4-FFF2-40B4-BE49-F238E27FC236}">
                  <a16:creationId xmlns:a16="http://schemas.microsoft.com/office/drawing/2014/main" id="{505A04DD-14BB-E4FA-9B3A-54947559274E}"/>
                </a:ext>
              </a:extLst>
            </p:cNvPr>
            <p:cNvSpPr/>
            <p:nvPr/>
          </p:nvSpPr>
          <p:spPr>
            <a:xfrm>
              <a:off x="1973373" y="1739224"/>
              <a:ext cx="2106667" cy="860207"/>
            </a:xfrm>
            <a:prstGeom prst="roundRect">
              <a:avLst/>
            </a:prstGeom>
            <a:solidFill>
              <a:schemeClr val="accent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PROJECT MANAGEMENT</a:t>
              </a:r>
            </a:p>
          </p:txBody>
        </p:sp>
        <p:sp>
          <p:nvSpPr>
            <p:cNvPr id="31" name="Rectangle: Rounded Corners 30">
              <a:extLst>
                <a:ext uri="{FF2B5EF4-FFF2-40B4-BE49-F238E27FC236}">
                  <a16:creationId xmlns:a16="http://schemas.microsoft.com/office/drawing/2014/main" id="{48C85F5D-A2FF-D706-2949-0B5B6D8C28F9}"/>
                </a:ext>
              </a:extLst>
            </p:cNvPr>
            <p:cNvSpPr/>
            <p:nvPr/>
          </p:nvSpPr>
          <p:spPr>
            <a:xfrm>
              <a:off x="7526441" y="3673917"/>
              <a:ext cx="2106667" cy="860207"/>
            </a:xfrm>
            <a:prstGeom prst="roundRect">
              <a:avLst/>
            </a:prstGeom>
            <a:solidFill>
              <a:schemeClr val="accent4">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ROLES &amp; RESPONSIBILITIES</a:t>
              </a:r>
            </a:p>
          </p:txBody>
        </p:sp>
        <p:cxnSp>
          <p:nvCxnSpPr>
            <p:cNvPr id="33" name="Straight Connector 32">
              <a:extLst>
                <a:ext uri="{FF2B5EF4-FFF2-40B4-BE49-F238E27FC236}">
                  <a16:creationId xmlns:a16="http://schemas.microsoft.com/office/drawing/2014/main" id="{680A46EE-8DC2-ED07-E4E0-60FD3D706347}"/>
                </a:ext>
              </a:extLst>
            </p:cNvPr>
            <p:cNvCxnSpPr>
              <a:cxnSpLocks/>
            </p:cNvCxnSpPr>
            <p:nvPr/>
          </p:nvCxnSpPr>
          <p:spPr>
            <a:xfrm flipH="1">
              <a:off x="4354160" y="4758161"/>
              <a:ext cx="692089" cy="803304"/>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12A380A2-44D4-70B6-07B8-000921078D6B}"/>
                </a:ext>
              </a:extLst>
            </p:cNvPr>
            <p:cNvSpPr/>
            <p:nvPr/>
          </p:nvSpPr>
          <p:spPr>
            <a:xfrm>
              <a:off x="3410909" y="5413914"/>
              <a:ext cx="2106667" cy="860207"/>
            </a:xfrm>
            <a:prstGeom prst="roundRect">
              <a:avLst/>
            </a:prstGeom>
            <a:solidFill>
              <a:schemeClr val="accent6">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MEETINGS &amp; REPORTING</a:t>
              </a:r>
            </a:p>
          </p:txBody>
        </p:sp>
        <p:cxnSp>
          <p:nvCxnSpPr>
            <p:cNvPr id="37" name="Straight Connector 36">
              <a:extLst>
                <a:ext uri="{FF2B5EF4-FFF2-40B4-BE49-F238E27FC236}">
                  <a16:creationId xmlns:a16="http://schemas.microsoft.com/office/drawing/2014/main" id="{C1DD9C4A-3125-19FC-D040-77CD82162211}"/>
                </a:ext>
              </a:extLst>
            </p:cNvPr>
            <p:cNvCxnSpPr>
              <a:cxnSpLocks/>
            </p:cNvCxnSpPr>
            <p:nvPr/>
          </p:nvCxnSpPr>
          <p:spPr>
            <a:xfrm>
              <a:off x="6189180" y="4733052"/>
              <a:ext cx="1068293" cy="915718"/>
            </a:xfrm>
            <a:prstGeom prst="line">
              <a:avLst/>
            </a:prstGeom>
            <a:ln w="571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FF8B15D8-D601-70DE-E4CF-6FEC5C8BC977}"/>
                </a:ext>
              </a:extLst>
            </p:cNvPr>
            <p:cNvSpPr/>
            <p:nvPr/>
          </p:nvSpPr>
          <p:spPr>
            <a:xfrm>
              <a:off x="5979047" y="5413914"/>
              <a:ext cx="2106667" cy="860207"/>
            </a:xfrm>
            <a:prstGeom prst="roundRect">
              <a:avLst/>
            </a:prstGeom>
            <a:solidFill>
              <a:schemeClr val="accent4">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RISK ASSESSMENT</a:t>
              </a:r>
            </a:p>
          </p:txBody>
        </p:sp>
      </p:grpSp>
      <p:sp>
        <p:nvSpPr>
          <p:cNvPr id="47" name="TextBox 46">
            <a:extLst>
              <a:ext uri="{FF2B5EF4-FFF2-40B4-BE49-F238E27FC236}">
                <a16:creationId xmlns:a16="http://schemas.microsoft.com/office/drawing/2014/main" id="{A189956D-FA2A-8790-295A-9D15138BF6A5}"/>
              </a:ext>
            </a:extLst>
          </p:cNvPr>
          <p:cNvSpPr txBox="1"/>
          <p:nvPr/>
        </p:nvSpPr>
        <p:spPr>
          <a:xfrm>
            <a:off x="282151" y="936845"/>
            <a:ext cx="2776181" cy="2440412"/>
          </a:xfrm>
          <a:prstGeom prst="rect">
            <a:avLst/>
          </a:prstGeom>
          <a:noFill/>
        </p:spPr>
        <p:txBody>
          <a:bodyPr wrap="square">
            <a:spAutoFit/>
          </a:bodyPr>
          <a:lstStyle/>
          <a:p>
            <a:pPr>
              <a:lnSpc>
                <a:spcPct val="107000"/>
              </a:lnSpc>
              <a:spcAft>
                <a:spcPts val="800"/>
              </a:spcAft>
            </a:pPr>
            <a:r>
              <a:rPr lang="en-US" sz="1800" dirty="0">
                <a:effectLst/>
                <a:latin typeface="Century Gothic" panose="020B0502020202020204" pitchFamily="34" charset="0"/>
                <a:ea typeface="Calibri" panose="020F0502020204030204" pitchFamily="34" charset="0"/>
                <a:cs typeface="Times New Roman" panose="02020603050405020304" pitchFamily="18" charset="0"/>
              </a:rPr>
              <a:t>The </a:t>
            </a:r>
            <a:r>
              <a:rPr lang="en-US" sz="1800" dirty="0">
                <a:latin typeface="Century Gothic" panose="020B0502020202020204" pitchFamily="34" charset="0"/>
                <a:ea typeface="Calibri" panose="020F0502020204030204" pitchFamily="34" charset="0"/>
                <a:cs typeface="Times New Roman" panose="02020603050405020304" pitchFamily="18" charset="0"/>
              </a:rPr>
              <a:t>governance model is a management portrait that </a:t>
            </a:r>
            <a:r>
              <a:rPr lang="en-US" dirty="0">
                <a:latin typeface="Century Gothic" panose="020B0502020202020204" pitchFamily="34" charset="0"/>
                <a:ea typeface="Calibri" panose="020F0502020204030204" pitchFamily="34" charset="0"/>
                <a:cs typeface="Times New Roman" panose="02020603050405020304" pitchFamily="18" charset="0"/>
              </a:rPr>
              <a:t>allows you</a:t>
            </a:r>
            <a:r>
              <a:rPr lang="en-US" sz="1800" dirty="0">
                <a:latin typeface="Century Gothic" panose="020B0502020202020204" pitchFamily="34" charset="0"/>
                <a:ea typeface="Calibri" panose="020F0502020204030204" pitchFamily="34" charset="0"/>
                <a:cs typeface="Times New Roman" panose="02020603050405020304" pitchFamily="18" charset="0"/>
              </a:rPr>
              <a:t> to create a unique product, service, or result in order to meet strategic goals. </a:t>
            </a:r>
            <a:endParaRPr lang="en-US" sz="1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689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MODEL</a:t>
            </a:r>
            <a:endParaRPr lang="en-US" dirty="0">
              <a:solidFill>
                <a:schemeClr val="bg1"/>
              </a:solidFill>
              <a:latin typeface="Century Gothic" panose="020B0502020202020204" pitchFamily="34" charset="0"/>
              <a:ea typeface="Arial" charset="0"/>
              <a:cs typeface="Arial" charset="0"/>
            </a:endParaRPr>
          </a:p>
        </p:txBody>
      </p:sp>
      <p:graphicFrame>
        <p:nvGraphicFramePr>
          <p:cNvPr id="7" name="Table 4">
            <a:extLst>
              <a:ext uri="{FF2B5EF4-FFF2-40B4-BE49-F238E27FC236}">
                <a16:creationId xmlns:a16="http://schemas.microsoft.com/office/drawing/2014/main" id="{06C33CD5-E95A-3D11-D1C7-448B4FDEA928}"/>
              </a:ext>
            </a:extLst>
          </p:cNvPr>
          <p:cNvGraphicFramePr>
            <a:graphicFrameLocks noGrp="1"/>
          </p:cNvGraphicFramePr>
          <p:nvPr>
            <p:extLst>
              <p:ext uri="{D42A27DB-BD31-4B8C-83A1-F6EECF244321}">
                <p14:modId xmlns:p14="http://schemas.microsoft.com/office/powerpoint/2010/main" val="873208545"/>
              </p:ext>
            </p:extLst>
          </p:nvPr>
        </p:nvGraphicFramePr>
        <p:xfrm>
          <a:off x="438252" y="878305"/>
          <a:ext cx="11132754" cy="510138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0746">
                  <a:extLst>
                    <a:ext uri="{9D8B030D-6E8A-4147-A177-3AD203B41FA5}">
                      <a16:colId xmlns:a16="http://schemas.microsoft.com/office/drawing/2014/main" val="492520079"/>
                    </a:ext>
                  </a:extLst>
                </a:gridCol>
                <a:gridCol w="9332008">
                  <a:extLst>
                    <a:ext uri="{9D8B030D-6E8A-4147-A177-3AD203B41FA5}">
                      <a16:colId xmlns:a16="http://schemas.microsoft.com/office/drawing/2014/main" val="3965870399"/>
                    </a:ext>
                  </a:extLst>
                </a:gridCol>
              </a:tblGrid>
              <a:tr h="1700463">
                <a:tc>
                  <a:txBody>
                    <a:bodyPr/>
                    <a:lstStyle/>
                    <a:p>
                      <a:pPr algn="ctr"/>
                      <a:r>
                        <a:rPr lang="en-US" sz="1500" b="0" dirty="0">
                          <a:solidFill>
                            <a:schemeClr val="bg1">
                              <a:lumMod val="95000"/>
                            </a:schemeClr>
                          </a:solidFill>
                          <a:latin typeface="Century Gothic" panose="020B0502020202020204" pitchFamily="34" charset="0"/>
                        </a:rPr>
                        <a:t>Describe the existing 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pPr algn="ctr"/>
                      <a:endParaRPr lang="en-US" sz="1300" b="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637004"/>
                  </a:ext>
                </a:extLst>
              </a:tr>
              <a:tr h="1700463">
                <a:tc>
                  <a:txBody>
                    <a:bodyPr/>
                    <a:lstStyle/>
                    <a:p>
                      <a:pPr algn="ctr"/>
                      <a:r>
                        <a:rPr lang="en-US" sz="1500" b="0" dirty="0">
                          <a:solidFill>
                            <a:schemeClr val="bg1">
                              <a:lumMod val="95000"/>
                            </a:schemeClr>
                          </a:solidFill>
                          <a:latin typeface="Century Gothic" panose="020B0502020202020204" pitchFamily="34" charset="0"/>
                        </a:rPr>
                        <a:t>What’s working?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pPr algn="ctr"/>
                      <a:endParaRPr lang="en-US" sz="1300" b="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9623126"/>
                  </a:ext>
                </a:extLst>
              </a:tr>
              <a:tr h="1700463">
                <a:tc>
                  <a:txBody>
                    <a:bodyPr/>
                    <a:lstStyle/>
                    <a:p>
                      <a:pPr algn="ctr"/>
                      <a:r>
                        <a:rPr lang="en-US" sz="1500" b="0" dirty="0">
                          <a:solidFill>
                            <a:schemeClr val="bg1">
                              <a:lumMod val="95000"/>
                            </a:schemeClr>
                          </a:solidFill>
                          <a:latin typeface="Century Gothic" panose="020B0502020202020204" pitchFamily="34" charset="0"/>
                        </a:rPr>
                        <a:t>What needs improvement?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pPr algn="ctr"/>
                      <a:endParaRPr lang="en-US" sz="1300" b="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8508818"/>
                  </a:ext>
                </a:extLst>
              </a:tr>
            </a:tbl>
          </a:graphicData>
        </a:graphic>
      </p:graphicFrame>
      <p:sp>
        <p:nvSpPr>
          <p:cNvPr id="8" name="TextBox 7">
            <a:extLst>
              <a:ext uri="{FF2B5EF4-FFF2-40B4-BE49-F238E27FC236}">
                <a16:creationId xmlns:a16="http://schemas.microsoft.com/office/drawing/2014/main" id="{7A493626-7A19-8AC3-F248-3DAC651ED0F1}"/>
              </a:ext>
            </a:extLst>
          </p:cNvPr>
          <p:cNvSpPr txBox="1"/>
          <p:nvPr/>
        </p:nvSpPr>
        <p:spPr>
          <a:xfrm>
            <a:off x="367747" y="209758"/>
            <a:ext cx="531748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PROJECT GOVERNANCE MODEL</a:t>
            </a:r>
          </a:p>
        </p:txBody>
      </p:sp>
    </p:spTree>
    <p:extLst>
      <p:ext uri="{BB962C8B-B14F-4D97-AF65-F5344CB8AC3E}">
        <p14:creationId xmlns:p14="http://schemas.microsoft.com/office/powerpoint/2010/main" val="211173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ENGAGEMENT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AC73B54C-63D8-3E36-5433-7F7B40CDDBBE}"/>
              </a:ext>
            </a:extLst>
          </p:cNvPr>
          <p:cNvSpPr txBox="1"/>
          <p:nvPr/>
        </p:nvSpPr>
        <p:spPr>
          <a:xfrm>
            <a:off x="367747" y="209758"/>
            <a:ext cx="479810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STAKEHOLDER ENGAGEMENT</a:t>
            </a:r>
          </a:p>
        </p:txBody>
      </p:sp>
      <p:graphicFrame>
        <p:nvGraphicFramePr>
          <p:cNvPr id="10" name="Table 6">
            <a:extLst>
              <a:ext uri="{FF2B5EF4-FFF2-40B4-BE49-F238E27FC236}">
                <a16:creationId xmlns:a16="http://schemas.microsoft.com/office/drawing/2014/main" id="{247B96EB-A4D0-6E6D-8C55-1C14C24367E4}"/>
              </a:ext>
            </a:extLst>
          </p:cNvPr>
          <p:cNvGraphicFramePr>
            <a:graphicFrameLocks noGrp="1"/>
          </p:cNvGraphicFramePr>
          <p:nvPr>
            <p:extLst>
              <p:ext uri="{D42A27DB-BD31-4B8C-83A1-F6EECF244321}">
                <p14:modId xmlns:p14="http://schemas.microsoft.com/office/powerpoint/2010/main" val="1309066721"/>
              </p:ext>
            </p:extLst>
          </p:nvPr>
        </p:nvGraphicFramePr>
        <p:xfrm>
          <a:off x="447506" y="1430253"/>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STAKEHOLDER ROLE</a:t>
                      </a:r>
                    </a:p>
                  </a:txBody>
                  <a:tcPr anchor="ctr">
                    <a:solidFill>
                      <a:schemeClr val="accent2">
                        <a:lumMod val="75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accent2">
                        <a:lumMod val="75000"/>
                      </a:schemeClr>
                    </a:solidFill>
                  </a:tcPr>
                </a:tc>
                <a:extLst>
                  <a:ext uri="{0D108BD9-81ED-4DB2-BD59-A6C34878D82A}">
                    <a16:rowId xmlns:a16="http://schemas.microsoft.com/office/drawing/2014/main" val="2724312738"/>
                  </a:ext>
                </a:extLst>
              </a:tr>
              <a:tr h="1023635">
                <a:tc>
                  <a:txBody>
                    <a:bodyPr/>
                    <a:lstStyle/>
                    <a:p>
                      <a:pPr algn="l"/>
                      <a:endParaRPr lang="en-US" sz="1300" dirty="0">
                        <a:latin typeface="Century Gothic" panose="020B0502020202020204" pitchFamily="34" charset="0"/>
                      </a:endParaRPr>
                    </a:p>
                  </a:txBody>
                  <a:tcPr anchor="ctr">
                    <a:solidFill>
                      <a:schemeClr val="accent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050523894"/>
                  </a:ext>
                </a:extLst>
              </a:tr>
              <a:tr h="1023635">
                <a:tc>
                  <a:txBody>
                    <a:bodyPr/>
                    <a:lstStyle/>
                    <a:p>
                      <a:pPr algn="l"/>
                      <a:endParaRPr lang="en-US" sz="1300" dirty="0">
                        <a:latin typeface="Century Gothic" panose="020B0502020202020204" pitchFamily="34" charset="0"/>
                      </a:endParaRPr>
                    </a:p>
                  </a:txBody>
                  <a:tcPr anchor="ctr">
                    <a:solidFill>
                      <a:schemeClr val="accent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881572578"/>
                  </a:ext>
                </a:extLst>
              </a:tr>
              <a:tr h="1023635">
                <a:tc>
                  <a:txBody>
                    <a:bodyPr/>
                    <a:lstStyle/>
                    <a:p>
                      <a:pPr algn="l"/>
                      <a:endParaRPr lang="en-US" sz="1300" dirty="0">
                        <a:latin typeface="Century Gothic" panose="020B0502020202020204" pitchFamily="34" charset="0"/>
                      </a:endParaRPr>
                    </a:p>
                  </a:txBody>
                  <a:tcPr anchor="ctr">
                    <a:solidFill>
                      <a:schemeClr val="accent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529045814"/>
                  </a:ext>
                </a:extLst>
              </a:tr>
              <a:tr h="1023635">
                <a:tc>
                  <a:txBody>
                    <a:bodyPr/>
                    <a:lstStyle/>
                    <a:p>
                      <a:pPr algn="l"/>
                      <a:endParaRPr lang="en-US" sz="1300" dirty="0">
                        <a:latin typeface="Century Gothic" panose="020B0502020202020204" pitchFamily="34" charset="0"/>
                      </a:endParaRPr>
                    </a:p>
                  </a:txBody>
                  <a:tcPr anchor="ctr">
                    <a:solidFill>
                      <a:schemeClr val="accent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3" name="TextBox 12">
            <a:extLst>
              <a:ext uri="{FF2B5EF4-FFF2-40B4-BE49-F238E27FC236}">
                <a16:creationId xmlns:a16="http://schemas.microsoft.com/office/drawing/2014/main" id="{F74A952C-BE5A-935C-565A-1A7C7275F723}"/>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What is your role? What are you accountable for?</a:t>
            </a:r>
          </a:p>
        </p:txBody>
      </p:sp>
      <p:sp>
        <p:nvSpPr>
          <p:cNvPr id="11" name="Rectangle: Rounded Corners 10">
            <a:extLst>
              <a:ext uri="{FF2B5EF4-FFF2-40B4-BE49-F238E27FC236}">
                <a16:creationId xmlns:a16="http://schemas.microsoft.com/office/drawing/2014/main" id="{BB68CBFE-F870-2927-D17D-BE10650AD5D5}"/>
              </a:ext>
            </a:extLst>
          </p:cNvPr>
          <p:cNvSpPr/>
          <p:nvPr/>
        </p:nvSpPr>
        <p:spPr>
          <a:xfrm>
            <a:off x="9885915" y="815878"/>
            <a:ext cx="2106667" cy="860207"/>
          </a:xfrm>
          <a:prstGeom prst="roundRect">
            <a:avLst/>
          </a:prstGeom>
          <a:solidFill>
            <a:schemeClr val="accent2">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STAKEHOLDER ENGAGEMENT</a:t>
            </a:r>
          </a:p>
        </p:txBody>
      </p:sp>
    </p:spTree>
    <p:extLst>
      <p:ext uri="{BB962C8B-B14F-4D97-AF65-F5344CB8AC3E}">
        <p14:creationId xmlns:p14="http://schemas.microsoft.com/office/powerpoint/2010/main" val="352033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EXPECTATIONS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AC73B54C-63D8-3E36-5433-7F7B40CDDBBE}"/>
              </a:ext>
            </a:extLst>
          </p:cNvPr>
          <p:cNvSpPr txBox="1"/>
          <p:nvPr/>
        </p:nvSpPr>
        <p:spPr>
          <a:xfrm>
            <a:off x="367747" y="209758"/>
            <a:ext cx="483016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STAKEHOLDER EXPECTATIONS</a:t>
            </a:r>
          </a:p>
        </p:txBody>
      </p:sp>
      <p:graphicFrame>
        <p:nvGraphicFramePr>
          <p:cNvPr id="10" name="Table 6">
            <a:extLst>
              <a:ext uri="{FF2B5EF4-FFF2-40B4-BE49-F238E27FC236}">
                <a16:creationId xmlns:a16="http://schemas.microsoft.com/office/drawing/2014/main" id="{247B96EB-A4D0-6E6D-8C55-1C14C24367E4}"/>
              </a:ext>
            </a:extLst>
          </p:cNvPr>
          <p:cNvGraphicFramePr>
            <a:graphicFrameLocks noGrp="1"/>
          </p:cNvGraphicFramePr>
          <p:nvPr>
            <p:extLst>
              <p:ext uri="{D42A27DB-BD31-4B8C-83A1-F6EECF244321}">
                <p14:modId xmlns:p14="http://schemas.microsoft.com/office/powerpoint/2010/main" val="254990370"/>
              </p:ext>
            </p:extLst>
          </p:nvPr>
        </p:nvGraphicFramePr>
        <p:xfrm>
          <a:off x="447506" y="1430253"/>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SUCCESS</a:t>
                      </a:r>
                    </a:p>
                  </a:txBody>
                  <a:tcPr anchor="ctr">
                    <a:solidFill>
                      <a:schemeClr val="tx2">
                        <a:lumMod val="50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tx2">
                        <a:lumMod val="50000"/>
                      </a:schemeClr>
                    </a:solidFill>
                  </a:tcPr>
                </a:tc>
                <a:extLst>
                  <a:ext uri="{0D108BD9-81ED-4DB2-BD59-A6C34878D82A}">
                    <a16:rowId xmlns:a16="http://schemas.microsoft.com/office/drawing/2014/main" val="2724312738"/>
                  </a:ext>
                </a:extLst>
              </a:tr>
              <a:tr h="1023635">
                <a:tc>
                  <a:txBody>
                    <a:bodyPr/>
                    <a:lstStyle/>
                    <a:p>
                      <a:pPr algn="l"/>
                      <a:endParaRPr lang="en-US" sz="1300" dirty="0">
                        <a:latin typeface="Century Gothic" panose="020B0502020202020204" pitchFamily="34" charset="0"/>
                      </a:endParaRPr>
                    </a:p>
                  </a:txBody>
                  <a:tcPr anchor="ctr">
                    <a:solidFill>
                      <a:schemeClr val="tx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050523894"/>
                  </a:ext>
                </a:extLst>
              </a:tr>
              <a:tr h="1023635">
                <a:tc>
                  <a:txBody>
                    <a:bodyPr/>
                    <a:lstStyle/>
                    <a:p>
                      <a:pPr algn="l"/>
                      <a:endParaRPr lang="en-US" sz="1300" dirty="0">
                        <a:latin typeface="Century Gothic" panose="020B0502020202020204" pitchFamily="34" charset="0"/>
                      </a:endParaRPr>
                    </a:p>
                  </a:txBody>
                  <a:tcPr anchor="ctr">
                    <a:solidFill>
                      <a:schemeClr val="tx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881572578"/>
                  </a:ext>
                </a:extLst>
              </a:tr>
              <a:tr h="1023635">
                <a:tc>
                  <a:txBody>
                    <a:bodyPr/>
                    <a:lstStyle/>
                    <a:p>
                      <a:pPr algn="l"/>
                      <a:endParaRPr lang="en-US" sz="1300" dirty="0">
                        <a:latin typeface="Century Gothic" panose="020B0502020202020204" pitchFamily="34" charset="0"/>
                      </a:endParaRPr>
                    </a:p>
                  </a:txBody>
                  <a:tcPr anchor="ctr">
                    <a:solidFill>
                      <a:schemeClr val="tx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529045814"/>
                  </a:ext>
                </a:extLst>
              </a:tr>
              <a:tr h="1023635">
                <a:tc>
                  <a:txBody>
                    <a:bodyPr/>
                    <a:lstStyle/>
                    <a:p>
                      <a:pPr algn="l"/>
                      <a:endParaRPr lang="en-US" sz="1300" dirty="0">
                        <a:latin typeface="Century Gothic" panose="020B0502020202020204" pitchFamily="34" charset="0"/>
                      </a:endParaRPr>
                    </a:p>
                  </a:txBody>
                  <a:tcPr anchor="ctr">
                    <a:solidFill>
                      <a:schemeClr val="tx2">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3" name="TextBox 12">
            <a:extLst>
              <a:ext uri="{FF2B5EF4-FFF2-40B4-BE49-F238E27FC236}">
                <a16:creationId xmlns:a16="http://schemas.microsoft.com/office/drawing/2014/main" id="{F74A952C-BE5A-935C-565A-1A7C7275F723}"/>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What makes the project a success?</a:t>
            </a:r>
          </a:p>
        </p:txBody>
      </p:sp>
      <p:sp>
        <p:nvSpPr>
          <p:cNvPr id="14" name="Rectangle: Rounded Corners 13">
            <a:extLst>
              <a:ext uri="{FF2B5EF4-FFF2-40B4-BE49-F238E27FC236}">
                <a16:creationId xmlns:a16="http://schemas.microsoft.com/office/drawing/2014/main" id="{43C7FEE6-67EA-A131-072A-5C935EE703B9}"/>
              </a:ext>
            </a:extLst>
          </p:cNvPr>
          <p:cNvSpPr/>
          <p:nvPr/>
        </p:nvSpPr>
        <p:spPr>
          <a:xfrm>
            <a:off x="9885915" y="815878"/>
            <a:ext cx="2106667" cy="860207"/>
          </a:xfrm>
          <a:prstGeom prst="roundRect">
            <a:avLst/>
          </a:prstGeom>
          <a:solidFill>
            <a:schemeClr val="tx2">
              <a:lumMod val="60000"/>
              <a:lumOff val="4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STAKEHOLDER EXPECTATIONS</a:t>
            </a:r>
          </a:p>
        </p:txBody>
      </p:sp>
    </p:spTree>
    <p:extLst>
      <p:ext uri="{BB962C8B-B14F-4D97-AF65-F5344CB8AC3E}">
        <p14:creationId xmlns:p14="http://schemas.microsoft.com/office/powerpoint/2010/main" val="420487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44760" y="6477000"/>
            <a:ext cx="113024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ROLES &amp; RESPONSIBILITIES</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6FB5DFAE-1E6C-CF02-976C-94C058719C48}"/>
              </a:ext>
            </a:extLst>
          </p:cNvPr>
          <p:cNvSpPr txBox="1"/>
          <p:nvPr/>
        </p:nvSpPr>
        <p:spPr>
          <a:xfrm>
            <a:off x="367747" y="209758"/>
            <a:ext cx="42274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ROLES &amp; RESPONSIBILITIES</a:t>
            </a:r>
          </a:p>
        </p:txBody>
      </p:sp>
      <p:graphicFrame>
        <p:nvGraphicFramePr>
          <p:cNvPr id="12" name="Table 6">
            <a:extLst>
              <a:ext uri="{FF2B5EF4-FFF2-40B4-BE49-F238E27FC236}">
                <a16:creationId xmlns:a16="http://schemas.microsoft.com/office/drawing/2014/main" id="{C0C80B31-A502-8001-E6BE-9E8FD09A6968}"/>
              </a:ext>
            </a:extLst>
          </p:cNvPr>
          <p:cNvGraphicFramePr>
            <a:graphicFrameLocks noGrp="1"/>
          </p:cNvGraphicFramePr>
          <p:nvPr>
            <p:extLst>
              <p:ext uri="{D42A27DB-BD31-4B8C-83A1-F6EECF244321}">
                <p14:modId xmlns:p14="http://schemas.microsoft.com/office/powerpoint/2010/main" val="575791566"/>
              </p:ext>
            </p:extLst>
          </p:nvPr>
        </p:nvGraphicFramePr>
        <p:xfrm>
          <a:off x="447506" y="1430253"/>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ROLE</a:t>
                      </a:r>
                    </a:p>
                  </a:txBody>
                  <a:tcPr anchor="ctr">
                    <a:solidFill>
                      <a:schemeClr val="accent4">
                        <a:lumMod val="50000"/>
                      </a:schemeClr>
                    </a:solidFill>
                  </a:tcPr>
                </a:tc>
                <a:tc>
                  <a:txBody>
                    <a:bodyPr/>
                    <a:lstStyle/>
                    <a:p>
                      <a:pPr algn="ctr"/>
                      <a:r>
                        <a:rPr lang="en-US" sz="1600" b="1" dirty="0">
                          <a:solidFill>
                            <a:schemeClr val="bg1"/>
                          </a:solidFill>
                          <a:latin typeface="Century Gothic" panose="020B0502020202020204" pitchFamily="34" charset="0"/>
                        </a:rPr>
                        <a:t>DESCRIPTION</a:t>
                      </a:r>
                    </a:p>
                  </a:txBody>
                  <a:tcPr anchor="ctr">
                    <a:solidFill>
                      <a:schemeClr val="accent4">
                        <a:lumMod val="50000"/>
                      </a:schemeClr>
                    </a:solidFill>
                  </a:tcPr>
                </a:tc>
                <a:extLst>
                  <a:ext uri="{0D108BD9-81ED-4DB2-BD59-A6C34878D82A}">
                    <a16:rowId xmlns:a16="http://schemas.microsoft.com/office/drawing/2014/main" val="2724312738"/>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050523894"/>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881572578"/>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529045814"/>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5" name="TextBox 14">
            <a:extLst>
              <a:ext uri="{FF2B5EF4-FFF2-40B4-BE49-F238E27FC236}">
                <a16:creationId xmlns:a16="http://schemas.microsoft.com/office/drawing/2014/main" id="{70F7F0AE-9042-455A-165F-4C26DA309978}"/>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latin typeface="Century Gothic" panose="020B0502020202020204" pitchFamily="34" charset="0"/>
                <a:ea typeface="Calibri" panose="020F0502020204030204" pitchFamily="34" charset="0"/>
                <a:cs typeface="Times New Roman" panose="02020603050405020304" pitchFamily="18" charset="0"/>
              </a:rPr>
              <a:t>What is your role? What are you accountable for?</a:t>
            </a:r>
            <a:endParaRPr lang="en-US" sz="15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6" name="Rectangle: Rounded Corners 15">
            <a:extLst>
              <a:ext uri="{FF2B5EF4-FFF2-40B4-BE49-F238E27FC236}">
                <a16:creationId xmlns:a16="http://schemas.microsoft.com/office/drawing/2014/main" id="{4494369E-6B40-F98A-2E10-2814112312CF}"/>
              </a:ext>
            </a:extLst>
          </p:cNvPr>
          <p:cNvSpPr/>
          <p:nvPr/>
        </p:nvSpPr>
        <p:spPr>
          <a:xfrm>
            <a:off x="9885915" y="814476"/>
            <a:ext cx="2106667" cy="860207"/>
          </a:xfrm>
          <a:prstGeom prst="roundRect">
            <a:avLst/>
          </a:prstGeom>
          <a:solidFill>
            <a:schemeClr val="accent4">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ROLES &amp; RESPONSIBILITIES</a:t>
            </a:r>
          </a:p>
        </p:txBody>
      </p:sp>
    </p:spTree>
    <p:extLst>
      <p:ext uri="{BB962C8B-B14F-4D97-AF65-F5344CB8AC3E}">
        <p14:creationId xmlns:p14="http://schemas.microsoft.com/office/powerpoint/2010/main" val="296264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ASSESSMENT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7447DBD1-CEEB-4043-1272-D60193BF0D65}"/>
              </a:ext>
            </a:extLst>
          </p:cNvPr>
          <p:cNvSpPr txBox="1"/>
          <p:nvPr/>
        </p:nvSpPr>
        <p:spPr>
          <a:xfrm>
            <a:off x="367747" y="209758"/>
            <a:ext cx="301556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RISK ASSESSMENT</a:t>
            </a:r>
          </a:p>
        </p:txBody>
      </p:sp>
      <p:graphicFrame>
        <p:nvGraphicFramePr>
          <p:cNvPr id="16" name="Table 6">
            <a:extLst>
              <a:ext uri="{FF2B5EF4-FFF2-40B4-BE49-F238E27FC236}">
                <a16:creationId xmlns:a16="http://schemas.microsoft.com/office/drawing/2014/main" id="{C27490C6-F7A4-04D9-4611-227117A790B3}"/>
              </a:ext>
            </a:extLst>
          </p:cNvPr>
          <p:cNvGraphicFramePr>
            <a:graphicFrameLocks noGrp="1"/>
          </p:cNvGraphicFramePr>
          <p:nvPr>
            <p:extLst>
              <p:ext uri="{D42A27DB-BD31-4B8C-83A1-F6EECF244321}">
                <p14:modId xmlns:p14="http://schemas.microsoft.com/office/powerpoint/2010/main" val="2208245283"/>
              </p:ext>
            </p:extLst>
          </p:nvPr>
        </p:nvGraphicFramePr>
        <p:xfrm>
          <a:off x="447506" y="1430253"/>
          <a:ext cx="11067717" cy="4694858"/>
        </p:xfrm>
        <a:graphic>
          <a:graphicData uri="http://schemas.openxmlformats.org/drawingml/2006/table">
            <a:tbl>
              <a:tblPr firstRow="1" bandRow="1">
                <a:tableStyleId>{5940675A-B579-460E-94D1-54222C63F5DA}</a:tableStyleId>
              </a:tblPr>
              <a:tblGrid>
                <a:gridCol w="4574355">
                  <a:extLst>
                    <a:ext uri="{9D8B030D-6E8A-4147-A177-3AD203B41FA5}">
                      <a16:colId xmlns:a16="http://schemas.microsoft.com/office/drawing/2014/main" val="3150089937"/>
                    </a:ext>
                  </a:extLst>
                </a:gridCol>
                <a:gridCol w="6493362">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CHALLENGES</a:t>
                      </a:r>
                    </a:p>
                  </a:txBody>
                  <a:tcPr anchor="ctr">
                    <a:solidFill>
                      <a:schemeClr val="accent4">
                        <a:lumMod val="75000"/>
                      </a:schemeClr>
                    </a:solidFill>
                  </a:tcPr>
                </a:tc>
                <a:tc>
                  <a:txBody>
                    <a:bodyPr/>
                    <a:lstStyle/>
                    <a:p>
                      <a:pPr algn="ctr"/>
                      <a:r>
                        <a:rPr lang="en-US" sz="1600" b="1" dirty="0">
                          <a:solidFill>
                            <a:schemeClr val="bg1"/>
                          </a:solidFill>
                          <a:latin typeface="Century Gothic" panose="020B0502020202020204" pitchFamily="34" charset="0"/>
                        </a:rPr>
                        <a:t>ASSESSMENT</a:t>
                      </a:r>
                    </a:p>
                  </a:txBody>
                  <a:tcPr anchor="ctr">
                    <a:solidFill>
                      <a:schemeClr val="accent4">
                        <a:lumMod val="75000"/>
                      </a:schemeClr>
                    </a:solidFill>
                  </a:tcPr>
                </a:tc>
                <a:extLst>
                  <a:ext uri="{0D108BD9-81ED-4DB2-BD59-A6C34878D82A}">
                    <a16:rowId xmlns:a16="http://schemas.microsoft.com/office/drawing/2014/main" val="2724312738"/>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050523894"/>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881572578"/>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529045814"/>
                  </a:ext>
                </a:extLst>
              </a:tr>
              <a:tr h="1023635">
                <a:tc>
                  <a:txBody>
                    <a:bodyPr/>
                    <a:lstStyle/>
                    <a:p>
                      <a:pPr algn="l"/>
                      <a:endParaRPr lang="en-US" sz="1300" dirty="0">
                        <a:latin typeface="Century Gothic" panose="020B0502020202020204" pitchFamily="34" charset="0"/>
                      </a:endParaRPr>
                    </a:p>
                  </a:txBody>
                  <a:tcPr anchor="ctr">
                    <a:solidFill>
                      <a:schemeClr val="accent4">
                        <a:lumMod val="20000"/>
                        <a:lumOff val="8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8" name="TextBox 17">
            <a:extLst>
              <a:ext uri="{FF2B5EF4-FFF2-40B4-BE49-F238E27FC236}">
                <a16:creationId xmlns:a16="http://schemas.microsoft.com/office/drawing/2014/main" id="{A14D5094-8560-0209-2B5A-35603AF12B33}"/>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latin typeface="Century Gothic" panose="020B0502020202020204" pitchFamily="34" charset="0"/>
                <a:ea typeface="Calibri" panose="020F0502020204030204" pitchFamily="34" charset="0"/>
                <a:cs typeface="Times New Roman" panose="02020603050405020304" pitchFamily="18" charset="0"/>
              </a:rPr>
              <a:t>What are the key challenges? How are you communicating and addressing them?</a:t>
            </a:r>
            <a:endParaRPr lang="en-US" sz="15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B069A02A-687B-01AA-CB19-2C2DA514067B}"/>
              </a:ext>
            </a:extLst>
          </p:cNvPr>
          <p:cNvSpPr/>
          <p:nvPr/>
        </p:nvSpPr>
        <p:spPr>
          <a:xfrm>
            <a:off x="9885915" y="807108"/>
            <a:ext cx="2106667" cy="860207"/>
          </a:xfrm>
          <a:prstGeom prst="roundRect">
            <a:avLst/>
          </a:prstGeom>
          <a:solidFill>
            <a:schemeClr val="accent4">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RISK ASSESSMENT</a:t>
            </a:r>
          </a:p>
        </p:txBody>
      </p:sp>
    </p:spTree>
    <p:extLst>
      <p:ext uri="{BB962C8B-B14F-4D97-AF65-F5344CB8AC3E}">
        <p14:creationId xmlns:p14="http://schemas.microsoft.com/office/powerpoint/2010/main" val="3261489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MEETINGS &amp; REPORTING</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7447DBD1-CEEB-4043-1272-D60193BF0D65}"/>
              </a:ext>
            </a:extLst>
          </p:cNvPr>
          <p:cNvSpPr txBox="1"/>
          <p:nvPr/>
        </p:nvSpPr>
        <p:spPr>
          <a:xfrm>
            <a:off x="367747" y="209758"/>
            <a:ext cx="407515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MEETINGS &amp; REPORTING</a:t>
            </a:r>
          </a:p>
        </p:txBody>
      </p:sp>
      <p:graphicFrame>
        <p:nvGraphicFramePr>
          <p:cNvPr id="16" name="Table 6">
            <a:extLst>
              <a:ext uri="{FF2B5EF4-FFF2-40B4-BE49-F238E27FC236}">
                <a16:creationId xmlns:a16="http://schemas.microsoft.com/office/drawing/2014/main" id="{C27490C6-F7A4-04D9-4611-227117A790B3}"/>
              </a:ext>
            </a:extLst>
          </p:cNvPr>
          <p:cNvGraphicFramePr>
            <a:graphicFrameLocks noGrp="1"/>
          </p:cNvGraphicFramePr>
          <p:nvPr>
            <p:extLst>
              <p:ext uri="{D42A27DB-BD31-4B8C-83A1-F6EECF244321}">
                <p14:modId xmlns:p14="http://schemas.microsoft.com/office/powerpoint/2010/main" val="4282613729"/>
              </p:ext>
            </p:extLst>
          </p:nvPr>
        </p:nvGraphicFramePr>
        <p:xfrm>
          <a:off x="447506" y="1430253"/>
          <a:ext cx="11067717" cy="4694858"/>
        </p:xfrm>
        <a:graphic>
          <a:graphicData uri="http://schemas.openxmlformats.org/drawingml/2006/table">
            <a:tbl>
              <a:tblPr firstRow="1" bandRow="1">
                <a:tableStyleId>{5940675A-B579-460E-94D1-54222C63F5DA}</a:tableStyleId>
              </a:tblPr>
              <a:tblGrid>
                <a:gridCol w="5714012">
                  <a:extLst>
                    <a:ext uri="{9D8B030D-6E8A-4147-A177-3AD203B41FA5}">
                      <a16:colId xmlns:a16="http://schemas.microsoft.com/office/drawing/2014/main" val="3150089937"/>
                    </a:ext>
                  </a:extLst>
                </a:gridCol>
                <a:gridCol w="5353705">
                  <a:extLst>
                    <a:ext uri="{9D8B030D-6E8A-4147-A177-3AD203B41FA5}">
                      <a16:colId xmlns:a16="http://schemas.microsoft.com/office/drawing/2014/main" val="2421161243"/>
                    </a:ext>
                  </a:extLst>
                </a:gridCol>
              </a:tblGrid>
              <a:tr h="600318">
                <a:tc>
                  <a:txBody>
                    <a:bodyPr/>
                    <a:lstStyle/>
                    <a:p>
                      <a:pPr algn="ctr"/>
                      <a:r>
                        <a:rPr lang="en-US" sz="1600" b="1" dirty="0">
                          <a:solidFill>
                            <a:schemeClr val="bg1"/>
                          </a:solidFill>
                          <a:latin typeface="Century Gothic" panose="020B0502020202020204" pitchFamily="34" charset="0"/>
                        </a:rPr>
                        <a:t>MEETINGS</a:t>
                      </a:r>
                    </a:p>
                  </a:txBody>
                  <a:tcPr anchor="ctr">
                    <a:solidFill>
                      <a:schemeClr val="accent6">
                        <a:lumMod val="75000"/>
                      </a:schemeClr>
                    </a:solidFill>
                  </a:tcPr>
                </a:tc>
                <a:tc>
                  <a:txBody>
                    <a:bodyPr/>
                    <a:lstStyle/>
                    <a:p>
                      <a:pPr algn="ctr"/>
                      <a:r>
                        <a:rPr lang="en-US" sz="1600" b="1" dirty="0">
                          <a:solidFill>
                            <a:schemeClr val="bg1"/>
                          </a:solidFill>
                          <a:latin typeface="Century Gothic" panose="020B0502020202020204" pitchFamily="34" charset="0"/>
                        </a:rPr>
                        <a:t>REPORTS</a:t>
                      </a:r>
                    </a:p>
                  </a:txBody>
                  <a:tcPr anchor="ctr">
                    <a:solidFill>
                      <a:schemeClr val="accent6">
                        <a:lumMod val="75000"/>
                      </a:schemeClr>
                    </a:solidFill>
                  </a:tcPr>
                </a:tc>
                <a:extLst>
                  <a:ext uri="{0D108BD9-81ED-4DB2-BD59-A6C34878D82A}">
                    <a16:rowId xmlns:a16="http://schemas.microsoft.com/office/drawing/2014/main" val="2724312738"/>
                  </a:ext>
                </a:extLst>
              </a:tr>
              <a:tr h="1023635">
                <a:tc>
                  <a:txBody>
                    <a:bodyPr/>
                    <a:lstStyle/>
                    <a:p>
                      <a:pPr algn="l"/>
                      <a:endParaRPr lang="en-US" sz="1300" dirty="0">
                        <a:latin typeface="Century Gothic" panose="020B0502020202020204" pitchFamily="34" charset="0"/>
                      </a:endParaRPr>
                    </a:p>
                  </a:txBody>
                  <a:tcPr anchor="ctr">
                    <a:solidFill>
                      <a:schemeClr val="accent6">
                        <a:lumMod val="40000"/>
                        <a:lumOff val="6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050523894"/>
                  </a:ext>
                </a:extLst>
              </a:tr>
              <a:tr h="1023635">
                <a:tc>
                  <a:txBody>
                    <a:bodyPr/>
                    <a:lstStyle/>
                    <a:p>
                      <a:pPr algn="l"/>
                      <a:endParaRPr lang="en-US" sz="1300" dirty="0">
                        <a:latin typeface="Century Gothic" panose="020B0502020202020204" pitchFamily="34" charset="0"/>
                      </a:endParaRPr>
                    </a:p>
                  </a:txBody>
                  <a:tcPr anchor="ctr">
                    <a:solidFill>
                      <a:schemeClr val="accent6">
                        <a:lumMod val="40000"/>
                        <a:lumOff val="6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1881572578"/>
                  </a:ext>
                </a:extLst>
              </a:tr>
              <a:tr h="1023635">
                <a:tc>
                  <a:txBody>
                    <a:bodyPr/>
                    <a:lstStyle/>
                    <a:p>
                      <a:pPr algn="l"/>
                      <a:endParaRPr lang="en-US" sz="1300" dirty="0">
                        <a:latin typeface="Century Gothic" panose="020B0502020202020204" pitchFamily="34" charset="0"/>
                      </a:endParaRPr>
                    </a:p>
                  </a:txBody>
                  <a:tcPr anchor="ctr">
                    <a:solidFill>
                      <a:schemeClr val="accent6">
                        <a:lumMod val="40000"/>
                        <a:lumOff val="6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529045814"/>
                  </a:ext>
                </a:extLst>
              </a:tr>
              <a:tr h="1023635">
                <a:tc>
                  <a:txBody>
                    <a:bodyPr/>
                    <a:lstStyle/>
                    <a:p>
                      <a:pPr algn="l"/>
                      <a:endParaRPr lang="en-US" sz="1300" dirty="0">
                        <a:latin typeface="Century Gothic" panose="020B0502020202020204" pitchFamily="34" charset="0"/>
                      </a:endParaRPr>
                    </a:p>
                  </a:txBody>
                  <a:tcPr anchor="ctr">
                    <a:solidFill>
                      <a:schemeClr val="accent6">
                        <a:lumMod val="40000"/>
                        <a:lumOff val="60000"/>
                      </a:schemeClr>
                    </a:solidFill>
                  </a:tcPr>
                </a:tc>
                <a:tc>
                  <a:txBody>
                    <a:bodyPr/>
                    <a:lstStyle/>
                    <a:p>
                      <a:pPr algn="l"/>
                      <a:endParaRPr lang="en-US" sz="1300" dirty="0">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374486407"/>
                  </a:ext>
                </a:extLst>
              </a:tr>
            </a:tbl>
          </a:graphicData>
        </a:graphic>
      </p:graphicFrame>
      <p:sp>
        <p:nvSpPr>
          <p:cNvPr id="18" name="TextBox 17">
            <a:extLst>
              <a:ext uri="{FF2B5EF4-FFF2-40B4-BE49-F238E27FC236}">
                <a16:creationId xmlns:a16="http://schemas.microsoft.com/office/drawing/2014/main" id="{A14D5094-8560-0209-2B5A-35603AF12B33}"/>
              </a:ext>
            </a:extLst>
          </p:cNvPr>
          <p:cNvSpPr txBox="1"/>
          <p:nvPr/>
        </p:nvSpPr>
        <p:spPr>
          <a:xfrm>
            <a:off x="480427" y="815878"/>
            <a:ext cx="11512155" cy="320280"/>
          </a:xfrm>
          <a:prstGeom prst="rect">
            <a:avLst/>
          </a:prstGeom>
          <a:noFill/>
        </p:spPr>
        <p:txBody>
          <a:bodyPr wrap="square">
            <a:spAutoFit/>
          </a:bodyPr>
          <a:lstStyle/>
          <a:p>
            <a:pPr>
              <a:lnSpc>
                <a:spcPct val="107000"/>
              </a:lnSpc>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What meetings do you participate in? What reports are you responsible </a:t>
            </a:r>
            <a:r>
              <a:rPr lang="en-US" sz="1500" dirty="0">
                <a:latin typeface="Century Gothic" panose="020B0502020202020204" pitchFamily="34" charset="0"/>
                <a:ea typeface="Calibri" panose="020F0502020204030204" pitchFamily="34" charset="0"/>
                <a:cs typeface="Times New Roman" panose="02020603050405020304" pitchFamily="18" charset="0"/>
              </a:rPr>
              <a:t>for reviewing?</a:t>
            </a:r>
            <a:endParaRPr lang="en-US" sz="15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BF9BB447-969B-E838-A56F-8D18BA76C4D9}"/>
              </a:ext>
            </a:extLst>
          </p:cNvPr>
          <p:cNvSpPr/>
          <p:nvPr/>
        </p:nvSpPr>
        <p:spPr>
          <a:xfrm>
            <a:off x="9885915" y="815878"/>
            <a:ext cx="2106667" cy="860207"/>
          </a:xfrm>
          <a:prstGeom prst="roundRect">
            <a:avLst/>
          </a:prstGeom>
          <a:solidFill>
            <a:schemeClr val="accent6">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entury Gothic" panose="020B0502020202020204" pitchFamily="34" charset="0"/>
              </a:rPr>
              <a:t>MEETINGS &amp; REPORTING</a:t>
            </a:r>
          </a:p>
        </p:txBody>
      </p:sp>
    </p:spTree>
    <p:extLst>
      <p:ext uri="{BB962C8B-B14F-4D97-AF65-F5344CB8AC3E}">
        <p14:creationId xmlns:p14="http://schemas.microsoft.com/office/powerpoint/2010/main" val="343362561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160</TotalTime>
  <Words>406</Words>
  <Application>Microsoft Macintosh PowerPoint</Application>
  <PresentationFormat>Widescreen</PresentationFormat>
  <Paragraphs>105</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7</cp:revision>
  <dcterms:created xsi:type="dcterms:W3CDTF">2022-05-03T22:54:49Z</dcterms:created>
  <dcterms:modified xsi:type="dcterms:W3CDTF">2022-05-12T17:26:43Z</dcterms:modified>
</cp:coreProperties>
</file>