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53" r:id="rId3"/>
    <p:sldId id="345" r:id="rId4"/>
    <p:sldId id="354" r:id="rId5"/>
    <p:sldId id="379" r:id="rId6"/>
    <p:sldId id="378" r:id="rId7"/>
    <p:sldId id="382" r:id="rId8"/>
    <p:sldId id="383" r:id="rId9"/>
    <p:sldId id="384"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6714"/>
    <a:srgbClr val="6CA644"/>
    <a:srgbClr val="AF4BFA"/>
    <a:srgbClr val="FCF1C3"/>
    <a:srgbClr val="E9CF9C"/>
    <a:srgbClr val="F7F9FB"/>
    <a:srgbClr val="F9F9F9"/>
    <a:srgbClr val="FCF8E4"/>
    <a:srgbClr val="EAEEF3"/>
    <a:srgbClr val="E0EA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86447"/>
  </p:normalViewPr>
  <p:slideViewPr>
    <p:cSldViewPr snapToGrid="0" snapToObjects="1">
      <p:cViewPr varScale="1">
        <p:scale>
          <a:sx n="128" d="100"/>
          <a:sy n="128" d="100"/>
        </p:scale>
        <p:origin x="40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5/12/22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456351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818599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5/12/22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23&amp;utm_source=integrated+content&amp;utm_campaign=/content/project-governance-templates&amp;utm_medium=Project+Governance+Model+Presentation+powerpoint+11323&amp;lpa=Project+Governance+Model+Presentation+powerpoint+11323&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GOVERNANCE MODEL PRESENTATION TEMPLATE </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MODEL</a:t>
            </a:r>
            <a:endParaRPr lang="en-US" dirty="0">
              <a:solidFill>
                <a:schemeClr val="bg1"/>
              </a:solidFill>
              <a:latin typeface="Century Gothic" panose="020B0502020202020204" pitchFamily="34" charset="0"/>
              <a:ea typeface="Arial" charset="0"/>
              <a:cs typeface="Arial" charset="0"/>
            </a:endParaRPr>
          </a:p>
        </p:txBody>
      </p:sp>
      <p:sp>
        <p:nvSpPr>
          <p:cNvPr id="13" name="TextBox 1">
            <a:extLst>
              <a:ext uri="{FF2B5EF4-FFF2-40B4-BE49-F238E27FC236}">
                <a16:creationId xmlns:a16="http://schemas.microsoft.com/office/drawing/2014/main" id="{9D30FE43-8320-1059-BF2F-FC6FA256DD14}"/>
              </a:ext>
            </a:extLst>
          </p:cNvPr>
          <p:cNvSpPr txBox="1"/>
          <p:nvPr/>
        </p:nvSpPr>
        <p:spPr>
          <a:xfrm>
            <a:off x="300448" y="1232990"/>
            <a:ext cx="9247166"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dirty="0">
                <a:latin typeface="Century Gothic" panose="020B0502020202020204" pitchFamily="34" charset="0"/>
              </a:rPr>
              <a:t>COMPANY NAME</a:t>
            </a:r>
          </a:p>
        </p:txBody>
      </p:sp>
      <p:sp>
        <p:nvSpPr>
          <p:cNvPr id="14" name="TextBox 2">
            <a:extLst>
              <a:ext uri="{FF2B5EF4-FFF2-40B4-BE49-F238E27FC236}">
                <a16:creationId xmlns:a16="http://schemas.microsoft.com/office/drawing/2014/main" id="{79C1851A-43BC-F38E-615B-36B0B4664B81}"/>
              </a:ext>
            </a:extLst>
          </p:cNvPr>
          <p:cNvSpPr txBox="1"/>
          <p:nvPr/>
        </p:nvSpPr>
        <p:spPr>
          <a:xfrm>
            <a:off x="300449" y="3061863"/>
            <a:ext cx="1613914"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400" dirty="0">
                <a:solidFill>
                  <a:schemeClr val="tx1">
                    <a:lumMod val="65000"/>
                    <a:lumOff val="35000"/>
                  </a:schemeClr>
                </a:solidFill>
                <a:latin typeface="Century Gothic" panose="020B0502020202020204" pitchFamily="34" charset="0"/>
              </a:rPr>
              <a:t>CREATED BY</a:t>
            </a:r>
          </a:p>
        </p:txBody>
      </p:sp>
      <p:sp>
        <p:nvSpPr>
          <p:cNvPr id="15" name="TextBox 34">
            <a:extLst>
              <a:ext uri="{FF2B5EF4-FFF2-40B4-BE49-F238E27FC236}">
                <a16:creationId xmlns:a16="http://schemas.microsoft.com/office/drawing/2014/main" id="{EFEFFB8C-7F56-039F-71A1-24457E04E0D7}"/>
              </a:ext>
            </a:extLst>
          </p:cNvPr>
          <p:cNvSpPr txBox="1"/>
          <p:nvPr/>
        </p:nvSpPr>
        <p:spPr>
          <a:xfrm>
            <a:off x="300448" y="3388735"/>
            <a:ext cx="3969487" cy="3385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600" dirty="0">
                <a:solidFill>
                  <a:schemeClr val="tx1">
                    <a:lumMod val="85000"/>
                    <a:lumOff val="15000"/>
                  </a:schemeClr>
                </a:solidFill>
                <a:latin typeface="Century Gothic" panose="020B0502020202020204" pitchFamily="34" charset="0"/>
              </a:rPr>
              <a:t>Name</a:t>
            </a:r>
          </a:p>
        </p:txBody>
      </p:sp>
      <p:sp>
        <p:nvSpPr>
          <p:cNvPr id="16" name="TextBox 35">
            <a:extLst>
              <a:ext uri="{FF2B5EF4-FFF2-40B4-BE49-F238E27FC236}">
                <a16:creationId xmlns:a16="http://schemas.microsoft.com/office/drawing/2014/main" id="{CE8F3595-CB8A-EC72-99CC-54EA7EFE6FEE}"/>
              </a:ext>
            </a:extLst>
          </p:cNvPr>
          <p:cNvSpPr txBox="1"/>
          <p:nvPr/>
        </p:nvSpPr>
        <p:spPr>
          <a:xfrm>
            <a:off x="300447" y="4118048"/>
            <a:ext cx="1494645" cy="3385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MODEL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961067"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GOVERNANCE </a:t>
            </a:r>
          </a:p>
          <a:p>
            <a:r>
              <a:rPr lang="en-US" dirty="0">
                <a:latin typeface="Century Gothic" panose="020B0502020202020204" pitchFamily="34" charset="0"/>
                <a:ea typeface="Montserrat Bold" charset="0"/>
                <a:cs typeface="Montserrat Bold" charset="0"/>
              </a:rPr>
              <a:t>MODEL</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SYSTEM MANAGEMENT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STAKEHOLDER MANAGEMENT</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AUDIT MANAGEMENT</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2542684"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GOVERNANCE BODY</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 MANAGEMENT</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MODEL  |  OUTLINE</a:t>
            </a:r>
            <a:endParaRPr lang="en-US" dirty="0">
              <a:solidFill>
                <a:schemeClr val="bg1"/>
              </a:solidFill>
              <a:latin typeface="Century Gothic" panose="020B0502020202020204" pitchFamily="34" charset="0"/>
              <a:ea typeface="Arial" charset="0"/>
              <a:cs typeface="Arial" charset="0"/>
            </a:endParaRPr>
          </a:p>
        </p:txBody>
      </p:sp>
      <p:sp>
        <p:nvSpPr>
          <p:cNvPr id="28" name="TextBox 27">
            <a:extLst>
              <a:ext uri="{FF2B5EF4-FFF2-40B4-BE49-F238E27FC236}">
                <a16:creationId xmlns:a16="http://schemas.microsoft.com/office/drawing/2014/main" id="{9DB67A2D-5BFC-53B8-9C11-F850B005515B}"/>
              </a:ext>
            </a:extLst>
          </p:cNvPr>
          <p:cNvSpPr txBox="1"/>
          <p:nvPr/>
        </p:nvSpPr>
        <p:spPr>
          <a:xfrm>
            <a:off x="4338713" y="1639438"/>
            <a:ext cx="7653869" cy="4171848"/>
          </a:xfrm>
          <a:prstGeom prst="rect">
            <a:avLst/>
          </a:prstGeom>
          <a:noFill/>
        </p:spPr>
        <p:txBody>
          <a:bodyPr wrap="square">
            <a:spAutoFit/>
          </a:bodyPr>
          <a:lstStyle/>
          <a:p>
            <a:pPr marL="0" marR="0">
              <a:lnSpc>
                <a:spcPct val="107000"/>
              </a:lnSpc>
              <a:spcBef>
                <a:spcPts val="0"/>
              </a:spcBef>
              <a:spcAft>
                <a:spcPts val="800"/>
              </a:spcAft>
            </a:pPr>
            <a:r>
              <a:rPr lang="en-US" sz="32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GOVERNANCE MODEL</a:t>
            </a:r>
          </a:p>
          <a:p>
            <a:pPr marL="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entury Gothic" panose="020B0502020202020204" pitchFamily="34" charset="0"/>
                <a:ea typeface="Calibri" panose="020F0502020204030204" pitchFamily="34" charset="0"/>
                <a:cs typeface="Times New Roman" panose="02020603050405020304" pitchFamily="18" charset="0"/>
              </a:rPr>
              <a:t>The </a:t>
            </a:r>
            <a:r>
              <a:rPr lang="en-US" dirty="0">
                <a:latin typeface="Century Gothic" panose="020B0502020202020204" pitchFamily="34" charset="0"/>
                <a:ea typeface="Calibri" panose="020F0502020204030204" pitchFamily="34" charset="0"/>
                <a:cs typeface="Times New Roman" panose="02020603050405020304" pitchFamily="18" charset="0"/>
              </a:rPr>
              <a:t>governance model is a management portrait that includes intercommunication and synergy. The levels are Project Steering Committee, Project Management Office, and Project Team.</a:t>
            </a:r>
          </a:p>
          <a:p>
            <a:pPr>
              <a:lnSpc>
                <a:spcPct val="107000"/>
              </a:lnSpc>
              <a:spcAft>
                <a:spcPts val="800"/>
              </a:spcAft>
            </a:pPr>
            <a:endParaRPr lang="en-US" sz="18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entury Gothic" panose="020B0502020202020204" pitchFamily="34" charset="0"/>
                <a:ea typeface="Calibri" panose="020F0502020204030204" pitchFamily="34" charset="0"/>
                <a:cs typeface="Times New Roman" panose="02020603050405020304" pitchFamily="18" charset="0"/>
              </a:rPr>
              <a:t>Roundtable meetings within each level are </a:t>
            </a:r>
            <a:r>
              <a:rPr lang="en-US" dirty="0">
                <a:latin typeface="Century Gothic" panose="020B0502020202020204" pitchFamily="34" charset="0"/>
                <a:ea typeface="Calibri" panose="020F0502020204030204" pitchFamily="34" charset="0"/>
                <a:cs typeface="Times New Roman" panose="02020603050405020304" pitchFamily="18" charset="0"/>
              </a:rPr>
              <a:t>key to developing a productive work culture within that level of project governance. Meetings further define participation, objectives, plans, deliverables and timetables.</a:t>
            </a:r>
            <a:endParaRPr lang="en-US" sz="18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8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7" name="Table 4">
            <a:extLst>
              <a:ext uri="{FF2B5EF4-FFF2-40B4-BE49-F238E27FC236}">
                <a16:creationId xmlns:a16="http://schemas.microsoft.com/office/drawing/2014/main" id="{06C33CD5-E95A-3D11-D1C7-448B4FDEA928}"/>
              </a:ext>
            </a:extLst>
          </p:cNvPr>
          <p:cNvGraphicFramePr>
            <a:graphicFrameLocks noGrp="1"/>
          </p:cNvGraphicFramePr>
          <p:nvPr>
            <p:extLst>
              <p:ext uri="{D42A27DB-BD31-4B8C-83A1-F6EECF244321}">
                <p14:modId xmlns:p14="http://schemas.microsoft.com/office/powerpoint/2010/main" val="4416268"/>
              </p:ext>
            </p:extLst>
          </p:nvPr>
        </p:nvGraphicFramePr>
        <p:xfrm>
          <a:off x="1378290" y="878305"/>
          <a:ext cx="2576094" cy="510138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576094">
                  <a:extLst>
                    <a:ext uri="{9D8B030D-6E8A-4147-A177-3AD203B41FA5}">
                      <a16:colId xmlns:a16="http://schemas.microsoft.com/office/drawing/2014/main" val="492520079"/>
                    </a:ext>
                  </a:extLst>
                </a:gridCol>
              </a:tblGrid>
              <a:tr h="1700463">
                <a:tc>
                  <a:txBody>
                    <a:bodyPr/>
                    <a:lstStyle/>
                    <a:p>
                      <a:pPr algn="ctr"/>
                      <a:r>
                        <a:rPr lang="en-US" sz="1500" b="0" dirty="0">
                          <a:solidFill>
                            <a:schemeClr val="tx1"/>
                          </a:solidFill>
                          <a:latin typeface="Century Gothic" panose="020B0502020202020204" pitchFamily="34" charset="0"/>
                        </a:rPr>
                        <a:t>Project Steering Committee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869637004"/>
                  </a:ext>
                </a:extLst>
              </a:tr>
              <a:tr h="1700463">
                <a:tc>
                  <a:txBody>
                    <a:bodyPr/>
                    <a:lstStyle/>
                    <a:p>
                      <a:pPr algn="ctr"/>
                      <a:r>
                        <a:rPr lang="en-US" sz="1500" b="0" dirty="0">
                          <a:latin typeface="Century Gothic" panose="020B0502020202020204" pitchFamily="34" charset="0"/>
                        </a:rPr>
                        <a:t>Project Management Office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9623126"/>
                  </a:ext>
                </a:extLst>
              </a:tr>
              <a:tr h="1700463">
                <a:tc>
                  <a:txBody>
                    <a:bodyPr/>
                    <a:lstStyle/>
                    <a:p>
                      <a:pPr algn="ctr"/>
                      <a:r>
                        <a:rPr lang="en-US" sz="1500" b="0" dirty="0">
                          <a:latin typeface="Century Gothic" panose="020B0502020202020204" pitchFamily="34" charset="0"/>
                        </a:rPr>
                        <a:t>Project 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8508818"/>
                  </a:ext>
                </a:extLst>
              </a:tr>
            </a:tbl>
          </a:graphicData>
        </a:graphic>
      </p:graphicFrame>
    </p:spTree>
    <p:extLst>
      <p:ext uri="{BB962C8B-B14F-4D97-AF65-F5344CB8AC3E}">
        <p14:creationId xmlns:p14="http://schemas.microsoft.com/office/powerpoint/2010/main" val="211173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531748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GOVERNANCE MODEL</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MODEL</a:t>
            </a:r>
            <a:endParaRPr lang="en-US" dirty="0">
              <a:solidFill>
                <a:schemeClr val="bg1"/>
              </a:solidFill>
              <a:latin typeface="Century Gothic" panose="020B0502020202020204" pitchFamily="34" charset="0"/>
              <a:ea typeface="Arial" charset="0"/>
              <a:cs typeface="Arial" charset="0"/>
            </a:endParaRPr>
          </a:p>
        </p:txBody>
      </p:sp>
      <p:graphicFrame>
        <p:nvGraphicFramePr>
          <p:cNvPr id="10" name="Table 4">
            <a:extLst>
              <a:ext uri="{FF2B5EF4-FFF2-40B4-BE49-F238E27FC236}">
                <a16:creationId xmlns:a16="http://schemas.microsoft.com/office/drawing/2014/main" id="{53F4F77C-2465-4B57-7B26-335786DA2A4A}"/>
              </a:ext>
            </a:extLst>
          </p:cNvPr>
          <p:cNvGraphicFramePr>
            <a:graphicFrameLocks noGrp="1"/>
          </p:cNvGraphicFramePr>
          <p:nvPr>
            <p:extLst>
              <p:ext uri="{D42A27DB-BD31-4B8C-83A1-F6EECF244321}">
                <p14:modId xmlns:p14="http://schemas.microsoft.com/office/powerpoint/2010/main" val="2426006032"/>
              </p:ext>
            </p:extLst>
          </p:nvPr>
        </p:nvGraphicFramePr>
        <p:xfrm>
          <a:off x="1378290" y="878305"/>
          <a:ext cx="2576094" cy="510138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576094">
                  <a:extLst>
                    <a:ext uri="{9D8B030D-6E8A-4147-A177-3AD203B41FA5}">
                      <a16:colId xmlns:a16="http://schemas.microsoft.com/office/drawing/2014/main" val="492520079"/>
                    </a:ext>
                  </a:extLst>
                </a:gridCol>
              </a:tblGrid>
              <a:tr h="1700463">
                <a:tc>
                  <a:txBody>
                    <a:bodyPr/>
                    <a:lstStyle/>
                    <a:p>
                      <a:pPr algn="ctr"/>
                      <a:r>
                        <a:rPr lang="en-US" sz="1500" b="0" dirty="0">
                          <a:solidFill>
                            <a:schemeClr val="tx1"/>
                          </a:solidFill>
                          <a:latin typeface="Century Gothic" panose="020B0502020202020204" pitchFamily="34" charset="0"/>
                        </a:rPr>
                        <a:t>Project Steering Committee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869637004"/>
                  </a:ext>
                </a:extLst>
              </a:tr>
              <a:tr h="1700463">
                <a:tc>
                  <a:txBody>
                    <a:bodyPr/>
                    <a:lstStyle/>
                    <a:p>
                      <a:pPr algn="ctr"/>
                      <a:r>
                        <a:rPr lang="en-US" sz="1500" b="0" dirty="0">
                          <a:latin typeface="Century Gothic" panose="020B0502020202020204" pitchFamily="34" charset="0"/>
                        </a:rPr>
                        <a:t>Project Management Office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9623126"/>
                  </a:ext>
                </a:extLst>
              </a:tr>
              <a:tr h="1700463">
                <a:tc>
                  <a:txBody>
                    <a:bodyPr/>
                    <a:lstStyle/>
                    <a:p>
                      <a:pPr algn="ctr"/>
                      <a:r>
                        <a:rPr lang="en-US" sz="1500" b="0" dirty="0">
                          <a:latin typeface="Century Gothic" panose="020B0502020202020204" pitchFamily="34" charset="0"/>
                        </a:rPr>
                        <a:t>Project 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8508818"/>
                  </a:ext>
                </a:extLst>
              </a:tr>
            </a:tbl>
          </a:graphicData>
        </a:graphic>
      </p:graphicFrame>
      <p:sp>
        <p:nvSpPr>
          <p:cNvPr id="13" name="Down Arrow 14">
            <a:extLst>
              <a:ext uri="{FF2B5EF4-FFF2-40B4-BE49-F238E27FC236}">
                <a16:creationId xmlns:a16="http://schemas.microsoft.com/office/drawing/2014/main" id="{9E01617C-949E-A02F-B1F5-1A20584EBF8B}"/>
              </a:ext>
            </a:extLst>
          </p:cNvPr>
          <p:cNvSpPr/>
          <p:nvPr/>
        </p:nvSpPr>
        <p:spPr>
          <a:xfrm rot="10800000">
            <a:off x="4180986" y="895826"/>
            <a:ext cx="453185" cy="5066345"/>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Down Arrow 15">
            <a:extLst>
              <a:ext uri="{FF2B5EF4-FFF2-40B4-BE49-F238E27FC236}">
                <a16:creationId xmlns:a16="http://schemas.microsoft.com/office/drawing/2014/main" id="{3B428D38-FCFE-5468-6205-A85B127F8DB4}"/>
              </a:ext>
            </a:extLst>
          </p:cNvPr>
          <p:cNvSpPr/>
          <p:nvPr/>
        </p:nvSpPr>
        <p:spPr>
          <a:xfrm>
            <a:off x="601928" y="878305"/>
            <a:ext cx="453185" cy="5101389"/>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A0E59E5-86B1-04B4-F298-04D0F627A501}"/>
              </a:ext>
            </a:extLst>
          </p:cNvPr>
          <p:cNvSpPr txBox="1"/>
          <p:nvPr/>
        </p:nvSpPr>
        <p:spPr>
          <a:xfrm rot="16200000">
            <a:off x="-105240" y="3210599"/>
            <a:ext cx="1869832"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DECISIONS</a:t>
            </a:r>
          </a:p>
        </p:txBody>
      </p:sp>
      <p:sp>
        <p:nvSpPr>
          <p:cNvPr id="12" name="TextBox 11">
            <a:extLst>
              <a:ext uri="{FF2B5EF4-FFF2-40B4-BE49-F238E27FC236}">
                <a16:creationId xmlns:a16="http://schemas.microsoft.com/office/drawing/2014/main" id="{CC689077-DFCE-62F6-7772-C8CD05369A0E}"/>
              </a:ext>
            </a:extLst>
          </p:cNvPr>
          <p:cNvSpPr txBox="1"/>
          <p:nvPr/>
        </p:nvSpPr>
        <p:spPr>
          <a:xfrm rot="16200000">
            <a:off x="3469114" y="3078864"/>
            <a:ext cx="1876929" cy="323165"/>
          </a:xfrm>
          <a:prstGeom prst="rect">
            <a:avLst/>
          </a:prstGeom>
          <a:noFill/>
        </p:spPr>
        <p:txBody>
          <a:bodyPr wrap="square" rtlCol="0">
            <a:spAutoFit/>
          </a:bodyPr>
          <a:lstStyle/>
          <a:p>
            <a:r>
              <a:rPr lang="en-US" sz="1500" b="1" dirty="0">
                <a:solidFill>
                  <a:schemeClr val="bg1"/>
                </a:solidFill>
                <a:latin typeface="Century Gothic" panose="020B0502020202020204" pitchFamily="34" charset="0"/>
              </a:rPr>
              <a:t>INFORMATION</a:t>
            </a:r>
          </a:p>
        </p:txBody>
      </p:sp>
      <p:sp>
        <p:nvSpPr>
          <p:cNvPr id="15" name="Rectangle: Rounded Corners 14">
            <a:extLst>
              <a:ext uri="{FF2B5EF4-FFF2-40B4-BE49-F238E27FC236}">
                <a16:creationId xmlns:a16="http://schemas.microsoft.com/office/drawing/2014/main" id="{A3E277C7-D518-5737-0D2F-6209009CC7E1}"/>
              </a:ext>
            </a:extLst>
          </p:cNvPr>
          <p:cNvSpPr/>
          <p:nvPr/>
        </p:nvSpPr>
        <p:spPr>
          <a:xfrm>
            <a:off x="7397411" y="252956"/>
            <a:ext cx="2626895" cy="108585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lumMod val="65000"/>
                    <a:lumOff val="35000"/>
                  </a:schemeClr>
                </a:solidFill>
                <a:latin typeface="Century Gothic" panose="020B0502020202020204" pitchFamily="34" charset="0"/>
              </a:rPr>
              <a:t>System Management</a:t>
            </a:r>
          </a:p>
        </p:txBody>
      </p:sp>
      <p:sp>
        <p:nvSpPr>
          <p:cNvPr id="16" name="Rectangle: Rounded Corners 15">
            <a:extLst>
              <a:ext uri="{FF2B5EF4-FFF2-40B4-BE49-F238E27FC236}">
                <a16:creationId xmlns:a16="http://schemas.microsoft.com/office/drawing/2014/main" id="{A2B59F66-9013-FF36-627F-ECA012729CE4}"/>
              </a:ext>
            </a:extLst>
          </p:cNvPr>
          <p:cNvSpPr/>
          <p:nvPr/>
        </p:nvSpPr>
        <p:spPr>
          <a:xfrm>
            <a:off x="7397411" y="4728671"/>
            <a:ext cx="2598824" cy="108585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lumMod val="65000"/>
                    <a:lumOff val="35000"/>
                  </a:schemeClr>
                </a:solidFill>
                <a:latin typeface="Century Gothic" panose="020B0502020202020204" pitchFamily="34" charset="0"/>
              </a:rPr>
              <a:t>Risk Management</a:t>
            </a:r>
          </a:p>
        </p:txBody>
      </p:sp>
      <p:sp>
        <p:nvSpPr>
          <p:cNvPr id="24" name="Rectangle: Rounded Corners 23">
            <a:extLst>
              <a:ext uri="{FF2B5EF4-FFF2-40B4-BE49-F238E27FC236}">
                <a16:creationId xmlns:a16="http://schemas.microsoft.com/office/drawing/2014/main" id="{A7D70E18-40A5-0618-4DD5-3B75B5C03443}"/>
              </a:ext>
            </a:extLst>
          </p:cNvPr>
          <p:cNvSpPr/>
          <p:nvPr/>
        </p:nvSpPr>
        <p:spPr>
          <a:xfrm>
            <a:off x="9304805" y="2170196"/>
            <a:ext cx="2598822" cy="108585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lumMod val="65000"/>
                    <a:lumOff val="35000"/>
                  </a:schemeClr>
                </a:solidFill>
                <a:latin typeface="Century Gothic" panose="020B0502020202020204" pitchFamily="34" charset="0"/>
              </a:rPr>
              <a:t>Stakeholder Management</a:t>
            </a:r>
          </a:p>
        </p:txBody>
      </p:sp>
      <p:sp>
        <p:nvSpPr>
          <p:cNvPr id="25" name="Rectangle: Rounded Corners 24">
            <a:extLst>
              <a:ext uri="{FF2B5EF4-FFF2-40B4-BE49-F238E27FC236}">
                <a16:creationId xmlns:a16="http://schemas.microsoft.com/office/drawing/2014/main" id="{C4F1B0D9-47CD-BF6B-771C-42A8AC047F51}"/>
              </a:ext>
            </a:extLst>
          </p:cNvPr>
          <p:cNvSpPr/>
          <p:nvPr/>
        </p:nvSpPr>
        <p:spPr>
          <a:xfrm>
            <a:off x="5406570" y="2170196"/>
            <a:ext cx="2598823" cy="108585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lumMod val="65000"/>
                    <a:lumOff val="35000"/>
                  </a:schemeClr>
                </a:solidFill>
                <a:latin typeface="Century Gothic" panose="020B0502020202020204" pitchFamily="34" charset="0"/>
              </a:rPr>
              <a:t>Audit Management</a:t>
            </a:r>
          </a:p>
        </p:txBody>
      </p:sp>
      <p:pic>
        <p:nvPicPr>
          <p:cNvPr id="44" name="Graphic 43" descr="Line arrow: Clockwise curve outline">
            <a:extLst>
              <a:ext uri="{FF2B5EF4-FFF2-40B4-BE49-F238E27FC236}">
                <a16:creationId xmlns:a16="http://schemas.microsoft.com/office/drawing/2014/main" id="{BC28F6E2-5815-C2EA-50DE-0493A1599B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4821461">
            <a:off x="9932813" y="3471461"/>
            <a:ext cx="1502054" cy="1502054"/>
          </a:xfrm>
          <a:prstGeom prst="rect">
            <a:avLst/>
          </a:prstGeom>
        </p:spPr>
      </p:pic>
      <p:pic>
        <p:nvPicPr>
          <p:cNvPr id="46" name="Graphic 45" descr="Line arrow: Clockwise curve outline">
            <a:extLst>
              <a:ext uri="{FF2B5EF4-FFF2-40B4-BE49-F238E27FC236}">
                <a16:creationId xmlns:a16="http://schemas.microsoft.com/office/drawing/2014/main" id="{93A9C7F7-F6A0-5581-9389-F34FE740901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1362860">
            <a:off x="5845376" y="3427885"/>
            <a:ext cx="1502054" cy="1502054"/>
          </a:xfrm>
          <a:prstGeom prst="rect">
            <a:avLst/>
          </a:prstGeom>
        </p:spPr>
      </p:pic>
      <p:pic>
        <p:nvPicPr>
          <p:cNvPr id="47" name="Graphic 46" descr="Line arrow: Clockwise curve outline">
            <a:extLst>
              <a:ext uri="{FF2B5EF4-FFF2-40B4-BE49-F238E27FC236}">
                <a16:creationId xmlns:a16="http://schemas.microsoft.com/office/drawing/2014/main" id="{36C5C713-D705-DE3B-5932-D7667CD3976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4154123">
            <a:off x="5845376" y="345703"/>
            <a:ext cx="1502054" cy="1502054"/>
          </a:xfrm>
          <a:prstGeom prst="rect">
            <a:avLst/>
          </a:prstGeom>
        </p:spPr>
      </p:pic>
      <p:pic>
        <p:nvPicPr>
          <p:cNvPr id="48" name="Graphic 47" descr="Line arrow: Clockwise curve outline">
            <a:extLst>
              <a:ext uri="{FF2B5EF4-FFF2-40B4-BE49-F238E27FC236}">
                <a16:creationId xmlns:a16="http://schemas.microsoft.com/office/drawing/2014/main" id="{360DFDEA-B726-D7D9-B5B3-BBEB288905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9996235" y="511838"/>
            <a:ext cx="1502054" cy="1502054"/>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MODEL  |  SYSTEM MANAGEMENT</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AC73B54C-63D8-3E36-5433-7F7B40CDDBBE}"/>
              </a:ext>
            </a:extLst>
          </p:cNvPr>
          <p:cNvSpPr txBox="1"/>
          <p:nvPr/>
        </p:nvSpPr>
        <p:spPr>
          <a:xfrm>
            <a:off x="367747" y="209758"/>
            <a:ext cx="388279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SYSTEM MANAGEMENT</a:t>
            </a:r>
          </a:p>
        </p:txBody>
      </p:sp>
      <p:graphicFrame>
        <p:nvGraphicFramePr>
          <p:cNvPr id="10" name="Table 6">
            <a:extLst>
              <a:ext uri="{FF2B5EF4-FFF2-40B4-BE49-F238E27FC236}">
                <a16:creationId xmlns:a16="http://schemas.microsoft.com/office/drawing/2014/main" id="{247B96EB-A4D0-6E6D-8C55-1C14C24367E4}"/>
              </a:ext>
            </a:extLst>
          </p:cNvPr>
          <p:cNvGraphicFramePr>
            <a:graphicFrameLocks noGrp="1"/>
          </p:cNvGraphicFramePr>
          <p:nvPr>
            <p:extLst>
              <p:ext uri="{D42A27DB-BD31-4B8C-83A1-F6EECF244321}">
                <p14:modId xmlns:p14="http://schemas.microsoft.com/office/powerpoint/2010/main" val="2731688923"/>
              </p:ext>
            </p:extLst>
          </p:nvPr>
        </p:nvGraphicFramePr>
        <p:xfrm>
          <a:off x="447506" y="944237"/>
          <a:ext cx="11067717" cy="4694858"/>
        </p:xfrm>
        <a:graphic>
          <a:graphicData uri="http://schemas.openxmlformats.org/drawingml/2006/table">
            <a:tbl>
              <a:tblPr firstRow="1" bandRow="1">
                <a:tableStyleId>{5940675A-B579-460E-94D1-54222C63F5DA}</a:tableStyleId>
              </a:tblPr>
              <a:tblGrid>
                <a:gridCol w="4574355">
                  <a:extLst>
                    <a:ext uri="{9D8B030D-6E8A-4147-A177-3AD203B41FA5}">
                      <a16:colId xmlns:a16="http://schemas.microsoft.com/office/drawing/2014/main" val="3150089937"/>
                    </a:ext>
                  </a:extLst>
                </a:gridCol>
                <a:gridCol w="6493362">
                  <a:extLst>
                    <a:ext uri="{9D8B030D-6E8A-4147-A177-3AD203B41FA5}">
                      <a16:colId xmlns:a16="http://schemas.microsoft.com/office/drawing/2014/main" val="2421161243"/>
                    </a:ext>
                  </a:extLst>
                </a:gridCol>
              </a:tblGrid>
              <a:tr h="600318">
                <a:tc>
                  <a:txBody>
                    <a:bodyPr/>
                    <a:lstStyle/>
                    <a:p>
                      <a:pPr algn="ctr"/>
                      <a:r>
                        <a:rPr lang="en-US" sz="1600" b="1" dirty="0">
                          <a:solidFill>
                            <a:schemeClr val="bg1"/>
                          </a:solidFill>
                          <a:latin typeface="Century Gothic" panose="020B0502020202020204" pitchFamily="34" charset="0"/>
                        </a:rPr>
                        <a:t>ELEMENT</a:t>
                      </a:r>
                    </a:p>
                  </a:txBody>
                  <a:tcPr anchor="ctr">
                    <a:solidFill>
                      <a:schemeClr val="tx2">
                        <a:lumMod val="50000"/>
                      </a:schemeClr>
                    </a:solidFill>
                  </a:tcPr>
                </a:tc>
                <a:tc>
                  <a:txBody>
                    <a:bodyPr/>
                    <a:lstStyle/>
                    <a:p>
                      <a:pPr algn="ctr"/>
                      <a:r>
                        <a:rPr lang="en-US" sz="1600" b="1" dirty="0">
                          <a:solidFill>
                            <a:schemeClr val="bg1"/>
                          </a:solidFill>
                          <a:latin typeface="Century Gothic" panose="020B0502020202020204" pitchFamily="34" charset="0"/>
                        </a:rPr>
                        <a:t>DESCRIPTION</a:t>
                      </a:r>
                    </a:p>
                  </a:txBody>
                  <a:tcPr anchor="ctr">
                    <a:solidFill>
                      <a:schemeClr val="tx2">
                        <a:lumMod val="50000"/>
                      </a:schemeClr>
                    </a:solidFill>
                  </a:tcPr>
                </a:tc>
                <a:extLst>
                  <a:ext uri="{0D108BD9-81ED-4DB2-BD59-A6C34878D82A}">
                    <a16:rowId xmlns:a16="http://schemas.microsoft.com/office/drawing/2014/main" val="2724312738"/>
                  </a:ext>
                </a:extLst>
              </a:tr>
              <a:tr h="1023635">
                <a:tc>
                  <a:txBody>
                    <a:bodyPr/>
                    <a:lstStyle/>
                    <a:p>
                      <a:pPr algn="l"/>
                      <a:r>
                        <a:rPr lang="en-US" sz="1600" dirty="0">
                          <a:latin typeface="Century Gothic" panose="020B0502020202020204" pitchFamily="34" charset="0"/>
                        </a:rPr>
                        <a:t>Network Management</a:t>
                      </a:r>
                    </a:p>
                  </a:txBody>
                  <a:tcPr anchor="ctr">
                    <a:solidFill>
                      <a:schemeClr val="tx2">
                        <a:lumMod val="20000"/>
                        <a:lumOff val="80000"/>
                      </a:schemeClr>
                    </a:solidFill>
                  </a:tcPr>
                </a:tc>
                <a:tc>
                  <a:txBody>
                    <a:bodyPr/>
                    <a:lstStyle/>
                    <a:p>
                      <a:pPr algn="l"/>
                      <a:r>
                        <a:rPr lang="en-US" sz="1600" dirty="0">
                          <a:latin typeface="Century Gothic" panose="020B0502020202020204" pitchFamily="34" charset="0"/>
                        </a:rPr>
                        <a:t>Collecting and managing information on managed devices</a:t>
                      </a:r>
                    </a:p>
                  </a:txBody>
                  <a:tcPr anchor="ctr">
                    <a:solidFill>
                      <a:schemeClr val="bg1"/>
                    </a:solidFill>
                  </a:tcPr>
                </a:tc>
                <a:extLst>
                  <a:ext uri="{0D108BD9-81ED-4DB2-BD59-A6C34878D82A}">
                    <a16:rowId xmlns:a16="http://schemas.microsoft.com/office/drawing/2014/main" val="1050523894"/>
                  </a:ext>
                </a:extLst>
              </a:tr>
              <a:tr h="1023635">
                <a:tc>
                  <a:txBody>
                    <a:bodyPr/>
                    <a:lstStyle/>
                    <a:p>
                      <a:pPr algn="l"/>
                      <a:r>
                        <a:rPr lang="en-US" sz="1600" dirty="0">
                          <a:latin typeface="Century Gothic" panose="020B0502020202020204" pitchFamily="34" charset="0"/>
                        </a:rPr>
                        <a:t>Policy and Procedure Management</a:t>
                      </a:r>
                    </a:p>
                  </a:txBody>
                  <a:tcPr anchor="ctr">
                    <a:solidFill>
                      <a:schemeClr val="tx2">
                        <a:lumMod val="20000"/>
                        <a:lumOff val="80000"/>
                      </a:schemeClr>
                    </a:solidFill>
                  </a:tcPr>
                </a:tc>
                <a:tc>
                  <a:txBody>
                    <a:bodyPr/>
                    <a:lstStyle/>
                    <a:p>
                      <a:pPr algn="l"/>
                      <a:r>
                        <a:rPr lang="en-US" sz="1600" dirty="0">
                          <a:latin typeface="Century Gothic" panose="020B0502020202020204" pitchFamily="34" charset="0"/>
                        </a:rPr>
                        <a:t>Developing, implementing and maintaining policies and procedures</a:t>
                      </a:r>
                    </a:p>
                  </a:txBody>
                  <a:tcPr anchor="ctr">
                    <a:solidFill>
                      <a:schemeClr val="bg1"/>
                    </a:solidFill>
                  </a:tcPr>
                </a:tc>
                <a:extLst>
                  <a:ext uri="{0D108BD9-81ED-4DB2-BD59-A6C34878D82A}">
                    <a16:rowId xmlns:a16="http://schemas.microsoft.com/office/drawing/2014/main" val="1881572578"/>
                  </a:ext>
                </a:extLst>
              </a:tr>
              <a:tr h="1023635">
                <a:tc>
                  <a:txBody>
                    <a:bodyPr/>
                    <a:lstStyle/>
                    <a:p>
                      <a:pPr algn="l"/>
                      <a:r>
                        <a:rPr lang="en-US" sz="1600" dirty="0">
                          <a:latin typeface="Century Gothic" panose="020B0502020202020204" pitchFamily="34" charset="0"/>
                        </a:rPr>
                        <a:t>Safety and Compliance Management</a:t>
                      </a:r>
                    </a:p>
                  </a:txBody>
                  <a:tcPr anchor="ctr">
                    <a:solidFill>
                      <a:schemeClr val="tx2">
                        <a:lumMod val="20000"/>
                        <a:lumOff val="80000"/>
                      </a:schemeClr>
                    </a:solidFill>
                  </a:tcPr>
                </a:tc>
                <a:tc>
                  <a:txBody>
                    <a:bodyPr/>
                    <a:lstStyle/>
                    <a:p>
                      <a:pPr algn="l"/>
                      <a:r>
                        <a:rPr lang="en-US" sz="1600" dirty="0">
                          <a:latin typeface="Century Gothic" panose="020B0502020202020204" pitchFamily="34" charset="0"/>
                        </a:rPr>
                        <a:t>Monitoring and assessing systems to ensure compliance with required standards</a:t>
                      </a:r>
                    </a:p>
                  </a:txBody>
                  <a:tcPr anchor="ctr">
                    <a:solidFill>
                      <a:schemeClr val="bg1"/>
                    </a:solidFill>
                  </a:tcPr>
                </a:tc>
                <a:extLst>
                  <a:ext uri="{0D108BD9-81ED-4DB2-BD59-A6C34878D82A}">
                    <a16:rowId xmlns:a16="http://schemas.microsoft.com/office/drawing/2014/main" val="529045814"/>
                  </a:ext>
                </a:extLst>
              </a:tr>
              <a:tr h="1023635">
                <a:tc>
                  <a:txBody>
                    <a:bodyPr/>
                    <a:lstStyle/>
                    <a:p>
                      <a:pPr algn="l"/>
                      <a:r>
                        <a:rPr lang="en-US" sz="1600" dirty="0">
                          <a:latin typeface="Century Gothic" panose="020B0502020202020204" pitchFamily="34" charset="0"/>
                        </a:rPr>
                        <a:t>Administration</a:t>
                      </a:r>
                    </a:p>
                  </a:txBody>
                  <a:tcPr anchor="ctr">
                    <a:solidFill>
                      <a:schemeClr val="tx2">
                        <a:lumMod val="20000"/>
                        <a:lumOff val="80000"/>
                      </a:schemeClr>
                    </a:solidFill>
                  </a:tcPr>
                </a:tc>
                <a:tc>
                  <a:txBody>
                    <a:bodyPr/>
                    <a:lstStyle/>
                    <a:p>
                      <a:pPr algn="l"/>
                      <a:r>
                        <a:rPr lang="en-US" sz="1600" dirty="0">
                          <a:latin typeface="Century Gothic" panose="020B0502020202020204" pitchFamily="34" charset="0"/>
                        </a:rPr>
                        <a:t>Application and management of systems and tools</a:t>
                      </a:r>
                    </a:p>
                  </a:txBody>
                  <a:tcPr anchor="ctr">
                    <a:solidFill>
                      <a:schemeClr val="bg1"/>
                    </a:solidFill>
                  </a:tcPr>
                </a:tc>
                <a:extLst>
                  <a:ext uri="{0D108BD9-81ED-4DB2-BD59-A6C34878D82A}">
                    <a16:rowId xmlns:a16="http://schemas.microsoft.com/office/drawing/2014/main" val="374486407"/>
                  </a:ext>
                </a:extLst>
              </a:tr>
            </a:tbl>
          </a:graphicData>
        </a:graphic>
      </p:graphicFrame>
      <p:sp>
        <p:nvSpPr>
          <p:cNvPr id="11" name="Rectangle: Rounded Corners 10">
            <a:extLst>
              <a:ext uri="{FF2B5EF4-FFF2-40B4-BE49-F238E27FC236}">
                <a16:creationId xmlns:a16="http://schemas.microsoft.com/office/drawing/2014/main" id="{67F9B010-DA5D-EACC-91F1-24AA011BBD7C}"/>
              </a:ext>
            </a:extLst>
          </p:cNvPr>
          <p:cNvSpPr/>
          <p:nvPr/>
        </p:nvSpPr>
        <p:spPr>
          <a:xfrm>
            <a:off x="9365687" y="209758"/>
            <a:ext cx="2626895" cy="108585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lumMod val="65000"/>
                    <a:lumOff val="35000"/>
                  </a:schemeClr>
                </a:solidFill>
                <a:latin typeface="Century Gothic" panose="020B0502020202020204" pitchFamily="34" charset="0"/>
              </a:rPr>
              <a:t>System Management</a:t>
            </a:r>
          </a:p>
        </p:txBody>
      </p:sp>
    </p:spTree>
    <p:extLst>
      <p:ext uri="{BB962C8B-B14F-4D97-AF65-F5344CB8AC3E}">
        <p14:creationId xmlns:p14="http://schemas.microsoft.com/office/powerpoint/2010/main" val="420487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44760" y="6477000"/>
            <a:ext cx="113024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MODEL  |  STAKEHOLDER MANAGEMENT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6FB5DFAE-1E6C-CF02-976C-94C058719C48}"/>
              </a:ext>
            </a:extLst>
          </p:cNvPr>
          <p:cNvSpPr txBox="1"/>
          <p:nvPr/>
        </p:nvSpPr>
        <p:spPr>
          <a:xfrm>
            <a:off x="367747" y="209758"/>
            <a:ext cx="487505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STAKEHOLDER MANAGEMENT</a:t>
            </a:r>
          </a:p>
        </p:txBody>
      </p:sp>
      <p:graphicFrame>
        <p:nvGraphicFramePr>
          <p:cNvPr id="11" name="Table 6">
            <a:extLst>
              <a:ext uri="{FF2B5EF4-FFF2-40B4-BE49-F238E27FC236}">
                <a16:creationId xmlns:a16="http://schemas.microsoft.com/office/drawing/2014/main" id="{A7CC22C6-2E29-CF19-AEAD-37A7A7388CE7}"/>
              </a:ext>
            </a:extLst>
          </p:cNvPr>
          <p:cNvGraphicFramePr>
            <a:graphicFrameLocks noGrp="1"/>
          </p:cNvGraphicFramePr>
          <p:nvPr>
            <p:extLst>
              <p:ext uri="{D42A27DB-BD31-4B8C-83A1-F6EECF244321}">
                <p14:modId xmlns:p14="http://schemas.microsoft.com/office/powerpoint/2010/main" val="399403940"/>
              </p:ext>
            </p:extLst>
          </p:nvPr>
        </p:nvGraphicFramePr>
        <p:xfrm>
          <a:off x="447506" y="944237"/>
          <a:ext cx="11067717" cy="4694858"/>
        </p:xfrm>
        <a:graphic>
          <a:graphicData uri="http://schemas.openxmlformats.org/drawingml/2006/table">
            <a:tbl>
              <a:tblPr firstRow="1" bandRow="1">
                <a:tableStyleId>{5940675A-B579-460E-94D1-54222C63F5DA}</a:tableStyleId>
              </a:tblPr>
              <a:tblGrid>
                <a:gridCol w="4574355">
                  <a:extLst>
                    <a:ext uri="{9D8B030D-6E8A-4147-A177-3AD203B41FA5}">
                      <a16:colId xmlns:a16="http://schemas.microsoft.com/office/drawing/2014/main" val="3150089937"/>
                    </a:ext>
                  </a:extLst>
                </a:gridCol>
                <a:gridCol w="6493362">
                  <a:extLst>
                    <a:ext uri="{9D8B030D-6E8A-4147-A177-3AD203B41FA5}">
                      <a16:colId xmlns:a16="http://schemas.microsoft.com/office/drawing/2014/main" val="2421161243"/>
                    </a:ext>
                  </a:extLst>
                </a:gridCol>
              </a:tblGrid>
              <a:tr h="600318">
                <a:tc>
                  <a:txBody>
                    <a:bodyPr/>
                    <a:lstStyle/>
                    <a:p>
                      <a:pPr algn="ctr"/>
                      <a:r>
                        <a:rPr lang="en-US" sz="1600" b="1" dirty="0">
                          <a:solidFill>
                            <a:schemeClr val="bg1"/>
                          </a:solidFill>
                          <a:latin typeface="Century Gothic" panose="020B0502020202020204" pitchFamily="34" charset="0"/>
                        </a:rPr>
                        <a:t>ELEMENT</a:t>
                      </a:r>
                    </a:p>
                  </a:txBody>
                  <a:tcPr anchor="ctr">
                    <a:solidFill>
                      <a:schemeClr val="accent2">
                        <a:lumMod val="75000"/>
                      </a:schemeClr>
                    </a:solidFill>
                  </a:tcPr>
                </a:tc>
                <a:tc>
                  <a:txBody>
                    <a:bodyPr/>
                    <a:lstStyle/>
                    <a:p>
                      <a:pPr algn="ctr"/>
                      <a:r>
                        <a:rPr lang="en-US" sz="1600" b="1" dirty="0">
                          <a:solidFill>
                            <a:schemeClr val="bg1"/>
                          </a:solidFill>
                          <a:latin typeface="Century Gothic" panose="020B0502020202020204" pitchFamily="34" charset="0"/>
                        </a:rPr>
                        <a:t>DESCRIPTION</a:t>
                      </a:r>
                    </a:p>
                  </a:txBody>
                  <a:tcPr anchor="ctr">
                    <a:solidFill>
                      <a:schemeClr val="accent2">
                        <a:lumMod val="75000"/>
                      </a:schemeClr>
                    </a:solidFill>
                  </a:tcPr>
                </a:tc>
                <a:extLst>
                  <a:ext uri="{0D108BD9-81ED-4DB2-BD59-A6C34878D82A}">
                    <a16:rowId xmlns:a16="http://schemas.microsoft.com/office/drawing/2014/main" val="2724312738"/>
                  </a:ext>
                </a:extLst>
              </a:tr>
              <a:tr h="1023635">
                <a:tc>
                  <a:txBody>
                    <a:bodyPr/>
                    <a:lstStyle/>
                    <a:p>
                      <a:r>
                        <a:rPr lang="en-US" sz="1600" dirty="0">
                          <a:latin typeface="Century Gothic" panose="020B0502020202020204" pitchFamily="34" charset="0"/>
                        </a:rPr>
                        <a:t>Stakeholder identification (Primary and Secondary)</a:t>
                      </a:r>
                    </a:p>
                  </a:txBody>
                  <a:tcPr anchor="ctr">
                    <a:solidFill>
                      <a:schemeClr val="accent2">
                        <a:lumMod val="20000"/>
                        <a:lumOff val="80000"/>
                      </a:schemeClr>
                    </a:solidFill>
                  </a:tcPr>
                </a:tc>
                <a:tc>
                  <a:txBody>
                    <a:bodyPr/>
                    <a:lstStyle/>
                    <a:p>
                      <a:r>
                        <a:rPr lang="en-US" sz="1600" dirty="0">
                          <a:latin typeface="Century Gothic" panose="020B0502020202020204" pitchFamily="34" charset="0"/>
                        </a:rPr>
                        <a:t>Systematically identifying stakeholders</a:t>
                      </a:r>
                    </a:p>
                  </a:txBody>
                  <a:tcPr anchor="ctr">
                    <a:solidFill>
                      <a:schemeClr val="bg1"/>
                    </a:solidFill>
                  </a:tcPr>
                </a:tc>
                <a:extLst>
                  <a:ext uri="{0D108BD9-81ED-4DB2-BD59-A6C34878D82A}">
                    <a16:rowId xmlns:a16="http://schemas.microsoft.com/office/drawing/2014/main" val="1050523894"/>
                  </a:ext>
                </a:extLst>
              </a:tr>
              <a:tr h="1023635">
                <a:tc>
                  <a:txBody>
                    <a:bodyPr/>
                    <a:lstStyle/>
                    <a:p>
                      <a:r>
                        <a:rPr lang="en-US" sz="1600" dirty="0">
                          <a:latin typeface="Century Gothic" panose="020B0502020202020204" pitchFamily="34" charset="0"/>
                        </a:rPr>
                        <a:t>Stakeholder Analysis</a:t>
                      </a:r>
                    </a:p>
                  </a:txBody>
                  <a:tcPr anchor="ctr">
                    <a:solidFill>
                      <a:schemeClr val="accent2">
                        <a:lumMod val="20000"/>
                        <a:lumOff val="80000"/>
                      </a:schemeClr>
                    </a:solidFill>
                  </a:tcPr>
                </a:tc>
                <a:tc>
                  <a:txBody>
                    <a:bodyPr/>
                    <a:lstStyle/>
                    <a:p>
                      <a:r>
                        <a:rPr lang="en-US" sz="1600" dirty="0">
                          <a:latin typeface="Century Gothic" panose="020B0502020202020204" pitchFamily="34" charset="0"/>
                        </a:rPr>
                        <a:t>Analyzing the needs and expectations of stakeholders</a:t>
                      </a:r>
                    </a:p>
                  </a:txBody>
                  <a:tcPr anchor="ctr">
                    <a:solidFill>
                      <a:schemeClr val="bg1"/>
                    </a:solidFill>
                  </a:tcPr>
                </a:tc>
                <a:extLst>
                  <a:ext uri="{0D108BD9-81ED-4DB2-BD59-A6C34878D82A}">
                    <a16:rowId xmlns:a16="http://schemas.microsoft.com/office/drawing/2014/main" val="1881572578"/>
                  </a:ext>
                </a:extLst>
              </a:tr>
              <a:tr h="1023635">
                <a:tc>
                  <a:txBody>
                    <a:bodyPr/>
                    <a:lstStyle/>
                    <a:p>
                      <a:r>
                        <a:rPr lang="en-US" sz="1600" dirty="0">
                          <a:latin typeface="Century Gothic" panose="020B0502020202020204" pitchFamily="34" charset="0"/>
                        </a:rPr>
                        <a:t>Stakeholder Communication</a:t>
                      </a:r>
                    </a:p>
                  </a:txBody>
                  <a:tcPr anchor="ctr">
                    <a:solidFill>
                      <a:schemeClr val="accent2">
                        <a:lumMod val="20000"/>
                        <a:lumOff val="80000"/>
                      </a:schemeClr>
                    </a:solidFill>
                  </a:tcPr>
                </a:tc>
                <a:tc>
                  <a:txBody>
                    <a:bodyPr/>
                    <a:lstStyle/>
                    <a:p>
                      <a:r>
                        <a:rPr lang="en-US" sz="1600" dirty="0">
                          <a:latin typeface="Century Gothic" panose="020B0502020202020204" pitchFamily="34" charset="0"/>
                        </a:rPr>
                        <a:t>Developing stakeholder communication plan</a:t>
                      </a:r>
                    </a:p>
                  </a:txBody>
                  <a:tcPr anchor="ctr">
                    <a:solidFill>
                      <a:schemeClr val="bg1"/>
                    </a:solidFill>
                  </a:tcPr>
                </a:tc>
                <a:extLst>
                  <a:ext uri="{0D108BD9-81ED-4DB2-BD59-A6C34878D82A}">
                    <a16:rowId xmlns:a16="http://schemas.microsoft.com/office/drawing/2014/main" val="529045814"/>
                  </a:ext>
                </a:extLst>
              </a:tr>
              <a:tr h="1023635">
                <a:tc>
                  <a:txBody>
                    <a:bodyPr/>
                    <a:lstStyle/>
                    <a:p>
                      <a:r>
                        <a:rPr lang="en-US" sz="1600" dirty="0">
                          <a:latin typeface="Century Gothic" panose="020B0502020202020204" pitchFamily="34" charset="0"/>
                        </a:rPr>
                        <a:t>Stakeholder Engagement</a:t>
                      </a:r>
                    </a:p>
                  </a:txBody>
                  <a:tcPr anchor="ctr">
                    <a:solidFill>
                      <a:schemeClr val="accent2">
                        <a:lumMod val="20000"/>
                        <a:lumOff val="80000"/>
                      </a:schemeClr>
                    </a:solidFill>
                  </a:tcPr>
                </a:tc>
                <a:tc>
                  <a:txBody>
                    <a:bodyPr/>
                    <a:lstStyle/>
                    <a:p>
                      <a:r>
                        <a:rPr lang="en-US" sz="1600" dirty="0">
                          <a:latin typeface="Century Gothic" panose="020B0502020202020204" pitchFamily="34" charset="0"/>
                        </a:rPr>
                        <a:t>Developing and implementing a plan to engage with stakeholders</a:t>
                      </a:r>
                    </a:p>
                  </a:txBody>
                  <a:tcPr anchor="ctr">
                    <a:solidFill>
                      <a:schemeClr val="bg1"/>
                    </a:solidFill>
                  </a:tcPr>
                </a:tc>
                <a:extLst>
                  <a:ext uri="{0D108BD9-81ED-4DB2-BD59-A6C34878D82A}">
                    <a16:rowId xmlns:a16="http://schemas.microsoft.com/office/drawing/2014/main" val="374486407"/>
                  </a:ext>
                </a:extLst>
              </a:tr>
            </a:tbl>
          </a:graphicData>
        </a:graphic>
      </p:graphicFrame>
      <p:sp>
        <p:nvSpPr>
          <p:cNvPr id="14" name="Rectangle: Rounded Corners 13">
            <a:extLst>
              <a:ext uri="{FF2B5EF4-FFF2-40B4-BE49-F238E27FC236}">
                <a16:creationId xmlns:a16="http://schemas.microsoft.com/office/drawing/2014/main" id="{CE3374BB-1A60-7617-D3CE-1FC7EE2A71B4}"/>
              </a:ext>
            </a:extLst>
          </p:cNvPr>
          <p:cNvSpPr/>
          <p:nvPr/>
        </p:nvSpPr>
        <p:spPr>
          <a:xfrm>
            <a:off x="9393760" y="209758"/>
            <a:ext cx="2598822" cy="108585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lumMod val="65000"/>
                    <a:lumOff val="35000"/>
                  </a:schemeClr>
                </a:solidFill>
                <a:latin typeface="Century Gothic" panose="020B0502020202020204" pitchFamily="34" charset="0"/>
              </a:rPr>
              <a:t>Stakeholder Management</a:t>
            </a:r>
          </a:p>
        </p:txBody>
      </p:sp>
    </p:spTree>
    <p:extLst>
      <p:ext uri="{BB962C8B-B14F-4D97-AF65-F5344CB8AC3E}">
        <p14:creationId xmlns:p14="http://schemas.microsoft.com/office/powerpoint/2010/main" val="296264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MODEL  |  RISK MANAGEMENT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7447DBD1-CEEB-4043-1272-D60193BF0D65}"/>
              </a:ext>
            </a:extLst>
          </p:cNvPr>
          <p:cNvSpPr txBox="1"/>
          <p:nvPr/>
        </p:nvSpPr>
        <p:spPr>
          <a:xfrm>
            <a:off x="367747" y="209758"/>
            <a:ext cx="340509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RISK MANAGEMENT</a:t>
            </a:r>
          </a:p>
        </p:txBody>
      </p:sp>
      <p:graphicFrame>
        <p:nvGraphicFramePr>
          <p:cNvPr id="11" name="Table 6">
            <a:extLst>
              <a:ext uri="{FF2B5EF4-FFF2-40B4-BE49-F238E27FC236}">
                <a16:creationId xmlns:a16="http://schemas.microsoft.com/office/drawing/2014/main" id="{F836154E-D7CE-F4A2-2B86-08C342646EB0}"/>
              </a:ext>
            </a:extLst>
          </p:cNvPr>
          <p:cNvGraphicFramePr>
            <a:graphicFrameLocks noGrp="1"/>
          </p:cNvGraphicFramePr>
          <p:nvPr>
            <p:extLst>
              <p:ext uri="{D42A27DB-BD31-4B8C-83A1-F6EECF244321}">
                <p14:modId xmlns:p14="http://schemas.microsoft.com/office/powerpoint/2010/main" val="3785719821"/>
              </p:ext>
            </p:extLst>
          </p:nvPr>
        </p:nvGraphicFramePr>
        <p:xfrm>
          <a:off x="447506" y="944237"/>
          <a:ext cx="11067717" cy="4694858"/>
        </p:xfrm>
        <a:graphic>
          <a:graphicData uri="http://schemas.openxmlformats.org/drawingml/2006/table">
            <a:tbl>
              <a:tblPr firstRow="1" bandRow="1">
                <a:tableStyleId>{5940675A-B579-460E-94D1-54222C63F5DA}</a:tableStyleId>
              </a:tblPr>
              <a:tblGrid>
                <a:gridCol w="4574355">
                  <a:extLst>
                    <a:ext uri="{9D8B030D-6E8A-4147-A177-3AD203B41FA5}">
                      <a16:colId xmlns:a16="http://schemas.microsoft.com/office/drawing/2014/main" val="3150089937"/>
                    </a:ext>
                  </a:extLst>
                </a:gridCol>
                <a:gridCol w="6493362">
                  <a:extLst>
                    <a:ext uri="{9D8B030D-6E8A-4147-A177-3AD203B41FA5}">
                      <a16:colId xmlns:a16="http://schemas.microsoft.com/office/drawing/2014/main" val="2421161243"/>
                    </a:ext>
                  </a:extLst>
                </a:gridCol>
              </a:tblGrid>
              <a:tr h="600318">
                <a:tc>
                  <a:txBody>
                    <a:bodyPr/>
                    <a:lstStyle/>
                    <a:p>
                      <a:pPr algn="ctr"/>
                      <a:r>
                        <a:rPr lang="en-US" sz="1600" b="1" dirty="0">
                          <a:solidFill>
                            <a:schemeClr val="bg1"/>
                          </a:solidFill>
                          <a:latin typeface="Century Gothic" panose="020B0502020202020204" pitchFamily="34" charset="0"/>
                        </a:rPr>
                        <a:t>ELEMENT</a:t>
                      </a:r>
                    </a:p>
                  </a:txBody>
                  <a:tcPr anchor="ctr">
                    <a:solidFill>
                      <a:schemeClr val="accent4">
                        <a:lumMod val="75000"/>
                      </a:schemeClr>
                    </a:solidFill>
                  </a:tcPr>
                </a:tc>
                <a:tc>
                  <a:txBody>
                    <a:bodyPr/>
                    <a:lstStyle/>
                    <a:p>
                      <a:pPr algn="ctr"/>
                      <a:r>
                        <a:rPr lang="en-US" sz="1600" b="1" dirty="0">
                          <a:solidFill>
                            <a:schemeClr val="bg1"/>
                          </a:solidFill>
                          <a:latin typeface="Century Gothic" panose="020B0502020202020204" pitchFamily="34" charset="0"/>
                        </a:rPr>
                        <a:t>DESCRIPTION</a:t>
                      </a:r>
                    </a:p>
                  </a:txBody>
                  <a:tcPr anchor="ctr">
                    <a:solidFill>
                      <a:schemeClr val="accent4">
                        <a:lumMod val="75000"/>
                      </a:schemeClr>
                    </a:solidFill>
                  </a:tcPr>
                </a:tc>
                <a:extLst>
                  <a:ext uri="{0D108BD9-81ED-4DB2-BD59-A6C34878D82A}">
                    <a16:rowId xmlns:a16="http://schemas.microsoft.com/office/drawing/2014/main" val="2724312738"/>
                  </a:ext>
                </a:extLst>
              </a:tr>
              <a:tr h="1023635">
                <a:tc>
                  <a:txBody>
                    <a:bodyPr/>
                    <a:lstStyle/>
                    <a:p>
                      <a:r>
                        <a:rPr lang="en-US" sz="1600" dirty="0">
                          <a:latin typeface="Century Gothic" panose="020B0502020202020204" pitchFamily="34" charset="0"/>
                        </a:rPr>
                        <a:t>Risk Identification</a:t>
                      </a:r>
                    </a:p>
                  </a:txBody>
                  <a:tcPr anchor="ctr">
                    <a:solidFill>
                      <a:schemeClr val="accent4">
                        <a:lumMod val="40000"/>
                        <a:lumOff val="60000"/>
                      </a:schemeClr>
                    </a:solidFill>
                  </a:tcPr>
                </a:tc>
                <a:tc>
                  <a:txBody>
                    <a:bodyPr/>
                    <a:lstStyle/>
                    <a:p>
                      <a:r>
                        <a:rPr lang="en-US" sz="1600" dirty="0">
                          <a:latin typeface="Century Gothic" panose="020B0502020202020204" pitchFamily="34" charset="0"/>
                        </a:rPr>
                        <a:t>Identifying and documenting risks that have the potential to affect a project</a:t>
                      </a:r>
                    </a:p>
                  </a:txBody>
                  <a:tcPr anchor="ctr">
                    <a:solidFill>
                      <a:schemeClr val="bg1"/>
                    </a:solidFill>
                  </a:tcPr>
                </a:tc>
                <a:extLst>
                  <a:ext uri="{0D108BD9-81ED-4DB2-BD59-A6C34878D82A}">
                    <a16:rowId xmlns:a16="http://schemas.microsoft.com/office/drawing/2014/main" val="1050523894"/>
                  </a:ext>
                </a:extLst>
              </a:tr>
              <a:tr h="1023635">
                <a:tc>
                  <a:txBody>
                    <a:bodyPr/>
                    <a:lstStyle/>
                    <a:p>
                      <a:r>
                        <a:rPr lang="en-US" sz="1600" dirty="0">
                          <a:latin typeface="Century Gothic" panose="020B0502020202020204" pitchFamily="34" charset="0"/>
                        </a:rPr>
                        <a:t>Risk Assessment and Prioritization</a:t>
                      </a:r>
                    </a:p>
                  </a:txBody>
                  <a:tcPr anchor="ctr">
                    <a:solidFill>
                      <a:schemeClr val="accent4">
                        <a:lumMod val="40000"/>
                        <a:lumOff val="60000"/>
                      </a:schemeClr>
                    </a:solidFill>
                  </a:tcPr>
                </a:tc>
                <a:tc>
                  <a:txBody>
                    <a:bodyPr/>
                    <a:lstStyle/>
                    <a:p>
                      <a:r>
                        <a:rPr lang="en-US" sz="1600" dirty="0">
                          <a:latin typeface="Century Gothic" panose="020B0502020202020204" pitchFamily="34" charset="0"/>
                        </a:rPr>
                        <a:t>Evaluating how identified risks may impact project outcomes and prioritizing them according to impact levels</a:t>
                      </a:r>
                    </a:p>
                  </a:txBody>
                  <a:tcPr anchor="ctr">
                    <a:solidFill>
                      <a:schemeClr val="bg1"/>
                    </a:solidFill>
                  </a:tcPr>
                </a:tc>
                <a:extLst>
                  <a:ext uri="{0D108BD9-81ED-4DB2-BD59-A6C34878D82A}">
                    <a16:rowId xmlns:a16="http://schemas.microsoft.com/office/drawing/2014/main" val="1881572578"/>
                  </a:ext>
                </a:extLst>
              </a:tr>
              <a:tr h="1023635">
                <a:tc>
                  <a:txBody>
                    <a:bodyPr/>
                    <a:lstStyle/>
                    <a:p>
                      <a:r>
                        <a:rPr lang="en-US" sz="1600" dirty="0">
                          <a:latin typeface="Century Gothic" panose="020B0502020202020204" pitchFamily="34" charset="0"/>
                        </a:rPr>
                        <a:t>Risk Monitoring and Control</a:t>
                      </a:r>
                    </a:p>
                  </a:txBody>
                  <a:tcPr anchor="ctr">
                    <a:solidFill>
                      <a:schemeClr val="accent4">
                        <a:lumMod val="40000"/>
                        <a:lumOff val="60000"/>
                      </a:schemeClr>
                    </a:solidFill>
                  </a:tcPr>
                </a:tc>
                <a:tc>
                  <a:txBody>
                    <a:bodyPr/>
                    <a:lstStyle/>
                    <a:p>
                      <a:r>
                        <a:rPr lang="en-US" sz="1600" dirty="0">
                          <a:latin typeface="Century Gothic" panose="020B0502020202020204" pitchFamily="34" charset="0"/>
                        </a:rPr>
                        <a:t>Developing a plan to manage, mitigate, and control identified risks</a:t>
                      </a:r>
                    </a:p>
                  </a:txBody>
                  <a:tcPr anchor="ctr">
                    <a:solidFill>
                      <a:schemeClr val="bg1"/>
                    </a:solidFill>
                  </a:tcPr>
                </a:tc>
                <a:extLst>
                  <a:ext uri="{0D108BD9-81ED-4DB2-BD59-A6C34878D82A}">
                    <a16:rowId xmlns:a16="http://schemas.microsoft.com/office/drawing/2014/main" val="529045814"/>
                  </a:ext>
                </a:extLst>
              </a:tr>
              <a:tr h="1023635">
                <a:tc>
                  <a:txBody>
                    <a:bodyPr/>
                    <a:lstStyle/>
                    <a:p>
                      <a:r>
                        <a:rPr lang="en-US" sz="1600" dirty="0">
                          <a:latin typeface="Century Gothic" panose="020B0502020202020204" pitchFamily="34" charset="0"/>
                        </a:rPr>
                        <a:t>Risk Reporting</a:t>
                      </a:r>
                    </a:p>
                  </a:txBody>
                  <a:tcPr anchor="ctr">
                    <a:solidFill>
                      <a:schemeClr val="accent4">
                        <a:lumMod val="40000"/>
                        <a:lumOff val="60000"/>
                      </a:schemeClr>
                    </a:solidFill>
                  </a:tcPr>
                </a:tc>
                <a:tc>
                  <a:txBody>
                    <a:bodyPr/>
                    <a:lstStyle/>
                    <a:p>
                      <a:r>
                        <a:rPr lang="en-US" sz="1600" dirty="0">
                          <a:latin typeface="Century Gothic" panose="020B0502020202020204" pitchFamily="34" charset="0"/>
                        </a:rPr>
                        <a:t>Information gathered on the details regarding risks that have been identified, the status of risks that have occurred, and the overall project risk</a:t>
                      </a:r>
                    </a:p>
                  </a:txBody>
                  <a:tcPr anchor="ctr">
                    <a:solidFill>
                      <a:schemeClr val="bg1"/>
                    </a:solidFill>
                  </a:tcPr>
                </a:tc>
                <a:extLst>
                  <a:ext uri="{0D108BD9-81ED-4DB2-BD59-A6C34878D82A}">
                    <a16:rowId xmlns:a16="http://schemas.microsoft.com/office/drawing/2014/main" val="374486407"/>
                  </a:ext>
                </a:extLst>
              </a:tr>
            </a:tbl>
          </a:graphicData>
        </a:graphic>
      </p:graphicFrame>
      <p:sp>
        <p:nvSpPr>
          <p:cNvPr id="12" name="Rectangle: Rounded Corners 11">
            <a:extLst>
              <a:ext uri="{FF2B5EF4-FFF2-40B4-BE49-F238E27FC236}">
                <a16:creationId xmlns:a16="http://schemas.microsoft.com/office/drawing/2014/main" id="{667321CD-5F32-0708-8426-69D226E5AA46}"/>
              </a:ext>
            </a:extLst>
          </p:cNvPr>
          <p:cNvSpPr/>
          <p:nvPr/>
        </p:nvSpPr>
        <p:spPr>
          <a:xfrm>
            <a:off x="9393758" y="209758"/>
            <a:ext cx="2598824" cy="108585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lumMod val="65000"/>
                    <a:lumOff val="35000"/>
                  </a:schemeClr>
                </a:solidFill>
                <a:latin typeface="Century Gothic" panose="020B0502020202020204" pitchFamily="34" charset="0"/>
              </a:rPr>
              <a:t>Risk Management</a:t>
            </a:r>
          </a:p>
        </p:txBody>
      </p:sp>
    </p:spTree>
    <p:extLst>
      <p:ext uri="{BB962C8B-B14F-4D97-AF65-F5344CB8AC3E}">
        <p14:creationId xmlns:p14="http://schemas.microsoft.com/office/powerpoint/2010/main" val="326148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MODEL  |  AUDIT MANAGEMENT</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4C1C4E8F-70F9-4015-1179-2C3AF769DA25}"/>
              </a:ext>
            </a:extLst>
          </p:cNvPr>
          <p:cNvSpPr txBox="1"/>
          <p:nvPr/>
        </p:nvSpPr>
        <p:spPr>
          <a:xfrm>
            <a:off x="367747" y="209758"/>
            <a:ext cx="367280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AUDIT MANAGEMENT</a:t>
            </a:r>
          </a:p>
        </p:txBody>
      </p:sp>
      <p:graphicFrame>
        <p:nvGraphicFramePr>
          <p:cNvPr id="10" name="Table 6">
            <a:extLst>
              <a:ext uri="{FF2B5EF4-FFF2-40B4-BE49-F238E27FC236}">
                <a16:creationId xmlns:a16="http://schemas.microsoft.com/office/drawing/2014/main" id="{AC4E6943-674A-BC84-0310-610A49AD1A35}"/>
              </a:ext>
            </a:extLst>
          </p:cNvPr>
          <p:cNvGraphicFramePr>
            <a:graphicFrameLocks noGrp="1"/>
          </p:cNvGraphicFramePr>
          <p:nvPr>
            <p:extLst>
              <p:ext uri="{D42A27DB-BD31-4B8C-83A1-F6EECF244321}">
                <p14:modId xmlns:p14="http://schemas.microsoft.com/office/powerpoint/2010/main" val="876347572"/>
              </p:ext>
            </p:extLst>
          </p:nvPr>
        </p:nvGraphicFramePr>
        <p:xfrm>
          <a:off x="447506" y="944237"/>
          <a:ext cx="11067717" cy="4694858"/>
        </p:xfrm>
        <a:graphic>
          <a:graphicData uri="http://schemas.openxmlformats.org/drawingml/2006/table">
            <a:tbl>
              <a:tblPr firstRow="1" bandRow="1">
                <a:tableStyleId>{5940675A-B579-460E-94D1-54222C63F5DA}</a:tableStyleId>
              </a:tblPr>
              <a:tblGrid>
                <a:gridCol w="4574355">
                  <a:extLst>
                    <a:ext uri="{9D8B030D-6E8A-4147-A177-3AD203B41FA5}">
                      <a16:colId xmlns:a16="http://schemas.microsoft.com/office/drawing/2014/main" val="3150089937"/>
                    </a:ext>
                  </a:extLst>
                </a:gridCol>
                <a:gridCol w="6493362">
                  <a:extLst>
                    <a:ext uri="{9D8B030D-6E8A-4147-A177-3AD203B41FA5}">
                      <a16:colId xmlns:a16="http://schemas.microsoft.com/office/drawing/2014/main" val="2421161243"/>
                    </a:ext>
                  </a:extLst>
                </a:gridCol>
              </a:tblGrid>
              <a:tr h="600318">
                <a:tc>
                  <a:txBody>
                    <a:bodyPr/>
                    <a:lstStyle/>
                    <a:p>
                      <a:pPr algn="ctr"/>
                      <a:r>
                        <a:rPr lang="en-US" sz="1600" b="1" dirty="0">
                          <a:solidFill>
                            <a:schemeClr val="bg1"/>
                          </a:solidFill>
                          <a:latin typeface="Century Gothic" panose="020B0502020202020204" pitchFamily="34" charset="0"/>
                        </a:rPr>
                        <a:t>ELEMENT</a:t>
                      </a:r>
                    </a:p>
                  </a:txBody>
                  <a:tcPr anchor="ctr">
                    <a:solidFill>
                      <a:schemeClr val="tx1">
                        <a:lumMod val="65000"/>
                        <a:lumOff val="35000"/>
                      </a:schemeClr>
                    </a:solidFill>
                  </a:tcPr>
                </a:tc>
                <a:tc>
                  <a:txBody>
                    <a:bodyPr/>
                    <a:lstStyle/>
                    <a:p>
                      <a:pPr algn="ctr"/>
                      <a:r>
                        <a:rPr lang="en-US" sz="1600" b="1" dirty="0">
                          <a:solidFill>
                            <a:schemeClr val="bg1"/>
                          </a:solidFill>
                          <a:latin typeface="Century Gothic" panose="020B0502020202020204" pitchFamily="34" charset="0"/>
                        </a:rPr>
                        <a:t>DESCRIPTION</a:t>
                      </a:r>
                    </a:p>
                  </a:txBody>
                  <a:tcPr anchor="ctr">
                    <a:solidFill>
                      <a:schemeClr val="tx1">
                        <a:lumMod val="65000"/>
                        <a:lumOff val="35000"/>
                      </a:schemeClr>
                    </a:solidFill>
                  </a:tcPr>
                </a:tc>
                <a:extLst>
                  <a:ext uri="{0D108BD9-81ED-4DB2-BD59-A6C34878D82A}">
                    <a16:rowId xmlns:a16="http://schemas.microsoft.com/office/drawing/2014/main" val="2724312738"/>
                  </a:ext>
                </a:extLst>
              </a:tr>
              <a:tr h="1023635">
                <a:tc>
                  <a:txBody>
                    <a:bodyPr/>
                    <a:lstStyle/>
                    <a:p>
                      <a:r>
                        <a:rPr lang="en-US" sz="1600" dirty="0">
                          <a:latin typeface="Century Gothic" panose="020B0502020202020204" pitchFamily="34" charset="0"/>
                        </a:rPr>
                        <a:t>Internal Audit</a:t>
                      </a:r>
                    </a:p>
                  </a:txBody>
                  <a:tcPr anchor="ctr">
                    <a:solidFill>
                      <a:schemeClr val="bg1">
                        <a:lumMod val="85000"/>
                      </a:schemeClr>
                    </a:solidFill>
                  </a:tcPr>
                </a:tc>
                <a:tc>
                  <a:txBody>
                    <a:bodyPr/>
                    <a:lstStyle/>
                    <a:p>
                      <a:r>
                        <a:rPr lang="en-US" sz="1600" dirty="0">
                          <a:latin typeface="Century Gothic" panose="020B0502020202020204" pitchFamily="34" charset="0"/>
                        </a:rPr>
                        <a:t>Provides an accurate review and assessment of governance processes, structures, policies and documentation</a:t>
                      </a:r>
                    </a:p>
                  </a:txBody>
                  <a:tcPr anchor="ctr">
                    <a:solidFill>
                      <a:schemeClr val="bg1"/>
                    </a:solidFill>
                  </a:tcPr>
                </a:tc>
                <a:extLst>
                  <a:ext uri="{0D108BD9-81ED-4DB2-BD59-A6C34878D82A}">
                    <a16:rowId xmlns:a16="http://schemas.microsoft.com/office/drawing/2014/main" val="1050523894"/>
                  </a:ext>
                </a:extLst>
              </a:tr>
              <a:tr h="1023635">
                <a:tc>
                  <a:txBody>
                    <a:bodyPr/>
                    <a:lstStyle/>
                    <a:p>
                      <a:r>
                        <a:rPr lang="en-US" sz="1600" dirty="0">
                          <a:latin typeface="Century Gothic" panose="020B0502020202020204" pitchFamily="34" charset="0"/>
                        </a:rPr>
                        <a:t>External Audit</a:t>
                      </a:r>
                    </a:p>
                  </a:txBody>
                  <a:tcPr anchor="ctr">
                    <a:solidFill>
                      <a:schemeClr val="bg1">
                        <a:lumMod val="85000"/>
                      </a:schemeClr>
                    </a:solidFill>
                  </a:tcPr>
                </a:tc>
                <a:tc>
                  <a:txBody>
                    <a:bodyPr/>
                    <a:lstStyle/>
                    <a:p>
                      <a:r>
                        <a:rPr lang="en-US" sz="1600" dirty="0">
                          <a:latin typeface="Century Gothic" panose="020B0502020202020204" pitchFamily="34" charset="0"/>
                        </a:rPr>
                        <a:t>An examination of financial records and statements by an independent accountant</a:t>
                      </a:r>
                    </a:p>
                  </a:txBody>
                  <a:tcPr anchor="ctr">
                    <a:solidFill>
                      <a:schemeClr val="bg1"/>
                    </a:solidFill>
                  </a:tcPr>
                </a:tc>
                <a:extLst>
                  <a:ext uri="{0D108BD9-81ED-4DB2-BD59-A6C34878D82A}">
                    <a16:rowId xmlns:a16="http://schemas.microsoft.com/office/drawing/2014/main" val="1881572578"/>
                  </a:ext>
                </a:extLst>
              </a:tr>
              <a:tr h="1023635">
                <a:tc>
                  <a:txBody>
                    <a:bodyPr/>
                    <a:lstStyle/>
                    <a:p>
                      <a:r>
                        <a:rPr lang="en-US" sz="1600" dirty="0">
                          <a:latin typeface="Century Gothic" panose="020B0502020202020204" pitchFamily="34" charset="0"/>
                        </a:rPr>
                        <a:t>Audit Framework</a:t>
                      </a:r>
                    </a:p>
                  </a:txBody>
                  <a:tcPr anchor="ctr">
                    <a:solidFill>
                      <a:schemeClr val="bg1">
                        <a:lumMod val="85000"/>
                      </a:schemeClr>
                    </a:solidFill>
                  </a:tcPr>
                </a:tc>
                <a:tc>
                  <a:txBody>
                    <a:bodyPr/>
                    <a:lstStyle/>
                    <a:p>
                      <a:r>
                        <a:rPr lang="en-US" sz="1600" dirty="0">
                          <a:latin typeface="Century Gothic" panose="020B0502020202020204" pitchFamily="34" charset="0"/>
                        </a:rPr>
                        <a:t>The established set of guidelines and processes put in place to conduct a well-rounded project audit</a:t>
                      </a:r>
                    </a:p>
                  </a:txBody>
                  <a:tcPr anchor="ctr">
                    <a:solidFill>
                      <a:schemeClr val="bg1"/>
                    </a:solidFill>
                  </a:tcPr>
                </a:tc>
                <a:extLst>
                  <a:ext uri="{0D108BD9-81ED-4DB2-BD59-A6C34878D82A}">
                    <a16:rowId xmlns:a16="http://schemas.microsoft.com/office/drawing/2014/main" val="529045814"/>
                  </a:ext>
                </a:extLst>
              </a:tr>
              <a:tr h="1023635">
                <a:tc>
                  <a:txBody>
                    <a:bodyPr/>
                    <a:lstStyle/>
                    <a:p>
                      <a:r>
                        <a:rPr lang="en-US" sz="1600" dirty="0">
                          <a:latin typeface="Century Gothic" panose="020B0502020202020204" pitchFamily="34" charset="0"/>
                        </a:rPr>
                        <a:t>Execution</a:t>
                      </a:r>
                    </a:p>
                  </a:txBody>
                  <a:tcPr anchor="ctr">
                    <a:solidFill>
                      <a:schemeClr val="bg1">
                        <a:lumMod val="85000"/>
                      </a:schemeClr>
                    </a:solidFill>
                  </a:tcPr>
                </a:tc>
                <a:tc>
                  <a:txBody>
                    <a:bodyPr/>
                    <a:lstStyle/>
                    <a:p>
                      <a:r>
                        <a:rPr lang="en-US" sz="1600" dirty="0">
                          <a:latin typeface="Century Gothic" panose="020B0502020202020204" pitchFamily="34" charset="0"/>
                        </a:rPr>
                        <a:t>The implementation of the project audit using the framework and all relevant information pertaining to the audit</a:t>
                      </a:r>
                    </a:p>
                  </a:txBody>
                  <a:tcPr anchor="ctr">
                    <a:solidFill>
                      <a:schemeClr val="bg1"/>
                    </a:solidFill>
                  </a:tcPr>
                </a:tc>
                <a:extLst>
                  <a:ext uri="{0D108BD9-81ED-4DB2-BD59-A6C34878D82A}">
                    <a16:rowId xmlns:a16="http://schemas.microsoft.com/office/drawing/2014/main" val="374486407"/>
                  </a:ext>
                </a:extLst>
              </a:tr>
            </a:tbl>
          </a:graphicData>
        </a:graphic>
      </p:graphicFrame>
      <p:sp>
        <p:nvSpPr>
          <p:cNvPr id="11" name="Rectangle: Rounded Corners 10">
            <a:extLst>
              <a:ext uri="{FF2B5EF4-FFF2-40B4-BE49-F238E27FC236}">
                <a16:creationId xmlns:a16="http://schemas.microsoft.com/office/drawing/2014/main" id="{D547D677-1177-025F-2716-8D5BB98B4063}"/>
              </a:ext>
            </a:extLst>
          </p:cNvPr>
          <p:cNvSpPr/>
          <p:nvPr/>
        </p:nvSpPr>
        <p:spPr>
          <a:xfrm>
            <a:off x="9393759" y="209758"/>
            <a:ext cx="2598823" cy="108585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lumMod val="65000"/>
                    <a:lumOff val="35000"/>
                  </a:schemeClr>
                </a:solidFill>
                <a:latin typeface="Century Gothic" panose="020B0502020202020204" pitchFamily="34" charset="0"/>
              </a:rPr>
              <a:t>Audit Management</a:t>
            </a:r>
          </a:p>
        </p:txBody>
      </p:sp>
    </p:spTree>
    <p:extLst>
      <p:ext uri="{BB962C8B-B14F-4D97-AF65-F5344CB8AC3E}">
        <p14:creationId xmlns:p14="http://schemas.microsoft.com/office/powerpoint/2010/main" val="152062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GOVERNANCE BODY</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4C1C4E8F-70F9-4015-1179-2C3AF769DA25}"/>
              </a:ext>
            </a:extLst>
          </p:cNvPr>
          <p:cNvSpPr txBox="1"/>
          <p:nvPr/>
        </p:nvSpPr>
        <p:spPr>
          <a:xfrm>
            <a:off x="367747" y="209758"/>
            <a:ext cx="366799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GOVERNANCE BODY</a:t>
            </a:r>
          </a:p>
        </p:txBody>
      </p:sp>
      <p:graphicFrame>
        <p:nvGraphicFramePr>
          <p:cNvPr id="18" name="Table 4">
            <a:extLst>
              <a:ext uri="{FF2B5EF4-FFF2-40B4-BE49-F238E27FC236}">
                <a16:creationId xmlns:a16="http://schemas.microsoft.com/office/drawing/2014/main" id="{B9C7AB87-AF4B-5658-49F3-C32535434410}"/>
              </a:ext>
            </a:extLst>
          </p:cNvPr>
          <p:cNvGraphicFramePr>
            <a:graphicFrameLocks noGrp="1"/>
          </p:cNvGraphicFramePr>
          <p:nvPr>
            <p:extLst>
              <p:ext uri="{D42A27DB-BD31-4B8C-83A1-F6EECF244321}">
                <p14:modId xmlns:p14="http://schemas.microsoft.com/office/powerpoint/2010/main" val="2391640342"/>
              </p:ext>
            </p:extLst>
          </p:nvPr>
        </p:nvGraphicFramePr>
        <p:xfrm>
          <a:off x="731936" y="924193"/>
          <a:ext cx="2576094" cy="540675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576094">
                  <a:extLst>
                    <a:ext uri="{9D8B030D-6E8A-4147-A177-3AD203B41FA5}">
                      <a16:colId xmlns:a16="http://schemas.microsoft.com/office/drawing/2014/main" val="492520079"/>
                    </a:ext>
                  </a:extLst>
                </a:gridCol>
              </a:tblGrid>
              <a:tr h="1806748">
                <a:tc>
                  <a:txBody>
                    <a:bodyPr/>
                    <a:lstStyle/>
                    <a:p>
                      <a:pPr algn="ctr"/>
                      <a:r>
                        <a:rPr lang="en-US" sz="1500" b="0" dirty="0">
                          <a:solidFill>
                            <a:schemeClr val="tx1"/>
                          </a:solidFill>
                          <a:latin typeface="Century Gothic" panose="020B0502020202020204" pitchFamily="34" charset="0"/>
                        </a:rPr>
                        <a:t>Project Steering Committee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869637004"/>
                  </a:ext>
                </a:extLst>
              </a:tr>
              <a:tr h="1846527">
                <a:tc>
                  <a:txBody>
                    <a:bodyPr/>
                    <a:lstStyle/>
                    <a:p>
                      <a:pPr algn="ctr"/>
                      <a:r>
                        <a:rPr lang="en-US" sz="1500" b="0" dirty="0">
                          <a:latin typeface="Century Gothic" panose="020B0502020202020204" pitchFamily="34" charset="0"/>
                        </a:rPr>
                        <a:t>Project </a:t>
                      </a:r>
                      <a:br>
                        <a:rPr lang="en-US" sz="1500" b="0" dirty="0">
                          <a:latin typeface="Century Gothic" panose="020B0502020202020204" pitchFamily="34" charset="0"/>
                        </a:rPr>
                      </a:br>
                      <a:r>
                        <a:rPr lang="en-US" sz="1500" b="0" dirty="0">
                          <a:latin typeface="Century Gothic" panose="020B0502020202020204" pitchFamily="34" charset="0"/>
                        </a:rPr>
                        <a:t>Management </a:t>
                      </a:r>
                      <a:br>
                        <a:rPr lang="en-US" sz="1500" b="0" dirty="0">
                          <a:latin typeface="Century Gothic" panose="020B0502020202020204" pitchFamily="34" charset="0"/>
                        </a:rPr>
                      </a:br>
                      <a:r>
                        <a:rPr lang="en-US" sz="1500" b="0" dirty="0">
                          <a:latin typeface="Century Gothic" panose="020B0502020202020204" pitchFamily="34" charset="0"/>
                        </a:rPr>
                        <a:t>Office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9623126"/>
                  </a:ext>
                </a:extLst>
              </a:tr>
              <a:tr h="1753476">
                <a:tc>
                  <a:txBody>
                    <a:bodyPr/>
                    <a:lstStyle/>
                    <a:p>
                      <a:pPr algn="ctr"/>
                      <a:r>
                        <a:rPr lang="en-US" sz="1500" b="0" dirty="0">
                          <a:latin typeface="Century Gothic" panose="020B0502020202020204" pitchFamily="34" charset="0"/>
                        </a:rPr>
                        <a:t>Project 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8508818"/>
                  </a:ext>
                </a:extLst>
              </a:tr>
            </a:tbl>
          </a:graphicData>
        </a:graphic>
      </p:graphicFrame>
      <p:sp>
        <p:nvSpPr>
          <p:cNvPr id="19" name="Down Arrow 14">
            <a:extLst>
              <a:ext uri="{FF2B5EF4-FFF2-40B4-BE49-F238E27FC236}">
                <a16:creationId xmlns:a16="http://schemas.microsoft.com/office/drawing/2014/main" id="{19EBD442-406C-91BA-5359-1B1A5383D9A5}"/>
              </a:ext>
            </a:extLst>
          </p:cNvPr>
          <p:cNvSpPr/>
          <p:nvPr/>
        </p:nvSpPr>
        <p:spPr>
          <a:xfrm rot="10800000">
            <a:off x="11663967" y="924192"/>
            <a:ext cx="453185" cy="5406751"/>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Down Arrow 15">
            <a:extLst>
              <a:ext uri="{FF2B5EF4-FFF2-40B4-BE49-F238E27FC236}">
                <a16:creationId xmlns:a16="http://schemas.microsoft.com/office/drawing/2014/main" id="{59E3937E-9365-8B73-B7DC-BE62EF37B313}"/>
              </a:ext>
            </a:extLst>
          </p:cNvPr>
          <p:cNvSpPr/>
          <p:nvPr/>
        </p:nvSpPr>
        <p:spPr>
          <a:xfrm>
            <a:off x="74846" y="924194"/>
            <a:ext cx="453185" cy="540675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A2773B9C-3124-5F34-6BF8-34002ED9E1D8}"/>
              </a:ext>
            </a:extLst>
          </p:cNvPr>
          <p:cNvSpPr txBox="1"/>
          <p:nvPr/>
        </p:nvSpPr>
        <p:spPr>
          <a:xfrm rot="16200000">
            <a:off x="-632322" y="3356994"/>
            <a:ext cx="1869832"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DECISIONS</a:t>
            </a:r>
          </a:p>
        </p:txBody>
      </p:sp>
      <p:sp>
        <p:nvSpPr>
          <p:cNvPr id="22" name="TextBox 21">
            <a:extLst>
              <a:ext uri="{FF2B5EF4-FFF2-40B4-BE49-F238E27FC236}">
                <a16:creationId xmlns:a16="http://schemas.microsoft.com/office/drawing/2014/main" id="{1A1B2D6F-1403-BF3C-B720-113ACBFA19ED}"/>
              </a:ext>
            </a:extLst>
          </p:cNvPr>
          <p:cNvSpPr txBox="1"/>
          <p:nvPr/>
        </p:nvSpPr>
        <p:spPr>
          <a:xfrm rot="16200000">
            <a:off x="10952096" y="3222894"/>
            <a:ext cx="1876929" cy="323165"/>
          </a:xfrm>
          <a:prstGeom prst="rect">
            <a:avLst/>
          </a:prstGeom>
          <a:noFill/>
        </p:spPr>
        <p:txBody>
          <a:bodyPr wrap="square" rtlCol="0">
            <a:spAutoFit/>
          </a:bodyPr>
          <a:lstStyle/>
          <a:p>
            <a:r>
              <a:rPr lang="en-US" sz="1500" b="1" dirty="0">
                <a:solidFill>
                  <a:schemeClr val="bg1"/>
                </a:solidFill>
                <a:latin typeface="Century Gothic" panose="020B0502020202020204" pitchFamily="34" charset="0"/>
              </a:rPr>
              <a:t>INFORMATION</a:t>
            </a:r>
          </a:p>
        </p:txBody>
      </p:sp>
      <p:sp>
        <p:nvSpPr>
          <p:cNvPr id="24" name="Rectangle 23">
            <a:extLst>
              <a:ext uri="{FF2B5EF4-FFF2-40B4-BE49-F238E27FC236}">
                <a16:creationId xmlns:a16="http://schemas.microsoft.com/office/drawing/2014/main" id="{4FE33A04-B728-A420-4E77-1A1E9F5636DB}"/>
              </a:ext>
            </a:extLst>
          </p:cNvPr>
          <p:cNvSpPr/>
          <p:nvPr/>
        </p:nvSpPr>
        <p:spPr>
          <a:xfrm>
            <a:off x="3458409" y="1000392"/>
            <a:ext cx="2576094" cy="1723549"/>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Executive Sponsor</a:t>
            </a:r>
          </a:p>
        </p:txBody>
      </p:sp>
      <p:grpSp>
        <p:nvGrpSpPr>
          <p:cNvPr id="23" name="Group 22">
            <a:extLst>
              <a:ext uri="{FF2B5EF4-FFF2-40B4-BE49-F238E27FC236}">
                <a16:creationId xmlns:a16="http://schemas.microsoft.com/office/drawing/2014/main" id="{D1628543-EDC9-2411-7A49-7BEA0E3E4B6C}"/>
              </a:ext>
            </a:extLst>
          </p:cNvPr>
          <p:cNvGrpSpPr/>
          <p:nvPr/>
        </p:nvGrpSpPr>
        <p:grpSpPr>
          <a:xfrm>
            <a:off x="2850830" y="1420984"/>
            <a:ext cx="914400" cy="914400"/>
            <a:chOff x="4581524" y="1316417"/>
            <a:chExt cx="914400" cy="914400"/>
          </a:xfrm>
        </p:grpSpPr>
        <p:sp>
          <p:nvSpPr>
            <p:cNvPr id="4" name="Oval 3">
              <a:extLst>
                <a:ext uri="{FF2B5EF4-FFF2-40B4-BE49-F238E27FC236}">
                  <a16:creationId xmlns:a16="http://schemas.microsoft.com/office/drawing/2014/main" id="{ED0B83E6-4643-2D32-0FC8-131A9609B072}"/>
                </a:ext>
              </a:extLst>
            </p:cNvPr>
            <p:cNvSpPr/>
            <p:nvPr/>
          </p:nvSpPr>
          <p:spPr>
            <a:xfrm>
              <a:off x="4729162" y="1464055"/>
              <a:ext cx="619125" cy="619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Graphic 2" descr="Circle with left arrow with solid fill">
              <a:extLst>
                <a:ext uri="{FF2B5EF4-FFF2-40B4-BE49-F238E27FC236}">
                  <a16:creationId xmlns:a16="http://schemas.microsoft.com/office/drawing/2014/main" id="{3F9CAECC-9AFD-CCCD-075E-013A23F809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4581524" y="1316417"/>
              <a:ext cx="914400" cy="914400"/>
            </a:xfrm>
            <a:prstGeom prst="rect">
              <a:avLst/>
            </a:prstGeom>
          </p:spPr>
        </p:pic>
      </p:grpSp>
      <p:sp>
        <p:nvSpPr>
          <p:cNvPr id="26" name="Rectangle 25">
            <a:extLst>
              <a:ext uri="{FF2B5EF4-FFF2-40B4-BE49-F238E27FC236}">
                <a16:creationId xmlns:a16="http://schemas.microsoft.com/office/drawing/2014/main" id="{118BD6F9-4741-2F3B-B110-4B5A02C2A95B}"/>
              </a:ext>
            </a:extLst>
          </p:cNvPr>
          <p:cNvSpPr/>
          <p:nvPr/>
        </p:nvSpPr>
        <p:spPr>
          <a:xfrm>
            <a:off x="6268284" y="1000392"/>
            <a:ext cx="2576094" cy="1723549"/>
          </a:xfrm>
          <a:prstGeom prst="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Executive Committee</a:t>
            </a:r>
          </a:p>
        </p:txBody>
      </p:sp>
      <p:grpSp>
        <p:nvGrpSpPr>
          <p:cNvPr id="27" name="Group 26">
            <a:extLst>
              <a:ext uri="{FF2B5EF4-FFF2-40B4-BE49-F238E27FC236}">
                <a16:creationId xmlns:a16="http://schemas.microsoft.com/office/drawing/2014/main" id="{8045B8CC-EF0F-7952-D503-4E0D02AC624C}"/>
              </a:ext>
            </a:extLst>
          </p:cNvPr>
          <p:cNvGrpSpPr/>
          <p:nvPr/>
        </p:nvGrpSpPr>
        <p:grpSpPr>
          <a:xfrm>
            <a:off x="5660705" y="1420984"/>
            <a:ext cx="914400" cy="914400"/>
            <a:chOff x="4581524" y="1316417"/>
            <a:chExt cx="914400" cy="914400"/>
          </a:xfrm>
        </p:grpSpPr>
        <p:sp>
          <p:nvSpPr>
            <p:cNvPr id="28" name="Oval 27">
              <a:extLst>
                <a:ext uri="{FF2B5EF4-FFF2-40B4-BE49-F238E27FC236}">
                  <a16:creationId xmlns:a16="http://schemas.microsoft.com/office/drawing/2014/main" id="{5B4C565B-C6C2-4B47-07C0-017863EDA195}"/>
                </a:ext>
              </a:extLst>
            </p:cNvPr>
            <p:cNvSpPr/>
            <p:nvPr/>
          </p:nvSpPr>
          <p:spPr>
            <a:xfrm>
              <a:off x="4729162" y="1464055"/>
              <a:ext cx="619125" cy="619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 name="Graphic 28" descr="Circle with left arrow with solid fill">
              <a:extLst>
                <a:ext uri="{FF2B5EF4-FFF2-40B4-BE49-F238E27FC236}">
                  <a16:creationId xmlns:a16="http://schemas.microsoft.com/office/drawing/2014/main" id="{E2FD7B11-2DB2-A42D-2DD0-0E1BFE259D1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4581524" y="1316417"/>
              <a:ext cx="914400" cy="914400"/>
            </a:xfrm>
            <a:prstGeom prst="rect">
              <a:avLst/>
            </a:prstGeom>
          </p:spPr>
        </p:pic>
      </p:grpSp>
      <p:sp>
        <p:nvSpPr>
          <p:cNvPr id="30" name="Rectangle 29">
            <a:extLst>
              <a:ext uri="{FF2B5EF4-FFF2-40B4-BE49-F238E27FC236}">
                <a16:creationId xmlns:a16="http://schemas.microsoft.com/office/drawing/2014/main" id="{C2A08004-2ECE-86DD-D019-A42D2EDC2AFA}"/>
              </a:ext>
            </a:extLst>
          </p:cNvPr>
          <p:cNvSpPr/>
          <p:nvPr/>
        </p:nvSpPr>
        <p:spPr>
          <a:xfrm>
            <a:off x="3458408" y="2806296"/>
            <a:ext cx="2576094" cy="1723549"/>
          </a:xfrm>
          <a:prstGeom prst="rect">
            <a:avLst/>
          </a:prstGeom>
          <a:solidFill>
            <a:schemeClr val="accent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Program Owner</a:t>
            </a:r>
          </a:p>
        </p:txBody>
      </p:sp>
      <p:grpSp>
        <p:nvGrpSpPr>
          <p:cNvPr id="31" name="Group 30">
            <a:extLst>
              <a:ext uri="{FF2B5EF4-FFF2-40B4-BE49-F238E27FC236}">
                <a16:creationId xmlns:a16="http://schemas.microsoft.com/office/drawing/2014/main" id="{D1714B7B-CA28-F8D5-C7BE-DF9E85BEC45F}"/>
              </a:ext>
            </a:extLst>
          </p:cNvPr>
          <p:cNvGrpSpPr/>
          <p:nvPr/>
        </p:nvGrpSpPr>
        <p:grpSpPr>
          <a:xfrm>
            <a:off x="2850829" y="3226888"/>
            <a:ext cx="914400" cy="914400"/>
            <a:chOff x="4581524" y="1316417"/>
            <a:chExt cx="914400" cy="914400"/>
          </a:xfrm>
        </p:grpSpPr>
        <p:sp>
          <p:nvSpPr>
            <p:cNvPr id="32" name="Oval 31">
              <a:extLst>
                <a:ext uri="{FF2B5EF4-FFF2-40B4-BE49-F238E27FC236}">
                  <a16:creationId xmlns:a16="http://schemas.microsoft.com/office/drawing/2014/main" id="{A2DC1FFC-7C9F-D5AF-D9CA-D6E7355B0D36}"/>
                </a:ext>
              </a:extLst>
            </p:cNvPr>
            <p:cNvSpPr/>
            <p:nvPr/>
          </p:nvSpPr>
          <p:spPr>
            <a:xfrm>
              <a:off x="4729162" y="1464055"/>
              <a:ext cx="619125" cy="619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 name="Graphic 32" descr="Circle with left arrow with solid fill">
              <a:extLst>
                <a:ext uri="{FF2B5EF4-FFF2-40B4-BE49-F238E27FC236}">
                  <a16:creationId xmlns:a16="http://schemas.microsoft.com/office/drawing/2014/main" id="{6EFC8763-5FCA-1988-31AE-97A5465BEB4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4581524" y="1316417"/>
              <a:ext cx="914400" cy="914400"/>
            </a:xfrm>
            <a:prstGeom prst="rect">
              <a:avLst/>
            </a:prstGeom>
          </p:spPr>
        </p:pic>
      </p:grpSp>
      <p:sp>
        <p:nvSpPr>
          <p:cNvPr id="34" name="Rectangle 33">
            <a:extLst>
              <a:ext uri="{FF2B5EF4-FFF2-40B4-BE49-F238E27FC236}">
                <a16:creationId xmlns:a16="http://schemas.microsoft.com/office/drawing/2014/main" id="{9EADFAD6-F73E-E39B-AFCC-ACCA28DE161D}"/>
              </a:ext>
            </a:extLst>
          </p:cNvPr>
          <p:cNvSpPr/>
          <p:nvPr/>
        </p:nvSpPr>
        <p:spPr>
          <a:xfrm>
            <a:off x="6268283" y="2806296"/>
            <a:ext cx="2576094" cy="1723549"/>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Project Manager</a:t>
            </a:r>
          </a:p>
        </p:txBody>
      </p:sp>
      <p:grpSp>
        <p:nvGrpSpPr>
          <p:cNvPr id="35" name="Group 34">
            <a:extLst>
              <a:ext uri="{FF2B5EF4-FFF2-40B4-BE49-F238E27FC236}">
                <a16:creationId xmlns:a16="http://schemas.microsoft.com/office/drawing/2014/main" id="{DDB51ED1-6985-C7E2-FA2F-9661FEB74BBE}"/>
              </a:ext>
            </a:extLst>
          </p:cNvPr>
          <p:cNvGrpSpPr/>
          <p:nvPr/>
        </p:nvGrpSpPr>
        <p:grpSpPr>
          <a:xfrm>
            <a:off x="5660704" y="3226888"/>
            <a:ext cx="914400" cy="914400"/>
            <a:chOff x="4581524" y="1316417"/>
            <a:chExt cx="914400" cy="914400"/>
          </a:xfrm>
        </p:grpSpPr>
        <p:sp>
          <p:nvSpPr>
            <p:cNvPr id="36" name="Oval 35">
              <a:extLst>
                <a:ext uri="{FF2B5EF4-FFF2-40B4-BE49-F238E27FC236}">
                  <a16:creationId xmlns:a16="http://schemas.microsoft.com/office/drawing/2014/main" id="{F129D8FE-D1F3-FD69-9D8A-7DC80D572085}"/>
                </a:ext>
              </a:extLst>
            </p:cNvPr>
            <p:cNvSpPr/>
            <p:nvPr/>
          </p:nvSpPr>
          <p:spPr>
            <a:xfrm>
              <a:off x="4729162" y="1464055"/>
              <a:ext cx="619125" cy="619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7" name="Graphic 36" descr="Circle with left arrow with solid fill">
              <a:extLst>
                <a:ext uri="{FF2B5EF4-FFF2-40B4-BE49-F238E27FC236}">
                  <a16:creationId xmlns:a16="http://schemas.microsoft.com/office/drawing/2014/main" id="{0617F1F8-D3C8-669F-1FC0-2B96EDD45C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4581524" y="1316417"/>
              <a:ext cx="914400" cy="914400"/>
            </a:xfrm>
            <a:prstGeom prst="rect">
              <a:avLst/>
            </a:prstGeom>
          </p:spPr>
        </p:pic>
      </p:grpSp>
      <p:sp>
        <p:nvSpPr>
          <p:cNvPr id="38" name="Rectangle 37">
            <a:extLst>
              <a:ext uri="{FF2B5EF4-FFF2-40B4-BE49-F238E27FC236}">
                <a16:creationId xmlns:a16="http://schemas.microsoft.com/office/drawing/2014/main" id="{7430D9F7-A606-7701-F6C4-C514B2B2FDAF}"/>
              </a:ext>
            </a:extLst>
          </p:cNvPr>
          <p:cNvSpPr/>
          <p:nvPr/>
        </p:nvSpPr>
        <p:spPr>
          <a:xfrm>
            <a:off x="8992015" y="2822312"/>
            <a:ext cx="2576094" cy="1723549"/>
          </a:xfrm>
          <a:prstGeom prst="rect">
            <a:avLst/>
          </a:prstGeom>
          <a:solidFill>
            <a:srgbClr val="E2671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Business Manager</a:t>
            </a:r>
          </a:p>
        </p:txBody>
      </p:sp>
      <p:grpSp>
        <p:nvGrpSpPr>
          <p:cNvPr id="39" name="Group 38">
            <a:extLst>
              <a:ext uri="{FF2B5EF4-FFF2-40B4-BE49-F238E27FC236}">
                <a16:creationId xmlns:a16="http://schemas.microsoft.com/office/drawing/2014/main" id="{A39E6CB2-40A4-91DD-A367-A37819AC12C4}"/>
              </a:ext>
            </a:extLst>
          </p:cNvPr>
          <p:cNvGrpSpPr/>
          <p:nvPr/>
        </p:nvGrpSpPr>
        <p:grpSpPr>
          <a:xfrm>
            <a:off x="8406399" y="3226888"/>
            <a:ext cx="914400" cy="914400"/>
            <a:chOff x="4581524" y="1316417"/>
            <a:chExt cx="914400" cy="914400"/>
          </a:xfrm>
        </p:grpSpPr>
        <p:sp>
          <p:nvSpPr>
            <p:cNvPr id="40" name="Oval 39">
              <a:extLst>
                <a:ext uri="{FF2B5EF4-FFF2-40B4-BE49-F238E27FC236}">
                  <a16:creationId xmlns:a16="http://schemas.microsoft.com/office/drawing/2014/main" id="{EA5D76AB-056D-3A99-F853-E8008E2A7C48}"/>
                </a:ext>
              </a:extLst>
            </p:cNvPr>
            <p:cNvSpPr/>
            <p:nvPr/>
          </p:nvSpPr>
          <p:spPr>
            <a:xfrm>
              <a:off x="4729162" y="1464055"/>
              <a:ext cx="619125" cy="619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1" name="Graphic 40" descr="Circle with left arrow with solid fill">
              <a:extLst>
                <a:ext uri="{FF2B5EF4-FFF2-40B4-BE49-F238E27FC236}">
                  <a16:creationId xmlns:a16="http://schemas.microsoft.com/office/drawing/2014/main" id="{3F6E3E45-0F58-E8F0-7741-A93BAA78CFE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4581524" y="1316417"/>
              <a:ext cx="914400" cy="914400"/>
            </a:xfrm>
            <a:prstGeom prst="rect">
              <a:avLst/>
            </a:prstGeom>
          </p:spPr>
        </p:pic>
      </p:grpSp>
      <p:sp>
        <p:nvSpPr>
          <p:cNvPr id="42" name="Rectangle 41">
            <a:extLst>
              <a:ext uri="{FF2B5EF4-FFF2-40B4-BE49-F238E27FC236}">
                <a16:creationId xmlns:a16="http://schemas.microsoft.com/office/drawing/2014/main" id="{5C2B7032-19F2-6882-4A7F-86C5A5CE7FA0}"/>
              </a:ext>
            </a:extLst>
          </p:cNvPr>
          <p:cNvSpPr/>
          <p:nvPr/>
        </p:nvSpPr>
        <p:spPr>
          <a:xfrm>
            <a:off x="3458408" y="4607395"/>
            <a:ext cx="2576094" cy="1723549"/>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Team Coordinator</a:t>
            </a:r>
          </a:p>
        </p:txBody>
      </p:sp>
      <p:grpSp>
        <p:nvGrpSpPr>
          <p:cNvPr id="43" name="Group 42">
            <a:extLst>
              <a:ext uri="{FF2B5EF4-FFF2-40B4-BE49-F238E27FC236}">
                <a16:creationId xmlns:a16="http://schemas.microsoft.com/office/drawing/2014/main" id="{26111D8C-5EC2-F44E-797B-24DD592BA138}"/>
              </a:ext>
            </a:extLst>
          </p:cNvPr>
          <p:cNvGrpSpPr/>
          <p:nvPr/>
        </p:nvGrpSpPr>
        <p:grpSpPr>
          <a:xfrm>
            <a:off x="2850829" y="5027987"/>
            <a:ext cx="914400" cy="914400"/>
            <a:chOff x="4581524" y="1316417"/>
            <a:chExt cx="914400" cy="914400"/>
          </a:xfrm>
        </p:grpSpPr>
        <p:sp>
          <p:nvSpPr>
            <p:cNvPr id="44" name="Oval 43">
              <a:extLst>
                <a:ext uri="{FF2B5EF4-FFF2-40B4-BE49-F238E27FC236}">
                  <a16:creationId xmlns:a16="http://schemas.microsoft.com/office/drawing/2014/main" id="{68B455FA-80C2-2A36-E338-38BA2FDA6B23}"/>
                </a:ext>
              </a:extLst>
            </p:cNvPr>
            <p:cNvSpPr/>
            <p:nvPr/>
          </p:nvSpPr>
          <p:spPr>
            <a:xfrm>
              <a:off x="4729162" y="1464055"/>
              <a:ext cx="619125" cy="619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5" name="Graphic 44" descr="Circle with left arrow with solid fill">
              <a:extLst>
                <a:ext uri="{FF2B5EF4-FFF2-40B4-BE49-F238E27FC236}">
                  <a16:creationId xmlns:a16="http://schemas.microsoft.com/office/drawing/2014/main" id="{5A3186AF-4B76-ABBF-4141-9F0CB81D2C9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4581524" y="1316417"/>
              <a:ext cx="914400" cy="914400"/>
            </a:xfrm>
            <a:prstGeom prst="rect">
              <a:avLst/>
            </a:prstGeom>
          </p:spPr>
        </p:pic>
      </p:grpSp>
      <p:sp>
        <p:nvSpPr>
          <p:cNvPr id="46" name="Rectangle 45">
            <a:extLst>
              <a:ext uri="{FF2B5EF4-FFF2-40B4-BE49-F238E27FC236}">
                <a16:creationId xmlns:a16="http://schemas.microsoft.com/office/drawing/2014/main" id="{0D779486-9F28-B675-BAB8-288F25A73295}"/>
              </a:ext>
            </a:extLst>
          </p:cNvPr>
          <p:cNvSpPr/>
          <p:nvPr/>
        </p:nvSpPr>
        <p:spPr>
          <a:xfrm>
            <a:off x="6268283" y="4607395"/>
            <a:ext cx="2576094" cy="1723549"/>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Team Member</a:t>
            </a:r>
          </a:p>
        </p:txBody>
      </p:sp>
      <p:grpSp>
        <p:nvGrpSpPr>
          <p:cNvPr id="47" name="Group 46">
            <a:extLst>
              <a:ext uri="{FF2B5EF4-FFF2-40B4-BE49-F238E27FC236}">
                <a16:creationId xmlns:a16="http://schemas.microsoft.com/office/drawing/2014/main" id="{B1F4AE42-D93F-1ECE-CCB3-8B503C235D74}"/>
              </a:ext>
            </a:extLst>
          </p:cNvPr>
          <p:cNvGrpSpPr/>
          <p:nvPr/>
        </p:nvGrpSpPr>
        <p:grpSpPr>
          <a:xfrm>
            <a:off x="5660704" y="5027987"/>
            <a:ext cx="914400" cy="914400"/>
            <a:chOff x="4581524" y="1316417"/>
            <a:chExt cx="914400" cy="914400"/>
          </a:xfrm>
        </p:grpSpPr>
        <p:sp>
          <p:nvSpPr>
            <p:cNvPr id="48" name="Oval 47">
              <a:extLst>
                <a:ext uri="{FF2B5EF4-FFF2-40B4-BE49-F238E27FC236}">
                  <a16:creationId xmlns:a16="http://schemas.microsoft.com/office/drawing/2014/main" id="{58336D88-85BE-D54D-8B7A-C080A74A1A3F}"/>
                </a:ext>
              </a:extLst>
            </p:cNvPr>
            <p:cNvSpPr/>
            <p:nvPr/>
          </p:nvSpPr>
          <p:spPr>
            <a:xfrm>
              <a:off x="4729162" y="1464055"/>
              <a:ext cx="619125" cy="619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9" name="Graphic 48" descr="Circle with left arrow with solid fill">
              <a:extLst>
                <a:ext uri="{FF2B5EF4-FFF2-40B4-BE49-F238E27FC236}">
                  <a16:creationId xmlns:a16="http://schemas.microsoft.com/office/drawing/2014/main" id="{60B54A74-139D-EDEF-120F-E6C90FADEC0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4581524" y="1316417"/>
              <a:ext cx="914400" cy="914400"/>
            </a:xfrm>
            <a:prstGeom prst="rect">
              <a:avLst/>
            </a:prstGeom>
          </p:spPr>
        </p:pic>
      </p:grpSp>
    </p:spTree>
    <p:extLst>
      <p:ext uri="{BB962C8B-B14F-4D97-AF65-F5344CB8AC3E}">
        <p14:creationId xmlns:p14="http://schemas.microsoft.com/office/powerpoint/2010/main" val="3006294509"/>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83</TotalTime>
  <Words>572</Words>
  <Application>Microsoft Macintosh PowerPoint</Application>
  <PresentationFormat>Widescreen</PresentationFormat>
  <Paragraphs>126</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dcterms:created xsi:type="dcterms:W3CDTF">2022-05-03T22:54:49Z</dcterms:created>
  <dcterms:modified xsi:type="dcterms:W3CDTF">2022-05-12T18:13:52Z</dcterms:modified>
</cp:coreProperties>
</file>