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342" r:id="rId2"/>
    <p:sldId id="399" r:id="rId3"/>
    <p:sldId id="353" r:id="rId4"/>
    <p:sldId id="367" r:id="rId5"/>
    <p:sldId id="400" r:id="rId6"/>
    <p:sldId id="401" r:id="rId7"/>
    <p:sldId id="402" r:id="rId8"/>
    <p:sldId id="403" r:id="rId9"/>
    <p:sldId id="404" r:id="rId10"/>
    <p:sldId id="405" r:id="rId11"/>
    <p:sldId id="375"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8F0F"/>
    <a:srgbClr val="FFE497"/>
    <a:srgbClr val="D63519"/>
    <a:srgbClr val="D6A3BB"/>
    <a:srgbClr val="A26C0B"/>
    <a:srgbClr val="B2760B"/>
    <a:srgbClr val="FFF5DE"/>
    <a:srgbClr val="FFF3BA"/>
    <a:srgbClr val="FFD36D"/>
    <a:srgbClr val="4F4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7" autoAdjust="0"/>
    <p:restoredTop sz="96327"/>
  </p:normalViewPr>
  <p:slideViewPr>
    <p:cSldViewPr snapToGrid="0" snapToObjects="1">
      <p:cViewPr varScale="1">
        <p:scale>
          <a:sx n="128" d="100"/>
          <a:sy n="128" d="100"/>
        </p:scale>
        <p:origin x="20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10" Type="http://schemas.openxmlformats.org/officeDocument/2006/relationships/slide" Target="slides/slide12.xml"/><Relationship Id="rId4" Type="http://schemas.openxmlformats.org/officeDocument/2006/relationships/slide" Target="slides/slide6.xml"/><Relationship Id="rId9"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499122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3739298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21091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3962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724846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582459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410910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688484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379&amp;utm_source=integrated+content&amp;utm_campaign=/content/project-dashboard-templates&amp;utm_medium=Project+Dashboard+powerpoint+11379&amp;lpa=Project+Dashboard+powerpoint+11379&amp;lx=PFpZZjisDNTS-Ddigi3MyABAgeTPLDIL8TQRu558b7w"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1.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786153" cy="584775"/>
          </a:xfrm>
          <a:prstGeom prst="rect">
            <a:avLst/>
          </a:prstGeom>
          <a:noFill/>
        </p:spPr>
        <p:txBody>
          <a:bodyPr wrap="square" rtlCol="0">
            <a:spAutoFit/>
          </a:bodyPr>
          <a:lstStyle/>
          <a:p>
            <a:r>
              <a:rPr lang="en-US" sz="3200" b="1" dirty="0">
                <a:solidFill>
                  <a:schemeClr val="tx1">
                    <a:lumMod val="75000"/>
                    <a:lumOff val="25000"/>
                  </a:schemeClr>
                </a:solidFill>
                <a:latin typeface="Century Gothic" panose="020B0502020202020204" pitchFamily="34" charset="0"/>
              </a:rPr>
              <a:t>PROJECT DASHBOARD</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DASHBOARD PRESENTATION</a:t>
            </a:r>
            <a:endParaRPr lang="en-US" dirty="0">
              <a:solidFill>
                <a:schemeClr val="bg1"/>
              </a:solidFill>
              <a:latin typeface="Century Gothic" panose="020B0502020202020204" pitchFamily="34" charset="0"/>
              <a:ea typeface="Arial" charset="0"/>
              <a:cs typeface="Arial" charset="0"/>
            </a:endParaRP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628781"/>
            <a:ext cx="6668203" cy="2803781"/>
          </a:xfrm>
          <a:prstGeom prst="rect">
            <a:avLst/>
          </a:prstGeom>
          <a:noFill/>
        </p:spPr>
        <p:txBody>
          <a:bodyPr wrap="square" rtlCol="0">
            <a:spAutoFit/>
          </a:bodyPr>
          <a:lstStyle/>
          <a:p>
            <a:pPr>
              <a:lnSpc>
                <a:spcPct val="150000"/>
              </a:lnSpc>
            </a:pPr>
            <a:r>
              <a:rPr lang="en-US" sz="2000" dirty="0">
                <a:latin typeface="Century Gothic" panose="020B0502020202020204" pitchFamily="34" charset="0"/>
              </a:rPr>
              <a:t>Use the Project Dashboard Template in Excel to enter data that will populate the charts and graphs for your dashboard.  Place screenshots of each element on the following slides to build out your Project Dashboard Presentation. </a:t>
            </a:r>
          </a:p>
          <a:p>
            <a:pPr>
              <a:lnSpc>
                <a:spcPct val="150000"/>
              </a:lnSpc>
            </a:pPr>
            <a:r>
              <a:rPr lang="en-US" sz="2000" dirty="0">
                <a:latin typeface="Century Gothic" panose="020B0502020202020204" pitchFamily="34" charset="0"/>
              </a:rPr>
              <a:t> </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4"/>
          <a:srcRect/>
          <a:stretch/>
        </p:blipFill>
        <p:spPr>
          <a:xfrm>
            <a:off x="8071487" y="1922224"/>
            <a:ext cx="3567521" cy="4313113"/>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PENDING ITEMS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648756"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6. PENDING ITEMS</a:t>
            </a:r>
          </a:p>
        </p:txBody>
      </p:sp>
      <p:pic>
        <p:nvPicPr>
          <p:cNvPr id="3" name="Picture 2">
            <a:extLst>
              <a:ext uri="{FF2B5EF4-FFF2-40B4-BE49-F238E27FC236}">
                <a16:creationId xmlns:a16="http://schemas.microsoft.com/office/drawing/2014/main" id="{BF115C65-2ECA-BFBD-1177-158E74AD8E0B}"/>
              </a:ext>
            </a:extLst>
          </p:cNvPr>
          <p:cNvPicPr>
            <a:picLocks noChangeAspect="1"/>
          </p:cNvPicPr>
          <p:nvPr/>
        </p:nvPicPr>
        <p:blipFill>
          <a:blip r:embed="rId3"/>
          <a:srcRect/>
          <a:stretch/>
        </p:blipFill>
        <p:spPr>
          <a:xfrm>
            <a:off x="824948" y="1692522"/>
            <a:ext cx="10306878" cy="3803495"/>
          </a:xfrm>
          <a:prstGeom prst="rect">
            <a:avLst/>
          </a:prstGeom>
        </p:spPr>
      </p:pic>
    </p:spTree>
    <p:extLst>
      <p:ext uri="{BB962C8B-B14F-4D97-AF65-F5344CB8AC3E}">
        <p14:creationId xmlns:p14="http://schemas.microsoft.com/office/powerpoint/2010/main" val="3890148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7" descr="Completed with solid fill">
            <a:extLst>
              <a:ext uri="{FF2B5EF4-FFF2-40B4-BE49-F238E27FC236}">
                <a16:creationId xmlns:a16="http://schemas.microsoft.com/office/drawing/2014/main" id="{72956F95-6DA7-5146-9209-07B90796D5E5}"/>
              </a:ext>
            </a:extLst>
          </p:cNvPr>
          <p:cNvPicPr>
            <a:picLocks/>
          </p:cNvPicPr>
          <p:nvPr/>
        </p:nvPicPr>
        <p:blipFill>
          <a:blip r:embed="rId3">
            <a:extLst>
              <a:ext uri="{96DAC541-7B7A-43D3-8B79-37D633B846F1}">
                <asvg:svgBlip xmlns:asvg="http://schemas.microsoft.com/office/drawing/2016/SVG/main" r:embed="rId4"/>
              </a:ext>
            </a:extLst>
          </a:blip>
          <a:srcRect/>
          <a:stretch/>
        </p:blipFill>
        <p:spPr>
          <a:xfrm>
            <a:off x="8393723" y="3429000"/>
            <a:ext cx="3718055" cy="3718055"/>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SUMMARY</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662908"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7. SUMMARY</a:t>
            </a:r>
          </a:p>
        </p:txBody>
      </p:sp>
      <p:sp>
        <p:nvSpPr>
          <p:cNvPr id="10" name="TextBox 9">
            <a:extLst>
              <a:ext uri="{FF2B5EF4-FFF2-40B4-BE49-F238E27FC236}">
                <a16:creationId xmlns:a16="http://schemas.microsoft.com/office/drawing/2014/main" id="{A4F0FC30-93FE-C548-A8F1-3908088EEC39}"/>
              </a:ext>
            </a:extLst>
          </p:cNvPr>
          <p:cNvSpPr txBox="1"/>
          <p:nvPr/>
        </p:nvSpPr>
        <p:spPr>
          <a:xfrm>
            <a:off x="808892" y="1043354"/>
            <a:ext cx="8654032" cy="369332"/>
          </a:xfrm>
          <a:prstGeom prst="rect">
            <a:avLst/>
          </a:prstGeom>
          <a:noFill/>
        </p:spPr>
        <p:txBody>
          <a:bodyPr wrap="square" rtlCol="0">
            <a:spAutoFit/>
          </a:bodyPr>
          <a:lstStyle/>
          <a:p>
            <a:r>
              <a:rPr lang="en-US" dirty="0">
                <a:latin typeface="Century Gothic" panose="020B0502020202020204" pitchFamily="34" charset="0"/>
              </a:rPr>
              <a:t>Include any other critical information. </a:t>
            </a:r>
          </a:p>
        </p:txBody>
      </p:sp>
    </p:spTree>
    <p:extLst>
      <p:ext uri="{BB962C8B-B14F-4D97-AF65-F5344CB8AC3E}">
        <p14:creationId xmlns:p14="http://schemas.microsoft.com/office/powerpoint/2010/main" val="370049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DASHBOARD PRESENTATION</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463396" y="3694059"/>
            <a:ext cx="6772147" cy="769441"/>
          </a:xfrm>
          <a:prstGeom prst="rect">
            <a:avLst/>
          </a:prstGeom>
          <a:noFill/>
        </p:spPr>
        <p:txBody>
          <a:bodyPr wrap="square" rtlCol="0">
            <a:spAutoFit/>
          </a:bodyPr>
          <a:lstStyle/>
          <a:p>
            <a:r>
              <a:rPr lang="en-US" sz="4400" dirty="0">
                <a:latin typeface="Century Gothic" panose="020B0502020202020204" pitchFamily="34" charset="0"/>
              </a:rPr>
              <a:t>PROJECT DASHBOARD</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2"/>
          <a:srcRect/>
          <a:stretch/>
        </p:blipFill>
        <p:spPr>
          <a:xfrm>
            <a:off x="8071487" y="1922224"/>
            <a:ext cx="3567521" cy="4313113"/>
          </a:xfrm>
          <a:prstGeom prst="rect">
            <a:avLst/>
          </a:prstGeom>
        </p:spPr>
      </p:pic>
      <p:sp>
        <p:nvSpPr>
          <p:cNvPr id="12" name="TextBox 11">
            <a:extLst>
              <a:ext uri="{FF2B5EF4-FFF2-40B4-BE49-F238E27FC236}">
                <a16:creationId xmlns:a16="http://schemas.microsoft.com/office/drawing/2014/main" id="{E6138981-03C3-494F-8F6E-EB790F07F244}"/>
              </a:ext>
            </a:extLst>
          </p:cNvPr>
          <p:cNvSpPr txBox="1"/>
          <p:nvPr/>
        </p:nvSpPr>
        <p:spPr>
          <a:xfrm>
            <a:off x="463396" y="1714069"/>
            <a:ext cx="8138087" cy="830997"/>
          </a:xfrm>
          <a:prstGeom prst="rect">
            <a:avLst/>
          </a:prstGeom>
          <a:noFill/>
        </p:spPr>
        <p:txBody>
          <a:bodyPr wrap="square" rtlCol="0">
            <a:spAutoFit/>
          </a:bodyPr>
          <a:lstStyle/>
          <a:p>
            <a:r>
              <a:rPr lang="en-US" sz="4800" dirty="0">
                <a:solidFill>
                  <a:schemeClr val="tx1">
                    <a:lumMod val="65000"/>
                    <a:lumOff val="35000"/>
                  </a:schemeClr>
                </a:solidFill>
                <a:latin typeface="Century Gothic" panose="020B0502020202020204" pitchFamily="34" charset="0"/>
              </a:rPr>
              <a:t>[ PROJECT NAME ]</a:t>
            </a:r>
            <a:endParaRPr lang="en-US" sz="2000" dirty="0">
              <a:solidFill>
                <a:schemeClr val="tx1">
                  <a:lumMod val="65000"/>
                  <a:lumOff val="35000"/>
                </a:schemeClr>
              </a:solidFill>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41EF0A05-BAC1-918A-53D7-36EA2B44B908}"/>
              </a:ext>
            </a:extLst>
          </p:cNvPr>
          <p:cNvGraphicFramePr>
            <a:graphicFrameLocks noGrp="1"/>
          </p:cNvGraphicFramePr>
          <p:nvPr>
            <p:extLst>
              <p:ext uri="{D42A27DB-BD31-4B8C-83A1-F6EECF244321}">
                <p14:modId xmlns:p14="http://schemas.microsoft.com/office/powerpoint/2010/main" val="3039380741"/>
              </p:ext>
            </p:extLst>
          </p:nvPr>
        </p:nvGraphicFramePr>
        <p:xfrm>
          <a:off x="552990" y="4701374"/>
          <a:ext cx="5967078" cy="1068194"/>
        </p:xfrm>
        <a:graphic>
          <a:graphicData uri="http://schemas.openxmlformats.org/drawingml/2006/table">
            <a:tbl>
              <a:tblPr>
                <a:tableStyleId>{5C22544A-7EE6-4342-B048-85BDC9FD1C3A}</a:tableStyleId>
              </a:tblPr>
              <a:tblGrid>
                <a:gridCol w="1989026">
                  <a:extLst>
                    <a:ext uri="{9D8B030D-6E8A-4147-A177-3AD203B41FA5}">
                      <a16:colId xmlns:a16="http://schemas.microsoft.com/office/drawing/2014/main" val="308985738"/>
                    </a:ext>
                  </a:extLst>
                </a:gridCol>
                <a:gridCol w="1989026">
                  <a:extLst>
                    <a:ext uri="{9D8B030D-6E8A-4147-A177-3AD203B41FA5}">
                      <a16:colId xmlns:a16="http://schemas.microsoft.com/office/drawing/2014/main" val="2844705123"/>
                    </a:ext>
                  </a:extLst>
                </a:gridCol>
                <a:gridCol w="1989026">
                  <a:extLst>
                    <a:ext uri="{9D8B030D-6E8A-4147-A177-3AD203B41FA5}">
                      <a16:colId xmlns:a16="http://schemas.microsoft.com/office/drawing/2014/main" val="2942674131"/>
                    </a:ext>
                  </a:extLst>
                </a:gridCol>
              </a:tblGrid>
              <a:tr h="407339">
                <a:tc>
                  <a:txBody>
                    <a:bodyPr/>
                    <a:lstStyle/>
                    <a:p>
                      <a:pPr algn="ctr" fontAlgn="ctr"/>
                      <a:r>
                        <a:rPr lang="en-US" sz="1400" u="none" strike="noStrike" dirty="0">
                          <a:effectLst/>
                          <a:latin typeface="Century Gothic" panose="020B0502020202020204" pitchFamily="34" charset="0"/>
                        </a:rPr>
                        <a:t>DATE</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1400" u="none" strike="noStrike" dirty="0">
                          <a:effectLst/>
                          <a:latin typeface="Century Gothic" panose="020B0502020202020204" pitchFamily="34" charset="0"/>
                        </a:rPr>
                        <a:t>PROJECT  STATUS</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1400" u="none" strike="noStrike" dirty="0">
                          <a:effectLst/>
                          <a:latin typeface="Century Gothic" panose="020B0502020202020204" pitchFamily="34" charset="0"/>
                        </a:rPr>
                        <a:t>% COMPLETE</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64062293"/>
                  </a:ext>
                </a:extLst>
              </a:tr>
              <a:tr h="660855">
                <a:tc>
                  <a:txBody>
                    <a:bodyPr/>
                    <a:lstStyle/>
                    <a:p>
                      <a:pPr algn="ctr" fontAlgn="ctr"/>
                      <a:r>
                        <a:rPr lang="en-US" sz="2000" u="none" strike="noStrike" dirty="0">
                          <a:effectLst/>
                          <a:latin typeface="Century Gothic" panose="020B0502020202020204" pitchFamily="34" charset="0"/>
                        </a:rPr>
                        <a:t>00/00/0000</a:t>
                      </a:r>
                      <a:endParaRPr lang="en-US" sz="20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2000" u="none" strike="noStrike" dirty="0">
                          <a:effectLst/>
                          <a:latin typeface="Century Gothic" panose="020B0502020202020204" pitchFamily="34" charset="0"/>
                        </a:rPr>
                        <a:t>In Progress</a:t>
                      </a:r>
                      <a:endParaRPr lang="en-US" sz="2000" b="1"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2D050"/>
                    </a:solidFill>
                  </a:tcPr>
                </a:tc>
                <a:tc>
                  <a:txBody>
                    <a:bodyPr/>
                    <a:lstStyle/>
                    <a:p>
                      <a:pPr algn="ctr" fontAlgn="ctr"/>
                      <a:r>
                        <a:rPr lang="en-US" sz="2000" u="none" strike="noStrike" dirty="0">
                          <a:effectLst/>
                          <a:latin typeface="Century Gothic" panose="020B0502020202020204" pitchFamily="34" charset="0"/>
                        </a:rPr>
                        <a:t>72%</a:t>
                      </a:r>
                      <a:endParaRPr lang="en-US" sz="20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93918707"/>
                  </a:ext>
                </a:extLst>
              </a:tr>
            </a:tbl>
          </a:graphicData>
        </a:graphic>
      </p:graphicFrame>
    </p:spTree>
    <p:extLst>
      <p:ext uri="{BB962C8B-B14F-4D97-AF65-F5344CB8AC3E}">
        <p14:creationId xmlns:p14="http://schemas.microsoft.com/office/powerpoint/2010/main" val="2728107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2196549" y="6477000"/>
            <a:ext cx="95506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DASHBOARD PRESENTATION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883564" y="938682"/>
            <a:ext cx="4270894" cy="4669548"/>
          </a:xfrm>
          <a:prstGeom prst="rect">
            <a:avLst/>
          </a:prstGeom>
          <a:noFill/>
        </p:spPr>
        <p:txBody>
          <a:bodyPr wrap="square" numCol="1" rtlCol="0">
            <a:spAutoFit/>
          </a:bodyPr>
          <a:lstStyle/>
          <a:p>
            <a:pPr>
              <a:lnSpc>
                <a:spcPct val="150000"/>
              </a:lnSpc>
              <a:spcBef>
                <a:spcPts val="600"/>
              </a:spcBef>
              <a:spcAft>
                <a:spcPts val="400"/>
              </a:spcAft>
            </a:pPr>
            <a:r>
              <a:rPr lang="en-US" sz="2400" dirty="0">
                <a:latin typeface="Century Gothic" panose="020B0502020202020204" pitchFamily="34" charset="0"/>
              </a:rPr>
              <a:t>Dashboard Data</a:t>
            </a:r>
          </a:p>
          <a:p>
            <a:pPr>
              <a:lnSpc>
                <a:spcPct val="150000"/>
              </a:lnSpc>
              <a:spcBef>
                <a:spcPts val="600"/>
              </a:spcBef>
              <a:spcAft>
                <a:spcPts val="400"/>
              </a:spcAft>
            </a:pPr>
            <a:r>
              <a:rPr lang="en-US" sz="2400" dirty="0">
                <a:latin typeface="Century Gothic" panose="020B0502020202020204" pitchFamily="34" charset="0"/>
              </a:rPr>
              <a:t>Task Timeline</a:t>
            </a:r>
          </a:p>
          <a:p>
            <a:pPr>
              <a:lnSpc>
                <a:spcPct val="150000"/>
              </a:lnSpc>
              <a:spcBef>
                <a:spcPts val="600"/>
              </a:spcBef>
              <a:spcAft>
                <a:spcPts val="400"/>
              </a:spcAft>
            </a:pPr>
            <a:r>
              <a:rPr lang="en-US" sz="2400" dirty="0">
                <a:latin typeface="Century Gothic" panose="020B0502020202020204" pitchFamily="34" charset="0"/>
              </a:rPr>
              <a:t>Task Status</a:t>
            </a:r>
          </a:p>
          <a:p>
            <a:pPr>
              <a:lnSpc>
                <a:spcPct val="150000"/>
              </a:lnSpc>
              <a:spcBef>
                <a:spcPts val="600"/>
              </a:spcBef>
              <a:spcAft>
                <a:spcPts val="400"/>
              </a:spcAft>
            </a:pPr>
            <a:r>
              <a:rPr lang="en-US" sz="2400" dirty="0">
                <a:latin typeface="Century Gothic" panose="020B0502020202020204" pitchFamily="34" charset="0"/>
              </a:rPr>
              <a:t>Task Priority</a:t>
            </a:r>
          </a:p>
          <a:p>
            <a:pPr>
              <a:lnSpc>
                <a:spcPct val="150000"/>
              </a:lnSpc>
              <a:spcBef>
                <a:spcPts val="600"/>
              </a:spcBef>
              <a:spcAft>
                <a:spcPts val="400"/>
              </a:spcAft>
            </a:pPr>
            <a:r>
              <a:rPr lang="en-US" sz="2400" dirty="0">
                <a:latin typeface="Century Gothic" panose="020B0502020202020204" pitchFamily="34" charset="0"/>
              </a:rPr>
              <a:t>Budget</a:t>
            </a:r>
          </a:p>
          <a:p>
            <a:pPr>
              <a:lnSpc>
                <a:spcPct val="150000"/>
              </a:lnSpc>
              <a:spcBef>
                <a:spcPts val="600"/>
              </a:spcBef>
              <a:spcAft>
                <a:spcPts val="400"/>
              </a:spcAft>
            </a:pPr>
            <a:r>
              <a:rPr lang="en-US" sz="2400" dirty="0">
                <a:latin typeface="Century Gothic" panose="020B0502020202020204" pitchFamily="34" charset="0"/>
              </a:rPr>
              <a:t>Pending Items</a:t>
            </a:r>
          </a:p>
          <a:p>
            <a:pPr>
              <a:lnSpc>
                <a:spcPct val="150000"/>
              </a:lnSpc>
              <a:spcBef>
                <a:spcPts val="600"/>
              </a:spcBef>
              <a:spcAft>
                <a:spcPts val="400"/>
              </a:spcAft>
            </a:pPr>
            <a:r>
              <a:rPr lang="en-US" sz="2400" dirty="0">
                <a:latin typeface="Century Gothic" panose="020B0502020202020204" pitchFamily="34" charset="0"/>
              </a:rPr>
              <a:t>Summary</a:t>
            </a:r>
          </a:p>
        </p:txBody>
      </p:sp>
      <p:sp>
        <p:nvSpPr>
          <p:cNvPr id="40" name="TextBox 39">
            <a:extLst>
              <a:ext uri="{FF2B5EF4-FFF2-40B4-BE49-F238E27FC236}">
                <a16:creationId xmlns:a16="http://schemas.microsoft.com/office/drawing/2014/main" id="{0912F814-D179-264A-96E2-2790AF8762EE}"/>
              </a:ext>
            </a:extLst>
          </p:cNvPr>
          <p:cNvSpPr txBox="1"/>
          <p:nvPr/>
        </p:nvSpPr>
        <p:spPr>
          <a:xfrm>
            <a:off x="367748" y="938682"/>
            <a:ext cx="515816" cy="4669548"/>
          </a:xfrm>
          <a:prstGeom prst="rect">
            <a:avLst/>
          </a:prstGeom>
          <a:noFill/>
        </p:spPr>
        <p:txBody>
          <a:bodyPr wrap="square" numCol="1" rtlCol="0">
            <a:spAutoFit/>
          </a:bodyPr>
          <a:lstStyle/>
          <a:p>
            <a:pPr algn="r">
              <a:lnSpc>
                <a:spcPct val="150000"/>
              </a:lnSpc>
              <a:spcBef>
                <a:spcPts val="600"/>
              </a:spcBef>
              <a:spcAft>
                <a:spcPts val="400"/>
              </a:spcAft>
            </a:pPr>
            <a:r>
              <a:rPr lang="en-US" sz="2400" dirty="0">
                <a:solidFill>
                  <a:schemeClr val="accent2"/>
                </a:solidFill>
                <a:latin typeface="Century Gothic" panose="020B0502020202020204" pitchFamily="34" charset="0"/>
              </a:rPr>
              <a:t>1</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2</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3</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4</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5</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6</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7</a:t>
            </a:r>
          </a:p>
        </p:txBody>
      </p:sp>
      <p:pic>
        <p:nvPicPr>
          <p:cNvPr id="41" name="Picture 40">
            <a:extLst>
              <a:ext uri="{FF2B5EF4-FFF2-40B4-BE49-F238E27FC236}">
                <a16:creationId xmlns:a16="http://schemas.microsoft.com/office/drawing/2014/main" id="{62D9CAD0-6D0F-CD41-AD4D-C7722330F15A}"/>
              </a:ext>
            </a:extLst>
          </p:cNvPr>
          <p:cNvPicPr>
            <a:picLocks noChangeAspect="1"/>
          </p:cNvPicPr>
          <p:nvPr/>
        </p:nvPicPr>
        <p:blipFill>
          <a:blip r:embed="rId3"/>
          <a:srcRect/>
          <a:stretch/>
        </p:blipFill>
        <p:spPr>
          <a:xfrm>
            <a:off x="7107105" y="255512"/>
            <a:ext cx="4997547" cy="6042007"/>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DASHBOARD DATA</a:t>
            </a:r>
          </a:p>
        </p:txBody>
      </p:sp>
      <p:pic>
        <p:nvPicPr>
          <p:cNvPr id="4" name="Picture 3">
            <a:extLst>
              <a:ext uri="{FF2B5EF4-FFF2-40B4-BE49-F238E27FC236}">
                <a16:creationId xmlns:a16="http://schemas.microsoft.com/office/drawing/2014/main" id="{0F443B3E-2A01-5487-8BD2-F1DAAA36F306}"/>
              </a:ext>
            </a:extLst>
          </p:cNvPr>
          <p:cNvPicPr>
            <a:picLocks noChangeAspect="1"/>
          </p:cNvPicPr>
          <p:nvPr/>
        </p:nvPicPr>
        <p:blipFill>
          <a:blip r:embed="rId3"/>
          <a:srcRect/>
          <a:stretch/>
        </p:blipFill>
        <p:spPr>
          <a:xfrm>
            <a:off x="367748" y="1412063"/>
            <a:ext cx="11508230" cy="3435668"/>
          </a:xfrm>
          <a:prstGeom prst="rect">
            <a:avLst/>
          </a:prstGeom>
        </p:spPr>
      </p:pic>
    </p:spTree>
    <p:extLst>
      <p:ext uri="{BB962C8B-B14F-4D97-AF65-F5344CB8AC3E}">
        <p14:creationId xmlns:p14="http://schemas.microsoft.com/office/powerpoint/2010/main" val="365272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DASHBOARD DATA</a:t>
            </a:r>
          </a:p>
        </p:txBody>
      </p:sp>
      <p:pic>
        <p:nvPicPr>
          <p:cNvPr id="3" name="Picture 2">
            <a:extLst>
              <a:ext uri="{FF2B5EF4-FFF2-40B4-BE49-F238E27FC236}">
                <a16:creationId xmlns:a16="http://schemas.microsoft.com/office/drawing/2014/main" id="{17EC2159-EAF9-731D-93FE-4F37A3285504}"/>
              </a:ext>
            </a:extLst>
          </p:cNvPr>
          <p:cNvPicPr>
            <a:picLocks noChangeAspect="1"/>
          </p:cNvPicPr>
          <p:nvPr/>
        </p:nvPicPr>
        <p:blipFill>
          <a:blip r:embed="rId3"/>
          <a:srcRect/>
          <a:stretch/>
        </p:blipFill>
        <p:spPr>
          <a:xfrm>
            <a:off x="478564" y="949691"/>
            <a:ext cx="9837624" cy="4958617"/>
          </a:xfrm>
          <a:prstGeom prst="rect">
            <a:avLst/>
          </a:prstGeom>
        </p:spPr>
      </p:pic>
    </p:spTree>
    <p:extLst>
      <p:ext uri="{BB962C8B-B14F-4D97-AF65-F5344CB8AC3E}">
        <p14:creationId xmlns:p14="http://schemas.microsoft.com/office/powerpoint/2010/main" val="2827377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4739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TASK TIMELINE</a:t>
            </a:r>
          </a:p>
        </p:txBody>
      </p:sp>
      <p:pic>
        <p:nvPicPr>
          <p:cNvPr id="3" name="Picture 2">
            <a:extLst>
              <a:ext uri="{FF2B5EF4-FFF2-40B4-BE49-F238E27FC236}">
                <a16:creationId xmlns:a16="http://schemas.microsoft.com/office/drawing/2014/main" id="{E2645407-A4A5-75C9-7C77-21DA6679728A}"/>
              </a:ext>
            </a:extLst>
          </p:cNvPr>
          <p:cNvPicPr>
            <a:picLocks noChangeAspect="1"/>
          </p:cNvPicPr>
          <p:nvPr/>
        </p:nvPicPr>
        <p:blipFill rotWithShape="1">
          <a:blip r:embed="rId3"/>
          <a:srcRect t="7630"/>
          <a:stretch/>
        </p:blipFill>
        <p:spPr>
          <a:xfrm>
            <a:off x="285496" y="1187865"/>
            <a:ext cx="11905692" cy="4137965"/>
          </a:xfrm>
          <a:prstGeom prst="rect">
            <a:avLst/>
          </a:prstGeom>
        </p:spPr>
      </p:pic>
    </p:spTree>
    <p:extLst>
      <p:ext uri="{BB962C8B-B14F-4D97-AF65-F5344CB8AC3E}">
        <p14:creationId xmlns:p14="http://schemas.microsoft.com/office/powerpoint/2010/main" val="3568714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TASK STATUS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01076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3. TASK STATUS</a:t>
            </a:r>
          </a:p>
        </p:txBody>
      </p:sp>
      <p:pic>
        <p:nvPicPr>
          <p:cNvPr id="3" name="Picture 2">
            <a:extLst>
              <a:ext uri="{FF2B5EF4-FFF2-40B4-BE49-F238E27FC236}">
                <a16:creationId xmlns:a16="http://schemas.microsoft.com/office/drawing/2014/main" id="{61953230-69FD-E74E-DF98-52DAC793D188}"/>
              </a:ext>
            </a:extLst>
          </p:cNvPr>
          <p:cNvPicPr>
            <a:picLocks noChangeAspect="1"/>
          </p:cNvPicPr>
          <p:nvPr/>
        </p:nvPicPr>
        <p:blipFill rotWithShape="1">
          <a:blip r:embed="rId3"/>
          <a:srcRect t="8147"/>
          <a:stretch/>
        </p:blipFill>
        <p:spPr>
          <a:xfrm>
            <a:off x="3781586" y="248400"/>
            <a:ext cx="6840836" cy="6046681"/>
          </a:xfrm>
          <a:prstGeom prst="rect">
            <a:avLst/>
          </a:prstGeom>
        </p:spPr>
      </p:pic>
    </p:spTree>
    <p:extLst>
      <p:ext uri="{BB962C8B-B14F-4D97-AF65-F5344CB8AC3E}">
        <p14:creationId xmlns:p14="http://schemas.microsoft.com/office/powerpoint/2010/main" val="1362670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TASK PRIORITY</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81054"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4. TASK PRIORITY</a:t>
            </a:r>
          </a:p>
        </p:txBody>
      </p:sp>
      <p:pic>
        <p:nvPicPr>
          <p:cNvPr id="3" name="Picture 2">
            <a:extLst>
              <a:ext uri="{FF2B5EF4-FFF2-40B4-BE49-F238E27FC236}">
                <a16:creationId xmlns:a16="http://schemas.microsoft.com/office/drawing/2014/main" id="{1EED433A-1063-7B43-618D-B5917BAF1AA9}"/>
              </a:ext>
            </a:extLst>
          </p:cNvPr>
          <p:cNvPicPr>
            <a:picLocks noChangeAspect="1"/>
          </p:cNvPicPr>
          <p:nvPr/>
        </p:nvPicPr>
        <p:blipFill rotWithShape="1">
          <a:blip r:embed="rId3"/>
          <a:srcRect t="7705"/>
          <a:stretch/>
        </p:blipFill>
        <p:spPr>
          <a:xfrm>
            <a:off x="4614729" y="248400"/>
            <a:ext cx="5691497" cy="6042459"/>
          </a:xfrm>
          <a:prstGeom prst="rect">
            <a:avLst/>
          </a:prstGeom>
        </p:spPr>
      </p:pic>
    </p:spTree>
    <p:extLst>
      <p:ext uri="{BB962C8B-B14F-4D97-AF65-F5344CB8AC3E}">
        <p14:creationId xmlns:p14="http://schemas.microsoft.com/office/powerpoint/2010/main" val="201687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BUDGET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20284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5. BUDGET</a:t>
            </a:r>
          </a:p>
        </p:txBody>
      </p:sp>
      <p:pic>
        <p:nvPicPr>
          <p:cNvPr id="3" name="Picture 2">
            <a:extLst>
              <a:ext uri="{FF2B5EF4-FFF2-40B4-BE49-F238E27FC236}">
                <a16:creationId xmlns:a16="http://schemas.microsoft.com/office/drawing/2014/main" id="{A1AD0D25-645C-2AF6-F080-C65BF7549D20}"/>
              </a:ext>
            </a:extLst>
          </p:cNvPr>
          <p:cNvPicPr>
            <a:picLocks noChangeAspect="1"/>
          </p:cNvPicPr>
          <p:nvPr/>
        </p:nvPicPr>
        <p:blipFill>
          <a:blip r:embed="rId3"/>
          <a:srcRect/>
          <a:stretch/>
        </p:blipFill>
        <p:spPr>
          <a:xfrm>
            <a:off x="116587" y="1742189"/>
            <a:ext cx="11677390" cy="3534535"/>
          </a:xfrm>
          <a:prstGeom prst="rect">
            <a:avLst/>
          </a:prstGeom>
        </p:spPr>
      </p:pic>
    </p:spTree>
    <p:extLst>
      <p:ext uri="{BB962C8B-B14F-4D97-AF65-F5344CB8AC3E}">
        <p14:creationId xmlns:p14="http://schemas.microsoft.com/office/powerpoint/2010/main" val="134168886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Identity-Presentation-Template_PowerPoint" id="{98FFEDC8-0C6F-7144-9F79-BD520B6F8325}" vid="{99DD93F0-E8D1-E747-BE7A-CF8C12A92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44</TotalTime>
  <Words>265</Words>
  <Application>Microsoft Macintosh PowerPoint</Application>
  <PresentationFormat>Widescreen</PresentationFormat>
  <Paragraphs>68</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4</cp:revision>
  <dcterms:created xsi:type="dcterms:W3CDTF">2022-04-18T18:36:26Z</dcterms:created>
  <dcterms:modified xsi:type="dcterms:W3CDTF">2022-05-09T21:22:03Z</dcterms:modified>
</cp:coreProperties>
</file>