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8" r:id="rId2"/>
    <p:sldId id="2235" r:id="rId3"/>
    <p:sldId id="316" r:id="rId4"/>
    <p:sldId id="355" r:id="rId5"/>
    <p:sldId id="2236" r:id="rId6"/>
    <p:sldId id="2237" r:id="rId7"/>
    <p:sldId id="2238" r:id="rId8"/>
    <p:sldId id="2239" r:id="rId9"/>
    <p:sldId id="2240" r:id="rId10"/>
    <p:sldId id="2241" r:id="rId11"/>
    <p:sldId id="2242" r:id="rId12"/>
    <p:sldId id="356"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86447"/>
  </p:normalViewPr>
  <p:slideViewPr>
    <p:cSldViewPr snapToGrid="0" snapToObjects="1">
      <p:cViewPr varScale="1">
        <p:scale>
          <a:sx n="128" d="100"/>
          <a:sy n="128" d="100"/>
        </p:scale>
        <p:origin x="5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212001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2763727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723159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83200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5/18/22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5/18/22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08&amp;utm_source=integrated+content&amp;utm_campaign=/content/project-debrief-templates&amp;utm_medium=Post-Project+Debrief+powerpoint+11408&amp;lpa=Post-Project+Debrief+powerpoint+11408&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10.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11" Type="http://schemas.openxmlformats.org/officeDocument/2006/relationships/slide" Target="slide6.xml"/><Relationship Id="rId5" Type="http://schemas.openxmlformats.org/officeDocument/2006/relationships/slide" Target="slide3.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F65EDF50-5A80-4DDE-89AE-9D5B0DCD02AC}"/>
              </a:ext>
            </a:extLst>
          </p:cNvPr>
          <p:cNvGrpSpPr/>
          <p:nvPr/>
        </p:nvGrpSpPr>
        <p:grpSpPr>
          <a:xfrm>
            <a:off x="7138805" y="360714"/>
            <a:ext cx="5724680" cy="6219640"/>
            <a:chOff x="7203068" y="-14628"/>
            <a:chExt cx="5724680" cy="6219640"/>
          </a:xfrm>
        </p:grpSpPr>
        <p:sp>
          <p:nvSpPr>
            <p:cNvPr id="22" name="Triangle 37">
              <a:extLst>
                <a:ext uri="{FF2B5EF4-FFF2-40B4-BE49-F238E27FC236}">
                  <a16:creationId xmlns:a16="http://schemas.microsoft.com/office/drawing/2014/main" id="{845927A2-6C9A-40B3-B1FC-92909C684012}"/>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38">
              <a:extLst>
                <a:ext uri="{FF2B5EF4-FFF2-40B4-BE49-F238E27FC236}">
                  <a16:creationId xmlns:a16="http://schemas.microsoft.com/office/drawing/2014/main" id="{69606038-1F96-4DA6-A9AA-477DCAA35CE3}"/>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39">
              <a:extLst>
                <a:ext uri="{FF2B5EF4-FFF2-40B4-BE49-F238E27FC236}">
                  <a16:creationId xmlns:a16="http://schemas.microsoft.com/office/drawing/2014/main" id="{B7D671FA-02FB-44AD-87B0-D6E3AD12B5F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40">
              <a:extLst>
                <a:ext uri="{FF2B5EF4-FFF2-40B4-BE49-F238E27FC236}">
                  <a16:creationId xmlns:a16="http://schemas.microsoft.com/office/drawing/2014/main" id="{A02D036D-0A5C-4DA0-8C15-544654DF36C5}"/>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41">
              <a:extLst>
                <a:ext uri="{FF2B5EF4-FFF2-40B4-BE49-F238E27FC236}">
                  <a16:creationId xmlns:a16="http://schemas.microsoft.com/office/drawing/2014/main" id="{2C6B8D6F-CBC5-4C28-84DB-A386A092F2DE}"/>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42">
              <a:extLst>
                <a:ext uri="{FF2B5EF4-FFF2-40B4-BE49-F238E27FC236}">
                  <a16:creationId xmlns:a16="http://schemas.microsoft.com/office/drawing/2014/main" id="{5AEB45C3-E25F-4870-856F-3796A91E867B}"/>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43">
              <a:extLst>
                <a:ext uri="{FF2B5EF4-FFF2-40B4-BE49-F238E27FC236}">
                  <a16:creationId xmlns:a16="http://schemas.microsoft.com/office/drawing/2014/main" id="{009C93B0-6D84-4A09-8E8D-278EEE0E34A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44">
              <a:extLst>
                <a:ext uri="{FF2B5EF4-FFF2-40B4-BE49-F238E27FC236}">
                  <a16:creationId xmlns:a16="http://schemas.microsoft.com/office/drawing/2014/main" id="{D277BEC6-5F33-404B-9CB3-248AB96A5488}"/>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45">
              <a:extLst>
                <a:ext uri="{FF2B5EF4-FFF2-40B4-BE49-F238E27FC236}">
                  <a16:creationId xmlns:a16="http://schemas.microsoft.com/office/drawing/2014/main" id="{D246737D-00C3-45DA-8810-29466EBAB030}"/>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46">
              <a:extLst>
                <a:ext uri="{FF2B5EF4-FFF2-40B4-BE49-F238E27FC236}">
                  <a16:creationId xmlns:a16="http://schemas.microsoft.com/office/drawing/2014/main" id="{1A145602-3217-4FE8-993F-6312BB510B9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47">
              <a:extLst>
                <a:ext uri="{FF2B5EF4-FFF2-40B4-BE49-F238E27FC236}">
                  <a16:creationId xmlns:a16="http://schemas.microsoft.com/office/drawing/2014/main" id="{E781526C-22D7-4459-8001-18952A6052D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48">
              <a:extLst>
                <a:ext uri="{FF2B5EF4-FFF2-40B4-BE49-F238E27FC236}">
                  <a16:creationId xmlns:a16="http://schemas.microsoft.com/office/drawing/2014/main" id="{37018AB8-2B96-4DAC-AF68-0068C7807BA4}"/>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49">
              <a:extLst>
                <a:ext uri="{FF2B5EF4-FFF2-40B4-BE49-F238E27FC236}">
                  <a16:creationId xmlns:a16="http://schemas.microsoft.com/office/drawing/2014/main" id="{B43086BB-1C5E-4CFC-83F9-F593B92BAD4C}"/>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50">
              <a:extLst>
                <a:ext uri="{FF2B5EF4-FFF2-40B4-BE49-F238E27FC236}">
                  <a16:creationId xmlns:a16="http://schemas.microsoft.com/office/drawing/2014/main" id="{6823B0F4-3A36-44DE-9A2F-5B386EB9E065}"/>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51">
              <a:extLst>
                <a:ext uri="{FF2B5EF4-FFF2-40B4-BE49-F238E27FC236}">
                  <a16:creationId xmlns:a16="http://schemas.microsoft.com/office/drawing/2014/main" id="{800438A9-D8A2-4DE2-AD5D-E8A372291F2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52">
              <a:extLst>
                <a:ext uri="{FF2B5EF4-FFF2-40B4-BE49-F238E27FC236}">
                  <a16:creationId xmlns:a16="http://schemas.microsoft.com/office/drawing/2014/main" id="{1704E1F5-840B-4D63-903E-70D8340A9D70}"/>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53">
              <a:extLst>
                <a:ext uri="{FF2B5EF4-FFF2-40B4-BE49-F238E27FC236}">
                  <a16:creationId xmlns:a16="http://schemas.microsoft.com/office/drawing/2014/main" id="{2BCF9D3F-2B06-4454-847F-C03DA0D74B66}"/>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54">
              <a:extLst>
                <a:ext uri="{FF2B5EF4-FFF2-40B4-BE49-F238E27FC236}">
                  <a16:creationId xmlns:a16="http://schemas.microsoft.com/office/drawing/2014/main" id="{53D43F8B-530D-408E-904B-7AA940CF46FC}"/>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55">
              <a:extLst>
                <a:ext uri="{FF2B5EF4-FFF2-40B4-BE49-F238E27FC236}">
                  <a16:creationId xmlns:a16="http://schemas.microsoft.com/office/drawing/2014/main" id="{A79678BE-3C22-42D2-9507-EFA5F9ADE43D}"/>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56">
              <a:extLst>
                <a:ext uri="{FF2B5EF4-FFF2-40B4-BE49-F238E27FC236}">
                  <a16:creationId xmlns:a16="http://schemas.microsoft.com/office/drawing/2014/main" id="{86D2DEFF-5AC5-4112-AB3A-B31088BCF906}"/>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57">
              <a:extLst>
                <a:ext uri="{FF2B5EF4-FFF2-40B4-BE49-F238E27FC236}">
                  <a16:creationId xmlns:a16="http://schemas.microsoft.com/office/drawing/2014/main" id="{70B30AAE-6537-430A-9C3C-84689942B7DB}"/>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58">
              <a:extLst>
                <a:ext uri="{FF2B5EF4-FFF2-40B4-BE49-F238E27FC236}">
                  <a16:creationId xmlns:a16="http://schemas.microsoft.com/office/drawing/2014/main" id="{87D3BF0D-B01D-4A27-9659-1D17FF5A85AB}"/>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59">
              <a:extLst>
                <a:ext uri="{FF2B5EF4-FFF2-40B4-BE49-F238E27FC236}">
                  <a16:creationId xmlns:a16="http://schemas.microsoft.com/office/drawing/2014/main" id="{B3F78B0E-F8C6-40E8-97E6-53A558B95907}"/>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60">
              <a:extLst>
                <a:ext uri="{FF2B5EF4-FFF2-40B4-BE49-F238E27FC236}">
                  <a16:creationId xmlns:a16="http://schemas.microsoft.com/office/drawing/2014/main" id="{B60AFB35-365A-481F-9953-ADF36AC67314}"/>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61">
              <a:extLst>
                <a:ext uri="{FF2B5EF4-FFF2-40B4-BE49-F238E27FC236}">
                  <a16:creationId xmlns:a16="http://schemas.microsoft.com/office/drawing/2014/main" id="{54C283CA-E193-4676-936F-533FE9388C8F}"/>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62">
              <a:extLst>
                <a:ext uri="{FF2B5EF4-FFF2-40B4-BE49-F238E27FC236}">
                  <a16:creationId xmlns:a16="http://schemas.microsoft.com/office/drawing/2014/main" id="{D54E20EF-20B0-4B41-AEF3-4819AC811097}"/>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63">
              <a:extLst>
                <a:ext uri="{FF2B5EF4-FFF2-40B4-BE49-F238E27FC236}">
                  <a16:creationId xmlns:a16="http://schemas.microsoft.com/office/drawing/2014/main" id="{D830976A-0162-4F3C-A8AF-3EDD55DFDD7C}"/>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D25B69A5-3B0C-C540-8CC8-9794435EA004}"/>
              </a:ext>
            </a:extLst>
          </p:cNvPr>
          <p:cNvSpPr txBox="1"/>
          <p:nvPr/>
        </p:nvSpPr>
        <p:spPr>
          <a:xfrm>
            <a:off x="402490" y="936639"/>
            <a:ext cx="11221474" cy="923330"/>
          </a:xfrm>
          <a:prstGeom prst="rect">
            <a:avLst/>
          </a:prstGeom>
          <a:noFill/>
        </p:spPr>
        <p:txBody>
          <a:bodyPr wrap="square" rtlCol="0">
            <a:spAutoFit/>
          </a:bodyPr>
          <a:lstStyle/>
          <a:p>
            <a:r>
              <a:rPr lang="en-US" sz="54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430724" y="3967361"/>
            <a:ext cx="5100815"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ID:  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Date: 00/00/0000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flipV="1">
            <a:off x="552992" y="1995592"/>
            <a:ext cx="11070972" cy="31169"/>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4994448" y="2431199"/>
            <a:ext cx="2532031" cy="2495358"/>
            <a:chOff x="-3786052" y="422031"/>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3786052" y="422031"/>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3579877" y="53495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3522131" y="1063303"/>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
        <p:nvSpPr>
          <p:cNvPr id="12" name="TextBox 11">
            <a:extLst>
              <a:ext uri="{FF2B5EF4-FFF2-40B4-BE49-F238E27FC236}">
                <a16:creationId xmlns:a16="http://schemas.microsoft.com/office/drawing/2014/main" id="{DB67EACD-4364-4B72-8587-C1CDCB0CFCD1}"/>
              </a:ext>
            </a:extLst>
          </p:cNvPr>
          <p:cNvSpPr txBox="1"/>
          <p:nvPr/>
        </p:nvSpPr>
        <p:spPr>
          <a:xfrm>
            <a:off x="422742" y="314616"/>
            <a:ext cx="8519044"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POST-PROJECT DEBRIEF TEMPLATE</a:t>
            </a:r>
          </a:p>
        </p:txBody>
      </p:sp>
      <p:sp>
        <p:nvSpPr>
          <p:cNvPr id="17" name="Rectangle 7">
            <a:extLst>
              <a:ext uri="{FF2B5EF4-FFF2-40B4-BE49-F238E27FC236}">
                <a16:creationId xmlns:a16="http://schemas.microsoft.com/office/drawing/2014/main" id="{563DAD5E-4266-4238-B778-FC60B96A027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Parallelogram 17">
            <a:extLst>
              <a:ext uri="{FF2B5EF4-FFF2-40B4-BE49-F238E27FC236}">
                <a16:creationId xmlns:a16="http://schemas.microsoft.com/office/drawing/2014/main" id="{A97815DF-819D-4CB1-87BC-929FBEF465E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551373AE-A2AF-410B-A299-CA0D47B7852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POST-PROJECT DEBRIEF</a:t>
            </a:r>
          </a:p>
        </p:txBody>
      </p:sp>
      <p:pic>
        <p:nvPicPr>
          <p:cNvPr id="49" name="Picture 48">
            <a:hlinkClick r:id="rId3"/>
            <a:extLst>
              <a:ext uri="{FF2B5EF4-FFF2-40B4-BE49-F238E27FC236}">
                <a16:creationId xmlns:a16="http://schemas.microsoft.com/office/drawing/2014/main" id="{8A36004B-AB0F-47C7-A336-D6513BD1C6D6}"/>
              </a:ext>
            </a:extLst>
          </p:cNvPr>
          <p:cNvPicPr>
            <a:picLocks noChangeAspect="1"/>
          </p:cNvPicPr>
          <p:nvPr/>
        </p:nvPicPr>
        <p:blipFill>
          <a:blip r:embed="rId4"/>
          <a:stretch>
            <a:fillRect/>
          </a:stretch>
        </p:blipFill>
        <p:spPr>
          <a:xfrm>
            <a:off x="8328721" y="272727"/>
            <a:ext cx="3657600" cy="507585"/>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4103322128"/>
              </p:ext>
            </p:extLst>
          </p:nvPr>
        </p:nvGraphicFramePr>
        <p:xfrm>
          <a:off x="130335" y="79614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15831"/>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accent4">
                    <a:lumMod val="75000"/>
                  </a:schemeClr>
                </a:solidFill>
                <a:latin typeface="Century Gothic" panose="020B0502020202020204" pitchFamily="34" charset="0"/>
                <a:ea typeface="Montserrat Light" charset="0"/>
                <a:cs typeface="Montserrat Light" charset="0"/>
              </a:rPr>
              <a:t>LESSON 1:</a:t>
            </a: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3219133806"/>
              </p:ext>
            </p:extLst>
          </p:nvPr>
        </p:nvGraphicFramePr>
        <p:xfrm>
          <a:off x="130335" y="271160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344739"/>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accent4">
                    <a:lumMod val="75000"/>
                  </a:schemeClr>
                </a:solidFill>
                <a:latin typeface="Century Gothic" panose="020B0502020202020204" pitchFamily="34" charset="0"/>
                <a:ea typeface="Montserrat Light" charset="0"/>
                <a:cs typeface="Montserrat Light" charset="0"/>
              </a:rPr>
              <a:t>LESSON 2:</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19557"/>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accent4">
                    <a:lumMod val="75000"/>
                  </a:schemeClr>
                </a:solidFill>
                <a:latin typeface="Century Gothic" panose="020B0502020202020204" pitchFamily="34" charset="0"/>
                <a:ea typeface="Montserrat Light" charset="0"/>
                <a:cs typeface="Montserrat Light" charset="0"/>
              </a:rPr>
              <a:t>LESSON 3:</a:t>
            </a:r>
          </a:p>
        </p:txBody>
      </p:sp>
      <p:sp>
        <p:nvSpPr>
          <p:cNvPr id="10" name="Rectangle 7">
            <a:extLst>
              <a:ext uri="{FF2B5EF4-FFF2-40B4-BE49-F238E27FC236}">
                <a16:creationId xmlns:a16="http://schemas.microsoft.com/office/drawing/2014/main" id="{5D294B07-F5A5-444E-8EB5-0B97C507D8B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DE732C94-17EE-4030-8ED8-E12450D176A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KEY TAKEAWAYS</a:t>
            </a:r>
          </a:p>
        </p:txBody>
      </p:sp>
      <p:sp>
        <p:nvSpPr>
          <p:cNvPr id="14" name="Parallelogram 13">
            <a:extLst>
              <a:ext uri="{FF2B5EF4-FFF2-40B4-BE49-F238E27FC236}">
                <a16:creationId xmlns:a16="http://schemas.microsoft.com/office/drawing/2014/main" id="{08A32896-A70D-45AD-BC2A-B1DABE7C4BE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71E151FF-FC17-4135-9BFC-FD8A30F321C8}"/>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8. KEY TAKEAWAYS</a:t>
            </a:r>
          </a:p>
        </p:txBody>
      </p:sp>
    </p:spTree>
    <p:extLst>
      <p:ext uri="{BB962C8B-B14F-4D97-AF65-F5344CB8AC3E}">
        <p14:creationId xmlns:p14="http://schemas.microsoft.com/office/powerpoint/2010/main" val="180508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210082384"/>
              </p:ext>
            </p:extLst>
          </p:nvPr>
        </p:nvGraphicFramePr>
        <p:xfrm>
          <a:off x="130335" y="145677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076461"/>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accent1">
                    <a:lumMod val="75000"/>
                  </a:schemeClr>
                </a:solidFill>
                <a:latin typeface="Century Gothic" panose="020B0502020202020204" pitchFamily="34" charset="0"/>
              </a:rPr>
              <a:t>ACTION 1:</a:t>
            </a:r>
            <a:endParaRPr lang="en-US" sz="1600" b="1" dirty="0">
              <a:solidFill>
                <a:schemeClr val="accent1">
                  <a:lumMod val="75000"/>
                </a:schemeClr>
              </a:solidFill>
              <a:latin typeface="Century Gothic" panose="020B0502020202020204" pitchFamily="34" charset="0"/>
              <a:ea typeface="Montserrat Light" charset="0"/>
              <a:cs typeface="Montserrat Light" charset="0"/>
            </a:endParaRP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718682"/>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accent1">
                    <a:lumMod val="75000"/>
                  </a:schemeClr>
                </a:solidFill>
                <a:latin typeface="Century Gothic" panose="020B0502020202020204" pitchFamily="34" charset="0"/>
                <a:ea typeface="Montserrat Light" charset="0"/>
                <a:cs typeface="Montserrat Light" charset="0"/>
              </a:rPr>
              <a:t>ACTION 2:</a:t>
            </a: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accent1">
                    <a:lumMod val="75000"/>
                  </a:schemeClr>
                </a:solidFill>
                <a:latin typeface="Century Gothic" panose="020B0502020202020204" pitchFamily="34" charset="0"/>
                <a:ea typeface="Montserrat Light" charset="0"/>
                <a:cs typeface="Montserrat Light" charset="0"/>
              </a:rPr>
              <a:t>ACTION 3:</a:t>
            </a: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2494394725"/>
              </p:ext>
            </p:extLst>
          </p:nvPr>
        </p:nvGraphicFramePr>
        <p:xfrm>
          <a:off x="130335" y="31124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406615625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BD40C563-B9D3-D84B-B22E-BF148A70458B}"/>
              </a:ext>
            </a:extLst>
          </p:cNvPr>
          <p:cNvSpPr txBox="1">
            <a:spLocks/>
          </p:cNvSpPr>
          <p:nvPr/>
        </p:nvSpPr>
        <p:spPr>
          <a:xfrm>
            <a:off x="0" y="634457"/>
            <a:ext cx="6979024" cy="37263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1">
                    <a:lumMod val="75000"/>
                  </a:schemeClr>
                </a:solidFill>
                <a:latin typeface="Century Gothic" panose="020B0502020202020204" pitchFamily="34" charset="0"/>
              </a:rPr>
              <a:t>STEPS WE CAN TAKE NOW</a:t>
            </a:r>
            <a:endParaRPr lang="en-US" sz="1800" dirty="0">
              <a:solidFill>
                <a:schemeClr val="accent1">
                  <a:lumMod val="75000"/>
                </a:schemeClr>
              </a:solidFill>
              <a:latin typeface="Century Gothic" panose="020B0502020202020204" pitchFamily="34" charset="0"/>
              <a:ea typeface="Montserrat Light" charset="0"/>
              <a:cs typeface="Montserrat Light" charset="0"/>
            </a:endParaRPr>
          </a:p>
        </p:txBody>
      </p:sp>
      <p:sp>
        <p:nvSpPr>
          <p:cNvPr id="15" name="TextBox 14">
            <a:extLst>
              <a:ext uri="{FF2B5EF4-FFF2-40B4-BE49-F238E27FC236}">
                <a16:creationId xmlns:a16="http://schemas.microsoft.com/office/drawing/2014/main" id="{0A4F0558-48D8-41BA-A483-C8B71F024F84}"/>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9. ACTION ITEMS</a:t>
            </a:r>
          </a:p>
        </p:txBody>
      </p:sp>
      <p:sp>
        <p:nvSpPr>
          <p:cNvPr id="16" name="Rectangle 7">
            <a:extLst>
              <a:ext uri="{FF2B5EF4-FFF2-40B4-BE49-F238E27FC236}">
                <a16:creationId xmlns:a16="http://schemas.microsoft.com/office/drawing/2014/main" id="{5B35FF93-EC17-4485-86C7-91AA04B2F24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F52A1E5F-37CA-4426-B047-627FA0A45B2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ACTION ITEMS</a:t>
            </a:r>
          </a:p>
        </p:txBody>
      </p:sp>
      <p:sp>
        <p:nvSpPr>
          <p:cNvPr id="20" name="Parallelogram 19">
            <a:extLst>
              <a:ext uri="{FF2B5EF4-FFF2-40B4-BE49-F238E27FC236}">
                <a16:creationId xmlns:a16="http://schemas.microsoft.com/office/drawing/2014/main" id="{31464A65-C444-4FEC-BB06-AE14B15F9D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1518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3022386802"/>
              </p:ext>
            </p:extLst>
          </p:nvPr>
        </p:nvGraphicFramePr>
        <p:xfrm>
          <a:off x="130335" y="830123"/>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DATE</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IDEAS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COMMENTS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2</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3</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4</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5</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6</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7</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8</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9</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10</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 y="424192"/>
            <a:ext cx="7644802" cy="37616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600" b="1" dirty="0">
                <a:solidFill>
                  <a:schemeClr val="tx2">
                    <a:lumMod val="50000"/>
                  </a:schemeClr>
                </a:solidFill>
                <a:latin typeface="Century Gothic" panose="020B0502020202020204" pitchFamily="34" charset="0"/>
              </a:rPr>
              <a:t>RECOMMENDATIONS FOR FUTURE PROJECTS</a:t>
            </a:r>
          </a:p>
        </p:txBody>
      </p:sp>
      <p:sp>
        <p:nvSpPr>
          <p:cNvPr id="6" name="TextBox 5">
            <a:extLst>
              <a:ext uri="{FF2B5EF4-FFF2-40B4-BE49-F238E27FC236}">
                <a16:creationId xmlns:a16="http://schemas.microsoft.com/office/drawing/2014/main" id="{F9BAF7E8-69FA-4AD2-B963-F84BB4838808}"/>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10. FUTURE PROJECTS</a:t>
            </a:r>
          </a:p>
        </p:txBody>
      </p:sp>
      <p:sp>
        <p:nvSpPr>
          <p:cNvPr id="10" name="Rectangle 7">
            <a:extLst>
              <a:ext uri="{FF2B5EF4-FFF2-40B4-BE49-F238E27FC236}">
                <a16:creationId xmlns:a16="http://schemas.microsoft.com/office/drawing/2014/main" id="{534497D0-83EF-4383-A1BD-0A3A4DF86FC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TextBox 10">
            <a:extLst>
              <a:ext uri="{FF2B5EF4-FFF2-40B4-BE49-F238E27FC236}">
                <a16:creationId xmlns:a16="http://schemas.microsoft.com/office/drawing/2014/main" id="{B84A1571-0737-4F11-A809-1F3BD6BC4B8B}"/>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FUTURE PROJECTS</a:t>
            </a:r>
          </a:p>
        </p:txBody>
      </p:sp>
      <p:sp>
        <p:nvSpPr>
          <p:cNvPr id="12" name="Parallelogram 11">
            <a:extLst>
              <a:ext uri="{FF2B5EF4-FFF2-40B4-BE49-F238E27FC236}">
                <a16:creationId xmlns:a16="http://schemas.microsoft.com/office/drawing/2014/main" id="{96097B34-D910-4A28-91F9-601F8D63DCC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86643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936302" y="1103692"/>
            <a:ext cx="3009157"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EVALUATING PERFORMANCES: </a:t>
            </a:r>
          </a:p>
          <a:p>
            <a:r>
              <a:rPr lang="en-US" sz="1500" b="1" dirty="0">
                <a:solidFill>
                  <a:schemeClr val="tx2"/>
                </a:solidFill>
                <a:latin typeface="Century Gothic" panose="020B0502020202020204" pitchFamily="34" charset="0"/>
                <a:ea typeface="Montserrat Bold" charset="0"/>
                <a:cs typeface="Montserrat Bold" charset="0"/>
              </a:rPr>
              <a:t>GOALS</a:t>
            </a:r>
          </a:p>
        </p:txBody>
      </p:sp>
      <p:sp>
        <p:nvSpPr>
          <p:cNvPr id="71" name="Subtitle 2"/>
          <p:cNvSpPr txBox="1">
            <a:spLocks/>
          </p:cNvSpPr>
          <p:nvPr/>
        </p:nvSpPr>
        <p:spPr>
          <a:xfrm>
            <a:off x="924571" y="1560944"/>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2" name="TextBox 71"/>
          <p:cNvSpPr txBox="1"/>
          <p:nvPr/>
        </p:nvSpPr>
        <p:spPr>
          <a:xfrm>
            <a:off x="936302" y="2465108"/>
            <a:ext cx="252184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TIMELINE PERFORMANCES</a:t>
            </a:r>
          </a:p>
        </p:txBody>
      </p:sp>
      <p:sp>
        <p:nvSpPr>
          <p:cNvPr id="73" name="Subtitle 2"/>
          <p:cNvSpPr txBox="1">
            <a:spLocks/>
          </p:cNvSpPr>
          <p:nvPr/>
        </p:nvSpPr>
        <p:spPr>
          <a:xfrm>
            <a:off x="924572" y="2688991"/>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4" name="TextBox 73">
            <a:hlinkClick r:id="rId3" action="ppaction://hlinksldjump"/>
          </p:cNvPr>
          <p:cNvSpPr txBox="1"/>
          <p:nvPr/>
        </p:nvSpPr>
        <p:spPr>
          <a:xfrm>
            <a:off x="304493" y="2192301"/>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304492" y="3528066"/>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304492" y="833241"/>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36302" y="3814935"/>
            <a:ext cx="2400016"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QUALITY PERFORMANCE</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24572" y="4038818"/>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39" name="TextBox 38">
            <a:extLst>
              <a:ext uri="{FF2B5EF4-FFF2-40B4-BE49-F238E27FC236}">
                <a16:creationId xmlns:a16="http://schemas.microsoft.com/office/drawing/2014/main" id="{2E873965-B4B5-7649-813A-60B72867106D}"/>
              </a:ext>
            </a:extLst>
          </p:cNvPr>
          <p:cNvSpPr txBox="1"/>
          <p:nvPr/>
        </p:nvSpPr>
        <p:spPr>
          <a:xfrm>
            <a:off x="5016007" y="1026748"/>
            <a:ext cx="1521570" cy="355482"/>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PROJECT PLAN</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5004277" y="1268629"/>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1" name="TextBox 40">
            <a:extLst>
              <a:ext uri="{FF2B5EF4-FFF2-40B4-BE49-F238E27FC236}">
                <a16:creationId xmlns:a16="http://schemas.microsoft.com/office/drawing/2014/main" id="{4AA528A5-04F8-5641-BFBB-7EE167C2D6ED}"/>
              </a:ext>
            </a:extLst>
          </p:cNvPr>
          <p:cNvSpPr txBox="1"/>
          <p:nvPr/>
        </p:nvSpPr>
        <p:spPr>
          <a:xfrm>
            <a:off x="5016007" y="2405019"/>
            <a:ext cx="175881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WENT WELL</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5004277" y="2628902"/>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4384198" y="213221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4384197" y="346797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4384197" y="77315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5016007" y="3754846"/>
            <a:ext cx="3076483"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COULD’VE GONE BETTER?</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5004277" y="397872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2" name="TextBox 51">
            <a:extLst>
              <a:ext uri="{FF2B5EF4-FFF2-40B4-BE49-F238E27FC236}">
                <a16:creationId xmlns:a16="http://schemas.microsoft.com/office/drawing/2014/main" id="{4EEAA16D-B0FC-DF44-817B-C7716BDF070C}"/>
              </a:ext>
            </a:extLst>
          </p:cNvPr>
          <p:cNvSpPr txBox="1"/>
          <p:nvPr/>
        </p:nvSpPr>
        <p:spPr>
          <a:xfrm>
            <a:off x="9391985" y="945464"/>
            <a:ext cx="1478290"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ACTION ITEMS</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9380254" y="117118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4" name="TextBox 53">
            <a:extLst>
              <a:ext uri="{FF2B5EF4-FFF2-40B4-BE49-F238E27FC236}">
                <a16:creationId xmlns:a16="http://schemas.microsoft.com/office/drawing/2014/main" id="{BF09ACE5-2B8E-BC4C-B189-ED40CFDF7464}"/>
              </a:ext>
            </a:extLst>
          </p:cNvPr>
          <p:cNvSpPr txBox="1"/>
          <p:nvPr/>
        </p:nvSpPr>
        <p:spPr>
          <a:xfrm>
            <a:off x="9391985" y="2307576"/>
            <a:ext cx="177484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FUTURE PROJECTS</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9380255" y="25314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6" name="TextBox 55">
            <a:hlinkClick r:id="rId9" action="ppaction://hlinksldjump"/>
            <a:extLst>
              <a:ext uri="{FF2B5EF4-FFF2-40B4-BE49-F238E27FC236}">
                <a16:creationId xmlns:a16="http://schemas.microsoft.com/office/drawing/2014/main" id="{C5E8B69A-2BD7-F342-ADF5-37815ECD0C26}"/>
              </a:ext>
            </a:extLst>
          </p:cNvPr>
          <p:cNvSpPr txBox="1"/>
          <p:nvPr/>
        </p:nvSpPr>
        <p:spPr>
          <a:xfrm>
            <a:off x="8545914" y="2034769"/>
            <a:ext cx="86754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
        <p:nvSpPr>
          <p:cNvPr id="58" name="TextBox 57">
            <a:hlinkClick r:id="rId10" action="ppaction://hlinksldjump"/>
            <a:extLst>
              <a:ext uri="{FF2B5EF4-FFF2-40B4-BE49-F238E27FC236}">
                <a16:creationId xmlns:a16="http://schemas.microsoft.com/office/drawing/2014/main" id="{527FAEEA-94FF-8245-A80F-B31597AF5642}"/>
              </a:ext>
            </a:extLst>
          </p:cNvPr>
          <p:cNvSpPr txBox="1"/>
          <p:nvPr/>
        </p:nvSpPr>
        <p:spPr>
          <a:xfrm>
            <a:off x="8760175" y="67570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61" name="TextBox 60">
            <a:hlinkClick r:id="rId11" action="ppaction://hlinksldjump"/>
            <a:extLst>
              <a:ext uri="{FF2B5EF4-FFF2-40B4-BE49-F238E27FC236}">
                <a16:creationId xmlns:a16="http://schemas.microsoft.com/office/drawing/2014/main" id="{96B9BF9A-861B-6F4D-977D-EDB41ACC602B}"/>
              </a:ext>
            </a:extLst>
          </p:cNvPr>
          <p:cNvSpPr txBox="1"/>
          <p:nvPr/>
        </p:nvSpPr>
        <p:spPr>
          <a:xfrm>
            <a:off x="304492" y="479080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36302" y="5077678"/>
            <a:ext cx="234551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BUDGET PERFORMANCE</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24572" y="5301561"/>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9" name="TextBox 68">
            <a:hlinkClick r:id="rId12" action="ppaction://hlinksldjump"/>
            <a:extLst>
              <a:ext uri="{FF2B5EF4-FFF2-40B4-BE49-F238E27FC236}">
                <a16:creationId xmlns:a16="http://schemas.microsoft.com/office/drawing/2014/main" id="{0C065E1B-C0BA-F343-9957-9BA716804E13}"/>
              </a:ext>
            </a:extLst>
          </p:cNvPr>
          <p:cNvSpPr txBox="1"/>
          <p:nvPr/>
        </p:nvSpPr>
        <p:spPr>
          <a:xfrm>
            <a:off x="4384197" y="473072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5016007" y="5017589"/>
            <a:ext cx="1693092"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KEY TAKEAWAYS</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5004277" y="5241472"/>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33" name="Rectangle 7">
            <a:extLst>
              <a:ext uri="{FF2B5EF4-FFF2-40B4-BE49-F238E27FC236}">
                <a16:creationId xmlns:a16="http://schemas.microsoft.com/office/drawing/2014/main" id="{C70EAE97-912F-497D-B368-5C32C9543E4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4" name="TextBox 33">
            <a:extLst>
              <a:ext uri="{FF2B5EF4-FFF2-40B4-BE49-F238E27FC236}">
                <a16:creationId xmlns:a16="http://schemas.microsoft.com/office/drawing/2014/main" id="{71EDD375-CB72-4776-A899-61EA375BF2CA}"/>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POST-PROJECT DEBRIEF  |  TABLE OF CONTENTS</a:t>
            </a:r>
            <a:endParaRPr lang="en-US" dirty="0">
              <a:solidFill>
                <a:schemeClr val="bg1"/>
              </a:solidFill>
              <a:latin typeface="Century Gothic" panose="020B0502020202020204" pitchFamily="34" charset="0"/>
              <a:ea typeface="Arial" charset="0"/>
              <a:cs typeface="Arial" charset="0"/>
            </a:endParaRPr>
          </a:p>
        </p:txBody>
      </p:sp>
      <p:sp>
        <p:nvSpPr>
          <p:cNvPr id="35" name="Parallelogram 34">
            <a:extLst>
              <a:ext uri="{FF2B5EF4-FFF2-40B4-BE49-F238E27FC236}">
                <a16:creationId xmlns:a16="http://schemas.microsoft.com/office/drawing/2014/main" id="{2323481B-C6C0-4D37-A29D-FFD241C2EEB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0DABC413-B23B-4373-AD39-4684AB52EC9F}"/>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298994293"/>
              </p:ext>
            </p:extLst>
          </p:nvPr>
        </p:nvGraphicFramePr>
        <p:xfrm>
          <a:off x="130335" y="809023"/>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42157"/>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ORIGINAL PROJECT GOAL</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530869718"/>
              </p:ext>
            </p:extLst>
          </p:nvPr>
        </p:nvGraphicFramePr>
        <p:xfrm>
          <a:off x="130335" y="2179684"/>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812819"/>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14731770"/>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OUTCOME</a:t>
            </a:r>
          </a:p>
        </p:txBody>
      </p:sp>
      <p:sp>
        <p:nvSpPr>
          <p:cNvPr id="16" name="TextBox 15">
            <a:extLst>
              <a:ext uri="{FF2B5EF4-FFF2-40B4-BE49-F238E27FC236}">
                <a16:creationId xmlns:a16="http://schemas.microsoft.com/office/drawing/2014/main" id="{3AF89F1C-8183-4681-9BBF-FA287A770F99}"/>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1. EVALUATING PERFORMANCES: GOALS</a:t>
            </a:r>
          </a:p>
        </p:txBody>
      </p:sp>
      <p:sp>
        <p:nvSpPr>
          <p:cNvPr id="17" name="Rectangle 7">
            <a:extLst>
              <a:ext uri="{FF2B5EF4-FFF2-40B4-BE49-F238E27FC236}">
                <a16:creationId xmlns:a16="http://schemas.microsoft.com/office/drawing/2014/main" id="{5005DB25-695D-4D0E-B50D-CF05A05097B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24974945-D632-41B5-ACA3-CD1AE17108A8}"/>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EVALUATING PERFORMANCES: GOALS</a:t>
            </a:r>
            <a:endParaRPr lang="en-US" dirty="0">
              <a:solidFill>
                <a:schemeClr val="bg1"/>
              </a:solidFill>
              <a:latin typeface="Century Gothic" panose="020B0502020202020204" pitchFamily="34" charset="0"/>
              <a:ea typeface="Arial" charset="0"/>
              <a:cs typeface="Arial" charset="0"/>
            </a:endParaRPr>
          </a:p>
        </p:txBody>
      </p:sp>
      <p:sp>
        <p:nvSpPr>
          <p:cNvPr id="19" name="Parallelogram 18">
            <a:extLst>
              <a:ext uri="{FF2B5EF4-FFF2-40B4-BE49-F238E27FC236}">
                <a16:creationId xmlns:a16="http://schemas.microsoft.com/office/drawing/2014/main" id="{6ECBDFDC-1EEB-46F0-89BE-336A98BCD12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95782" y="2047997"/>
            <a:ext cx="1207915" cy="93041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spcBef>
                <a:spcPts val="0"/>
              </a:spcBef>
            </a:pPr>
            <a:r>
              <a:rPr lang="en-US" sz="1600" b="1" dirty="0">
                <a:solidFill>
                  <a:schemeClr val="tx2">
                    <a:lumMod val="75000"/>
                  </a:schemeClr>
                </a:solidFill>
                <a:latin typeface="Century Gothic" panose="020B0502020202020204" pitchFamily="34" charset="0"/>
                <a:ea typeface="Montserrat Light" charset="0"/>
                <a:cs typeface="Montserrat Light" charset="0"/>
              </a:rPr>
              <a:t>ORIGINAL PROJECT SCHEDULE</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45788" y="5305548"/>
            <a:ext cx="1267937" cy="93041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PROJECT TIMELINE</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2" name="TextBox 131">
            <a:extLst>
              <a:ext uri="{FF2B5EF4-FFF2-40B4-BE49-F238E27FC236}">
                <a16:creationId xmlns:a16="http://schemas.microsoft.com/office/drawing/2014/main" id="{22FC7558-115A-4869-9DF3-1698721DC391}"/>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2. TIMELINE PERFORMANCES</a:t>
            </a:r>
          </a:p>
        </p:txBody>
      </p:sp>
      <p:sp>
        <p:nvSpPr>
          <p:cNvPr id="133" name="Rectangle 7">
            <a:extLst>
              <a:ext uri="{FF2B5EF4-FFF2-40B4-BE49-F238E27FC236}">
                <a16:creationId xmlns:a16="http://schemas.microsoft.com/office/drawing/2014/main" id="{15F7759C-AFC6-4E54-8A91-8F6E785DCC1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4" name="TextBox 133">
            <a:extLst>
              <a:ext uri="{FF2B5EF4-FFF2-40B4-BE49-F238E27FC236}">
                <a16:creationId xmlns:a16="http://schemas.microsoft.com/office/drawing/2014/main" id="{49BABB5A-8FC4-404A-8E7A-670BEF8010F4}"/>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TIMELINE PERFORMANCES</a:t>
            </a:r>
            <a:endParaRPr lang="en-US" dirty="0">
              <a:solidFill>
                <a:schemeClr val="bg1"/>
              </a:solidFill>
              <a:latin typeface="Century Gothic" panose="020B0502020202020204" pitchFamily="34" charset="0"/>
              <a:ea typeface="Arial" charset="0"/>
              <a:cs typeface="Arial" charset="0"/>
            </a:endParaRPr>
          </a:p>
        </p:txBody>
      </p:sp>
      <p:sp>
        <p:nvSpPr>
          <p:cNvPr id="135" name="Parallelogram 134">
            <a:extLst>
              <a:ext uri="{FF2B5EF4-FFF2-40B4-BE49-F238E27FC236}">
                <a16:creationId xmlns:a16="http://schemas.microsoft.com/office/drawing/2014/main" id="{3D31CA73-AB07-4BDD-96B8-CE2F682C0DA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540424790"/>
              </p:ext>
            </p:extLst>
          </p:nvPr>
        </p:nvGraphicFramePr>
        <p:xfrm>
          <a:off x="130335" y="74667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379811"/>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INITIAL GOAL FOR QUALITY STANDARDS</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1278904904"/>
              </p:ext>
            </p:extLst>
          </p:nvPr>
        </p:nvGraphicFramePr>
        <p:xfrm>
          <a:off x="130335" y="2190075"/>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823210"/>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OUTCOME</a:t>
            </a:r>
          </a:p>
        </p:txBody>
      </p:sp>
      <p:sp>
        <p:nvSpPr>
          <p:cNvPr id="16" name="TextBox 15">
            <a:extLst>
              <a:ext uri="{FF2B5EF4-FFF2-40B4-BE49-F238E27FC236}">
                <a16:creationId xmlns:a16="http://schemas.microsoft.com/office/drawing/2014/main" id="{256433BB-4BAB-48C3-B52B-285E5EDFCCAF}"/>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3. QUALITY PERFORMANCE</a:t>
            </a:r>
          </a:p>
        </p:txBody>
      </p:sp>
      <p:sp>
        <p:nvSpPr>
          <p:cNvPr id="17" name="Rectangle 7">
            <a:extLst>
              <a:ext uri="{FF2B5EF4-FFF2-40B4-BE49-F238E27FC236}">
                <a16:creationId xmlns:a16="http://schemas.microsoft.com/office/drawing/2014/main" id="{77EBDE6B-332D-456F-9AD6-C318D9E6D4D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51CF384C-97C2-4B81-B6B8-7B1EE48B062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QUALITY PERFORMANCE</a:t>
            </a:r>
            <a:endParaRPr lang="en-US" dirty="0">
              <a:solidFill>
                <a:schemeClr val="bg1"/>
              </a:solidFill>
              <a:latin typeface="Century Gothic" panose="020B0502020202020204" pitchFamily="34" charset="0"/>
              <a:ea typeface="Arial" charset="0"/>
              <a:cs typeface="Arial" charset="0"/>
            </a:endParaRPr>
          </a:p>
        </p:txBody>
      </p:sp>
      <p:sp>
        <p:nvSpPr>
          <p:cNvPr id="19" name="Parallelogram 18">
            <a:extLst>
              <a:ext uri="{FF2B5EF4-FFF2-40B4-BE49-F238E27FC236}">
                <a16:creationId xmlns:a16="http://schemas.microsoft.com/office/drawing/2014/main" id="{3D828089-A7D9-4AD2-A9F0-F361DB26FE2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E51412AC-55D1-D94D-8840-2F65AF4AD16F}"/>
              </a:ext>
            </a:extLst>
          </p:cNvPr>
          <p:cNvSpPr txBox="1">
            <a:spLocks/>
          </p:cNvSpPr>
          <p:nvPr/>
        </p:nvSpPr>
        <p:spPr>
          <a:xfrm>
            <a:off x="130335" y="54992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ORIGINAL COST GOALS</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561041" y="51820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2758701804"/>
              </p:ext>
            </p:extLst>
          </p:nvPr>
        </p:nvGraphicFramePr>
        <p:xfrm>
          <a:off x="130335" y="975737"/>
          <a:ext cx="5369626" cy="5147607"/>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2256797723"/>
              </p:ext>
            </p:extLst>
          </p:nvPr>
        </p:nvGraphicFramePr>
        <p:xfrm>
          <a:off x="6597135" y="975737"/>
          <a:ext cx="5369626" cy="5147607"/>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
        <p:nvSpPr>
          <p:cNvPr id="10" name="TextBox 9">
            <a:extLst>
              <a:ext uri="{FF2B5EF4-FFF2-40B4-BE49-F238E27FC236}">
                <a16:creationId xmlns:a16="http://schemas.microsoft.com/office/drawing/2014/main" id="{461EE440-CB48-4C6B-A7A9-8B9DEF353395}"/>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4. BUDGET PERFORMANCE</a:t>
            </a:r>
          </a:p>
        </p:txBody>
      </p:sp>
      <p:sp>
        <p:nvSpPr>
          <p:cNvPr id="11" name="Rectangle 7">
            <a:extLst>
              <a:ext uri="{FF2B5EF4-FFF2-40B4-BE49-F238E27FC236}">
                <a16:creationId xmlns:a16="http://schemas.microsoft.com/office/drawing/2014/main" id="{49EDD509-C285-4481-8F74-D2B8DEB6045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2F3B197E-4F0B-4E36-8E95-76691E9FD2B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 PERFORMANCE</a:t>
            </a:r>
            <a:endParaRPr lang="en-US" dirty="0">
              <a:solidFill>
                <a:schemeClr val="bg1"/>
              </a:solidFill>
              <a:latin typeface="Century Gothic" panose="020B0502020202020204" pitchFamily="34" charset="0"/>
              <a:ea typeface="Arial" charset="0"/>
              <a:cs typeface="Arial" charset="0"/>
            </a:endParaRPr>
          </a:p>
        </p:txBody>
      </p:sp>
      <p:sp>
        <p:nvSpPr>
          <p:cNvPr id="14" name="Parallelogram 13">
            <a:extLst>
              <a:ext uri="{FF2B5EF4-FFF2-40B4-BE49-F238E27FC236}">
                <a16:creationId xmlns:a16="http://schemas.microsoft.com/office/drawing/2014/main" id="{8DDB13C3-94EC-4519-820D-E09C06D9D43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4132298031"/>
              </p:ext>
            </p:extLst>
          </p:nvPr>
        </p:nvGraphicFramePr>
        <p:xfrm>
          <a:off x="130335" y="87742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510558"/>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rPr>
              <a:t>WAS THE PLAN CLEARLY DEFINED AND COMMUNICATED?</a:t>
            </a:r>
            <a:endParaRPr lang="en-US" sz="16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1178707973"/>
              </p:ext>
            </p:extLst>
          </p:nvPr>
        </p:nvGraphicFramePr>
        <p:xfrm>
          <a:off x="130335" y="284368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476819"/>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rPr>
              <a:t>WAS IT THE RIGHT PLAN FOR THIS PROJECT?</a:t>
            </a:r>
            <a:endParaRPr lang="en-US" sz="16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864369814"/>
              </p:ext>
            </p:extLst>
          </p:nvPr>
        </p:nvGraphicFramePr>
        <p:xfrm>
          <a:off x="130335" y="480665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412896"/>
            <a:ext cx="6979024" cy="37616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600" b="1" dirty="0">
                <a:solidFill>
                  <a:schemeClr val="tx2">
                    <a:lumMod val="75000"/>
                  </a:schemeClr>
                </a:solidFill>
                <a:latin typeface="Century Gothic" panose="020B0502020202020204" pitchFamily="34" charset="0"/>
              </a:rPr>
              <a:t>WHAT COULD HAVE BEEN IMPROVED?</a:t>
            </a:r>
          </a:p>
        </p:txBody>
      </p:sp>
      <p:sp>
        <p:nvSpPr>
          <p:cNvPr id="10" name="Rectangle 7">
            <a:extLst>
              <a:ext uri="{FF2B5EF4-FFF2-40B4-BE49-F238E27FC236}">
                <a16:creationId xmlns:a16="http://schemas.microsoft.com/office/drawing/2014/main" id="{FB3F15D1-9770-4194-A13B-0FAA8DCE4F6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5D2DF5CA-A841-466C-B190-8B99F391AF3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PLAN</a:t>
            </a:r>
          </a:p>
        </p:txBody>
      </p:sp>
      <p:sp>
        <p:nvSpPr>
          <p:cNvPr id="14" name="Parallelogram 13">
            <a:extLst>
              <a:ext uri="{FF2B5EF4-FFF2-40B4-BE49-F238E27FC236}">
                <a16:creationId xmlns:a16="http://schemas.microsoft.com/office/drawing/2014/main" id="{DDDBC50F-5F29-4800-BD20-514B269DA27C}"/>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42F92488-F2D3-4AF0-9796-01B05603A0BD}"/>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5. PROJECT PLAN</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479063914"/>
              </p:ext>
            </p:extLst>
          </p:nvPr>
        </p:nvGraphicFramePr>
        <p:xfrm>
          <a:off x="130335" y="79614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15831"/>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rPr>
              <a:t>STRENGTHS OF PROJECT TEAM:</a:t>
            </a:r>
            <a:endParaRPr lang="en-US" sz="16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1703541690"/>
              </p:ext>
            </p:extLst>
          </p:nvPr>
        </p:nvGraphicFramePr>
        <p:xfrm>
          <a:off x="130335" y="270144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334579"/>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CLIENT RELATIONSHIP:</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179814"/>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600" b="1" dirty="0">
                <a:solidFill>
                  <a:schemeClr val="tx2">
                    <a:lumMod val="75000"/>
                  </a:schemeClr>
                </a:solidFill>
                <a:latin typeface="Century Gothic" panose="020B0502020202020204" pitchFamily="34" charset="0"/>
              </a:rPr>
              <a:t>PROCESSES THAT WORKED WELL: </a:t>
            </a:r>
          </a:p>
        </p:txBody>
      </p:sp>
      <p:sp>
        <p:nvSpPr>
          <p:cNvPr id="15" name="Rectangle 7">
            <a:extLst>
              <a:ext uri="{FF2B5EF4-FFF2-40B4-BE49-F238E27FC236}">
                <a16:creationId xmlns:a16="http://schemas.microsoft.com/office/drawing/2014/main" id="{FF732FA9-A755-4CA6-9529-A3D4F8AD5A1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52CF1227-5437-4F06-BAD3-54FDF301783A}"/>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WENT WELL?</a:t>
            </a:r>
            <a:endParaRPr lang="en-US" dirty="0">
              <a:solidFill>
                <a:schemeClr val="bg1"/>
              </a:solidFill>
              <a:latin typeface="Century Gothic" panose="020B0502020202020204" pitchFamily="34" charset="0"/>
              <a:ea typeface="Arial" charset="0"/>
              <a:cs typeface="Arial" charset="0"/>
            </a:endParaRPr>
          </a:p>
        </p:txBody>
      </p:sp>
      <p:sp>
        <p:nvSpPr>
          <p:cNvPr id="21" name="Parallelogram 20">
            <a:extLst>
              <a:ext uri="{FF2B5EF4-FFF2-40B4-BE49-F238E27FC236}">
                <a16:creationId xmlns:a16="http://schemas.microsoft.com/office/drawing/2014/main" id="{BEEA2983-B5A2-49C5-A5B9-693880C2FCA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9F603EAD-37A4-41F3-9CDB-A977DFBDA896}"/>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6. WHAT WENT WELL?</a:t>
            </a:r>
          </a:p>
        </p:txBody>
      </p:sp>
    </p:spTree>
    <p:extLst>
      <p:ext uri="{BB962C8B-B14F-4D97-AF65-F5344CB8AC3E}">
        <p14:creationId xmlns:p14="http://schemas.microsoft.com/office/powerpoint/2010/main" val="3832345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351529827"/>
              </p:ext>
            </p:extLst>
          </p:nvPr>
        </p:nvGraphicFramePr>
        <p:xfrm>
          <a:off x="130335" y="81646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569585655"/>
              </p:ext>
            </p:extLst>
          </p:nvPr>
        </p:nvGraphicFramePr>
        <p:xfrm>
          <a:off x="130335" y="270144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0" name="TextBox 9">
            <a:extLst>
              <a:ext uri="{FF2B5EF4-FFF2-40B4-BE49-F238E27FC236}">
                <a16:creationId xmlns:a16="http://schemas.microsoft.com/office/drawing/2014/main" id="{AAA5E44F-765D-4F30-A21A-19158AC6BE96}"/>
              </a:ext>
            </a:extLst>
          </p:cNvPr>
          <p:cNvSpPr txBox="1"/>
          <p:nvPr/>
        </p:nvSpPr>
        <p:spPr>
          <a:xfrm>
            <a:off x="130335" y="25092"/>
            <a:ext cx="485547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7. WHAT COULD HAVE BEEN BETTER?</a:t>
            </a:r>
          </a:p>
        </p:txBody>
      </p:sp>
      <p:sp>
        <p:nvSpPr>
          <p:cNvPr id="13" name="Rectangle 7">
            <a:extLst>
              <a:ext uri="{FF2B5EF4-FFF2-40B4-BE49-F238E27FC236}">
                <a16:creationId xmlns:a16="http://schemas.microsoft.com/office/drawing/2014/main" id="{868143E7-F7A4-49FA-8BD5-18433C80144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4" name="TextBox 13">
            <a:extLst>
              <a:ext uri="{FF2B5EF4-FFF2-40B4-BE49-F238E27FC236}">
                <a16:creationId xmlns:a16="http://schemas.microsoft.com/office/drawing/2014/main" id="{1C079F41-C0DC-4ADD-BF00-DA3DC1DBD7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WHAT COULD HAVE BEEN BETTER?</a:t>
            </a:r>
          </a:p>
        </p:txBody>
      </p:sp>
      <p:sp>
        <p:nvSpPr>
          <p:cNvPr id="15" name="Parallelogram 14">
            <a:extLst>
              <a:ext uri="{FF2B5EF4-FFF2-40B4-BE49-F238E27FC236}">
                <a16:creationId xmlns:a16="http://schemas.microsoft.com/office/drawing/2014/main" id="{3745BBFC-AA03-4DFE-AC10-74828D9437A7}"/>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itle 2">
            <a:extLst>
              <a:ext uri="{FF2B5EF4-FFF2-40B4-BE49-F238E27FC236}">
                <a16:creationId xmlns:a16="http://schemas.microsoft.com/office/drawing/2014/main" id="{5FFADCD5-105B-4A58-BFF1-4CCFC3AC7367}"/>
              </a:ext>
            </a:extLst>
          </p:cNvPr>
          <p:cNvSpPr txBox="1">
            <a:spLocks/>
          </p:cNvSpPr>
          <p:nvPr/>
        </p:nvSpPr>
        <p:spPr>
          <a:xfrm>
            <a:off x="0" y="4179814"/>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600" b="1" dirty="0">
                <a:solidFill>
                  <a:schemeClr val="tx2">
                    <a:lumMod val="75000"/>
                  </a:schemeClr>
                </a:solidFill>
                <a:latin typeface="Century Gothic" panose="020B0502020202020204" pitchFamily="34" charset="0"/>
              </a:rPr>
              <a:t>PROCESSES THAT WORKED POORLY: </a:t>
            </a:r>
          </a:p>
        </p:txBody>
      </p:sp>
      <p:sp>
        <p:nvSpPr>
          <p:cNvPr id="21" name="Subtitle 2">
            <a:extLst>
              <a:ext uri="{FF2B5EF4-FFF2-40B4-BE49-F238E27FC236}">
                <a16:creationId xmlns:a16="http://schemas.microsoft.com/office/drawing/2014/main" id="{267816F1-008B-4A74-ABFC-804BB71BC26D}"/>
              </a:ext>
            </a:extLst>
          </p:cNvPr>
          <p:cNvSpPr txBox="1">
            <a:spLocks/>
          </p:cNvSpPr>
          <p:nvPr/>
        </p:nvSpPr>
        <p:spPr>
          <a:xfrm>
            <a:off x="0" y="2334579"/>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CLIENT RELATIONSHIP:</a:t>
            </a:r>
          </a:p>
        </p:txBody>
      </p:sp>
      <p:sp>
        <p:nvSpPr>
          <p:cNvPr id="22" name="Subtitle 2">
            <a:extLst>
              <a:ext uri="{FF2B5EF4-FFF2-40B4-BE49-F238E27FC236}">
                <a16:creationId xmlns:a16="http://schemas.microsoft.com/office/drawing/2014/main" id="{65617F5A-E459-49C4-A6DA-EDA337FE7B4B}"/>
              </a:ext>
            </a:extLst>
          </p:cNvPr>
          <p:cNvSpPr txBox="1">
            <a:spLocks/>
          </p:cNvSpPr>
          <p:nvPr/>
        </p:nvSpPr>
        <p:spPr>
          <a:xfrm>
            <a:off x="0" y="415831"/>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rPr>
              <a:t>WEAKNESSES OF PROJECT TEAM:</a:t>
            </a:r>
            <a:endParaRPr lang="en-US" sz="1600"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37925196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30</TotalTime>
  <Words>516</Words>
  <Application>Microsoft Macintosh PowerPoint</Application>
  <PresentationFormat>Widescreen</PresentationFormat>
  <Paragraphs>212</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4</cp:revision>
  <dcterms:created xsi:type="dcterms:W3CDTF">2020-06-12T18:00:34Z</dcterms:created>
  <dcterms:modified xsi:type="dcterms:W3CDTF">2022-05-18T23:14:37Z</dcterms:modified>
</cp:coreProperties>
</file>