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99" r:id="rId3"/>
    <p:sldId id="353" r:id="rId4"/>
    <p:sldId id="367" r:id="rId5"/>
    <p:sldId id="400" r:id="rId6"/>
    <p:sldId id="401" r:id="rId7"/>
    <p:sldId id="402" r:id="rId8"/>
    <p:sldId id="403" r:id="rId9"/>
    <p:sldId id="404" r:id="rId10"/>
    <p:sldId id="405" r:id="rId11"/>
    <p:sldId id="375"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7" autoAdjust="0"/>
    <p:restoredTop sz="96327"/>
  </p:normalViewPr>
  <p:slideViewPr>
    <p:cSldViewPr snapToGrid="0" snapToObjects="1">
      <p:cViewPr varScale="1">
        <p:scale>
          <a:sx n="128" d="100"/>
          <a:sy n="128" d="100"/>
        </p:scale>
        <p:origin x="200"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5/9/22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373929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2109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396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724846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582459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410910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68848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5/9/22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5/9/22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5/9/22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5/9/22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5/9/22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379&amp;utm_source=integrated+content&amp;utm_campaign=/content/project-dashboard-templates&amp;utm_medium=IT+Project+Dashboard+powerpoint+11379&amp;lpa=IT+Project+Dashboard+powerpoint+11379&amp;lx=PFpZZjisDNTS-Ddigi3MyABAgeTPLDIL8TQRu558b7w"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1.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86153" cy="1077218"/>
          </a:xfrm>
          <a:prstGeom prst="rect">
            <a:avLst/>
          </a:prstGeom>
          <a:noFill/>
        </p:spPr>
        <p:txBody>
          <a:bodyPr wrap="square" rtlCol="0">
            <a:spAutoFit/>
          </a:bodyPr>
          <a:lstStyle/>
          <a:p>
            <a:r>
              <a:rPr lang="en-US" sz="3200" b="1" dirty="0">
                <a:solidFill>
                  <a:schemeClr val="tx1">
                    <a:lumMod val="75000"/>
                    <a:lumOff val="25000"/>
                  </a:schemeClr>
                </a:solidFill>
                <a:latin typeface="Century Gothic" panose="020B0502020202020204" pitchFamily="34" charset="0"/>
              </a:rPr>
              <a:t>IT PROJECT DASHBOARD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PROJECT DASHBOARD PRESENTATION</a:t>
            </a:r>
            <a:endParaRPr lang="en-US" dirty="0">
              <a:solidFill>
                <a:schemeClr val="bg1"/>
              </a:solidFill>
              <a:latin typeface="Century Gothic" panose="020B0502020202020204" pitchFamily="34" charset="0"/>
              <a:ea typeface="Arial" charset="0"/>
              <a:cs typeface="Arial" charset="0"/>
            </a:endParaRP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3" y="2628781"/>
            <a:ext cx="6145982" cy="2803781"/>
          </a:xfrm>
          <a:prstGeom prst="rect">
            <a:avLst/>
          </a:prstGeom>
          <a:noFill/>
        </p:spPr>
        <p:txBody>
          <a:bodyPr wrap="square" rtlCol="0">
            <a:spAutoFit/>
          </a:bodyPr>
          <a:lstStyle/>
          <a:p>
            <a:pPr>
              <a:lnSpc>
                <a:spcPct val="150000"/>
              </a:lnSpc>
            </a:pPr>
            <a:r>
              <a:rPr lang="en-US" sz="2000" dirty="0">
                <a:latin typeface="Century Gothic" panose="020B0502020202020204" pitchFamily="34" charset="0"/>
              </a:rPr>
              <a:t>Use the IT Project Dashboard Template in Excel to enter data that will populate the charts and graphs for your dashboard.  Place screenshots of each element on the following slides to build out your IT Project Dashboard Presentation. </a:t>
            </a:r>
          </a:p>
          <a:p>
            <a:pPr>
              <a:lnSpc>
                <a:spcPct val="150000"/>
              </a:lnSpc>
            </a:pPr>
            <a:r>
              <a:rPr lang="en-US"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PENDING ITEMS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4875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6. PENDING ITEMS</a:t>
            </a:r>
          </a:p>
        </p:txBody>
      </p:sp>
      <p:pic>
        <p:nvPicPr>
          <p:cNvPr id="3" name="Picture 2" descr="Chart, bar chart&#10;&#10;Description automatically generated">
            <a:extLst>
              <a:ext uri="{FF2B5EF4-FFF2-40B4-BE49-F238E27FC236}">
                <a16:creationId xmlns:a16="http://schemas.microsoft.com/office/drawing/2014/main" id="{BF115C65-2ECA-BFBD-1177-158E74AD8E0B}"/>
              </a:ext>
            </a:extLst>
          </p:cNvPr>
          <p:cNvPicPr>
            <a:picLocks noChangeAspect="1"/>
          </p:cNvPicPr>
          <p:nvPr/>
        </p:nvPicPr>
        <p:blipFill>
          <a:blip r:embed="rId3"/>
          <a:stretch>
            <a:fillRect/>
          </a:stretch>
        </p:blipFill>
        <p:spPr>
          <a:xfrm>
            <a:off x="824948" y="1029468"/>
            <a:ext cx="10306878" cy="5129603"/>
          </a:xfrm>
          <a:prstGeom prst="rect">
            <a:avLst/>
          </a:prstGeom>
        </p:spPr>
      </p:pic>
    </p:spTree>
    <p:extLst>
      <p:ext uri="{BB962C8B-B14F-4D97-AF65-F5344CB8AC3E}">
        <p14:creationId xmlns:p14="http://schemas.microsoft.com/office/powerpoint/2010/main" val="3890148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Completed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393723" y="3429000"/>
            <a:ext cx="3718055" cy="3718055"/>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SUMMARY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662908"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7. SUMMARY</a:t>
            </a:r>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r>
              <a:rPr lang="en-US" dirty="0">
                <a:latin typeface="Century Gothic" panose="020B0502020202020204" pitchFamily="34" charset="0"/>
              </a:rPr>
              <a:t>Include any other critical information. </a:t>
            </a:r>
          </a:p>
        </p:txBody>
      </p:sp>
    </p:spTree>
    <p:extLst>
      <p:ext uri="{BB962C8B-B14F-4D97-AF65-F5344CB8AC3E}">
        <p14:creationId xmlns:p14="http://schemas.microsoft.com/office/powerpoint/2010/main" val="37004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PROJECT DASHBOARD PRESENTATION</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1" y="3429000"/>
            <a:ext cx="6772147" cy="769441"/>
          </a:xfrm>
          <a:prstGeom prst="rect">
            <a:avLst/>
          </a:prstGeom>
          <a:noFill/>
        </p:spPr>
        <p:txBody>
          <a:bodyPr wrap="square" rtlCol="0">
            <a:spAutoFit/>
          </a:bodyPr>
          <a:lstStyle/>
          <a:p>
            <a:r>
              <a:rPr lang="en-US" sz="4400" dirty="0">
                <a:latin typeface="Century Gothic" panose="020B0502020202020204" pitchFamily="34" charset="0"/>
              </a:rPr>
              <a:t>IT PROJECT DASHBOARD</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2"/>
          <a:srcRect/>
          <a:stretch/>
        </p:blipFill>
        <p:spPr>
          <a:xfrm>
            <a:off x="8071487" y="1922224"/>
            <a:ext cx="3567521" cy="4313113"/>
          </a:xfrm>
          <a:prstGeom prst="rect">
            <a:avLst/>
          </a:prstGeom>
        </p:spPr>
      </p:pic>
      <p:sp>
        <p:nvSpPr>
          <p:cNvPr id="12" name="TextBox 11">
            <a:extLst>
              <a:ext uri="{FF2B5EF4-FFF2-40B4-BE49-F238E27FC236}">
                <a16:creationId xmlns:a16="http://schemas.microsoft.com/office/drawing/2014/main" id="{E6138981-03C3-494F-8F6E-EB790F07F244}"/>
              </a:ext>
            </a:extLst>
          </p:cNvPr>
          <p:cNvSpPr txBox="1"/>
          <p:nvPr/>
        </p:nvSpPr>
        <p:spPr>
          <a:xfrm>
            <a:off x="463396" y="1714069"/>
            <a:ext cx="8138087" cy="830997"/>
          </a:xfrm>
          <a:prstGeom prst="rect">
            <a:avLst/>
          </a:prstGeom>
          <a:noFill/>
        </p:spPr>
        <p:txBody>
          <a:bodyPr wrap="square" rtlCol="0">
            <a:spAutoFit/>
          </a:bodyPr>
          <a:lstStyle/>
          <a:p>
            <a:r>
              <a:rPr lang="en-US" sz="4800" dirty="0">
                <a:solidFill>
                  <a:schemeClr val="tx1">
                    <a:lumMod val="65000"/>
                    <a:lumOff val="35000"/>
                  </a:schemeClr>
                </a:solidFill>
                <a:latin typeface="Century Gothic" panose="020B0502020202020204" pitchFamily="34" charset="0"/>
              </a:rPr>
              <a:t>[ PROJECT NAME ]</a:t>
            </a:r>
            <a:endParaRPr lang="en-US" sz="2000" dirty="0">
              <a:solidFill>
                <a:schemeClr val="tx1">
                  <a:lumMod val="65000"/>
                  <a:lumOff val="35000"/>
                </a:schemeClr>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3039380741"/>
              </p:ext>
            </p:extLst>
          </p:nvPr>
        </p:nvGraphicFramePr>
        <p:xfrm>
          <a:off x="552990" y="4701374"/>
          <a:ext cx="5967078" cy="1068194"/>
        </p:xfrm>
        <a:graphic>
          <a:graphicData uri="http://schemas.openxmlformats.org/drawingml/2006/table">
            <a:tbl>
              <a:tblPr>
                <a:tableStyleId>{5C22544A-7EE6-4342-B048-85BDC9FD1C3A}</a:tableStyleId>
              </a:tblPr>
              <a:tblGrid>
                <a:gridCol w="1989026">
                  <a:extLst>
                    <a:ext uri="{9D8B030D-6E8A-4147-A177-3AD203B41FA5}">
                      <a16:colId xmlns:a16="http://schemas.microsoft.com/office/drawing/2014/main" val="308985738"/>
                    </a:ext>
                  </a:extLst>
                </a:gridCol>
                <a:gridCol w="1989026">
                  <a:extLst>
                    <a:ext uri="{9D8B030D-6E8A-4147-A177-3AD203B41FA5}">
                      <a16:colId xmlns:a16="http://schemas.microsoft.com/office/drawing/2014/main" val="2844705123"/>
                    </a:ext>
                  </a:extLst>
                </a:gridCol>
                <a:gridCol w="1989026">
                  <a:extLst>
                    <a:ext uri="{9D8B030D-6E8A-4147-A177-3AD203B41FA5}">
                      <a16:colId xmlns:a16="http://schemas.microsoft.com/office/drawing/2014/main" val="2942674131"/>
                    </a:ext>
                  </a:extLst>
                </a:gridCol>
              </a:tblGrid>
              <a:tr h="407339">
                <a:tc>
                  <a:txBody>
                    <a:bodyPr/>
                    <a:lstStyle/>
                    <a:p>
                      <a:pPr algn="ctr" fontAlgn="ctr"/>
                      <a:r>
                        <a:rPr lang="en-US" sz="1400" u="none" strike="noStrike">
                          <a:effectLst/>
                          <a:latin typeface="Century Gothic" panose="020B0502020202020204" pitchFamily="34" charset="0"/>
                        </a:rPr>
                        <a:t>DATE</a:t>
                      </a:r>
                      <a:endParaRPr lang="en-US" sz="1400" b="0" i="0" u="none" strike="noStrike">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PROJECT  STATUS</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 COMPLETE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660855">
                <a:tc>
                  <a:txBody>
                    <a:bodyPr/>
                    <a:lstStyle/>
                    <a:p>
                      <a:pPr algn="ctr" fontAlgn="ctr"/>
                      <a:r>
                        <a:rPr lang="en-US" sz="2000" u="none" strike="noStrike">
                          <a:effectLst/>
                          <a:latin typeface="Century Gothic" panose="020B0502020202020204" pitchFamily="34" charset="0"/>
                        </a:rPr>
                        <a:t>00/00/0000</a:t>
                      </a:r>
                      <a:endParaRPr lang="en-US" sz="2000" b="1" i="0" u="none" strike="noStrike">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2000" u="none" strike="noStrike" dirty="0">
                          <a:effectLst/>
                          <a:latin typeface="Century Gothic" panose="020B0502020202020204" pitchFamily="34" charset="0"/>
                        </a:rPr>
                        <a:t>In Progress</a:t>
                      </a:r>
                      <a:endParaRPr lang="en-US" sz="20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fontAlgn="ctr"/>
                      <a:r>
                        <a:rPr lang="en-US" sz="2000" u="none" strike="noStrike" dirty="0">
                          <a:effectLst/>
                          <a:latin typeface="Century Gothic" panose="020B0502020202020204" pitchFamily="34" charset="0"/>
                        </a:rPr>
                        <a:t>72%</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2196549" y="6477000"/>
            <a:ext cx="95506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PROJECT DASHBOARD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4" y="938682"/>
            <a:ext cx="4270894" cy="4669548"/>
          </a:xfrm>
          <a:prstGeom prst="rect">
            <a:avLst/>
          </a:prstGeom>
          <a:noFill/>
        </p:spPr>
        <p:txBody>
          <a:bodyPr wrap="square" numCol="1" rtlCol="0">
            <a:spAutoFit/>
          </a:bodyPr>
          <a:lstStyle/>
          <a:p>
            <a:pPr>
              <a:lnSpc>
                <a:spcPct val="150000"/>
              </a:lnSpc>
              <a:spcBef>
                <a:spcPts val="600"/>
              </a:spcBef>
              <a:spcAft>
                <a:spcPts val="400"/>
              </a:spcAft>
            </a:pPr>
            <a:r>
              <a:rPr lang="en-US" sz="2400" dirty="0">
                <a:latin typeface="Century Gothic" panose="020B0502020202020204" pitchFamily="34" charset="0"/>
              </a:rPr>
              <a:t>Dashboard Data</a:t>
            </a:r>
          </a:p>
          <a:p>
            <a:pPr>
              <a:lnSpc>
                <a:spcPct val="150000"/>
              </a:lnSpc>
              <a:spcBef>
                <a:spcPts val="600"/>
              </a:spcBef>
              <a:spcAft>
                <a:spcPts val="400"/>
              </a:spcAft>
            </a:pPr>
            <a:r>
              <a:rPr lang="en-US" sz="2400" dirty="0">
                <a:latin typeface="Century Gothic" panose="020B0502020202020204" pitchFamily="34" charset="0"/>
              </a:rPr>
              <a:t>Task Timeline</a:t>
            </a:r>
          </a:p>
          <a:p>
            <a:pPr>
              <a:lnSpc>
                <a:spcPct val="150000"/>
              </a:lnSpc>
              <a:spcBef>
                <a:spcPts val="600"/>
              </a:spcBef>
              <a:spcAft>
                <a:spcPts val="400"/>
              </a:spcAft>
            </a:pPr>
            <a:r>
              <a:rPr lang="en-US" sz="2400" dirty="0">
                <a:latin typeface="Century Gothic" panose="020B0502020202020204" pitchFamily="34" charset="0"/>
              </a:rPr>
              <a:t>Task Status</a:t>
            </a:r>
          </a:p>
          <a:p>
            <a:pPr>
              <a:lnSpc>
                <a:spcPct val="150000"/>
              </a:lnSpc>
              <a:spcBef>
                <a:spcPts val="600"/>
              </a:spcBef>
              <a:spcAft>
                <a:spcPts val="400"/>
              </a:spcAft>
            </a:pPr>
            <a:r>
              <a:rPr lang="en-US" sz="2400" dirty="0">
                <a:latin typeface="Century Gothic" panose="020B0502020202020204" pitchFamily="34" charset="0"/>
              </a:rPr>
              <a:t>Task Priority</a:t>
            </a:r>
          </a:p>
          <a:p>
            <a:pPr>
              <a:lnSpc>
                <a:spcPct val="150000"/>
              </a:lnSpc>
              <a:spcBef>
                <a:spcPts val="600"/>
              </a:spcBef>
              <a:spcAft>
                <a:spcPts val="400"/>
              </a:spcAft>
            </a:pPr>
            <a:r>
              <a:rPr lang="en-US" sz="2400" dirty="0">
                <a:latin typeface="Century Gothic" panose="020B0502020202020204" pitchFamily="34" charset="0"/>
              </a:rPr>
              <a:t>Budget</a:t>
            </a:r>
          </a:p>
          <a:p>
            <a:pPr>
              <a:lnSpc>
                <a:spcPct val="150000"/>
              </a:lnSpc>
              <a:spcBef>
                <a:spcPts val="600"/>
              </a:spcBef>
              <a:spcAft>
                <a:spcPts val="400"/>
              </a:spcAft>
            </a:pPr>
            <a:r>
              <a:rPr lang="en-US" sz="2400" dirty="0">
                <a:latin typeface="Century Gothic" panose="020B0502020202020204" pitchFamily="34" charset="0"/>
              </a:rPr>
              <a:t>Pending Items</a:t>
            </a:r>
          </a:p>
          <a:p>
            <a:pPr>
              <a:lnSpc>
                <a:spcPct val="150000"/>
              </a:lnSpc>
              <a:spcBef>
                <a:spcPts val="600"/>
              </a:spcBef>
              <a:spcAft>
                <a:spcPts val="400"/>
              </a:spcAft>
            </a:pPr>
            <a:r>
              <a:rPr lang="en-US" sz="2400" dirty="0">
                <a:latin typeface="Century Gothic" panose="020B0502020202020204" pitchFamily="34" charset="0"/>
              </a:rPr>
              <a:t>Summary</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938682"/>
            <a:ext cx="515816" cy="4669548"/>
          </a:xfrm>
          <a:prstGeom prst="rect">
            <a:avLst/>
          </a:prstGeom>
          <a:noFill/>
        </p:spPr>
        <p:txBody>
          <a:bodyPr wrap="square" numCol="1" rtlCol="0">
            <a:spAutoFit/>
          </a:bodyPr>
          <a:lstStyle/>
          <a:p>
            <a:pPr algn="r">
              <a:lnSpc>
                <a:spcPct val="150000"/>
              </a:lnSpc>
              <a:spcBef>
                <a:spcPts val="600"/>
              </a:spcBef>
              <a:spcAft>
                <a:spcPts val="400"/>
              </a:spcAft>
            </a:pPr>
            <a:r>
              <a:rPr lang="en-US" sz="2400" dirty="0">
                <a:solidFill>
                  <a:schemeClr val="accent2"/>
                </a:solidFill>
                <a:latin typeface="Century Gothic" panose="020B0502020202020204" pitchFamily="34" charset="0"/>
              </a:rPr>
              <a:t>1</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2</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3</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4</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5</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6</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7</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DASHBOARD DATA</a:t>
            </a:r>
          </a:p>
        </p:txBody>
      </p:sp>
      <p:pic>
        <p:nvPicPr>
          <p:cNvPr id="4" name="Picture 3" descr="Table&#10;&#10;Description automatically generated">
            <a:extLst>
              <a:ext uri="{FF2B5EF4-FFF2-40B4-BE49-F238E27FC236}">
                <a16:creationId xmlns:a16="http://schemas.microsoft.com/office/drawing/2014/main" id="{0F443B3E-2A01-5487-8BD2-F1DAAA36F306}"/>
              </a:ext>
            </a:extLst>
          </p:cNvPr>
          <p:cNvPicPr>
            <a:picLocks noChangeAspect="1"/>
          </p:cNvPicPr>
          <p:nvPr/>
        </p:nvPicPr>
        <p:blipFill>
          <a:blip r:embed="rId3"/>
          <a:stretch>
            <a:fillRect/>
          </a:stretch>
        </p:blipFill>
        <p:spPr>
          <a:xfrm>
            <a:off x="367748" y="1283904"/>
            <a:ext cx="11508230" cy="4290192"/>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1. DASHBOARD DATA</a:t>
            </a:r>
          </a:p>
        </p:txBody>
      </p:sp>
      <p:pic>
        <p:nvPicPr>
          <p:cNvPr id="3" name="Picture 2" descr="Table&#10;&#10;Description automatically generated">
            <a:extLst>
              <a:ext uri="{FF2B5EF4-FFF2-40B4-BE49-F238E27FC236}">
                <a16:creationId xmlns:a16="http://schemas.microsoft.com/office/drawing/2014/main" id="{17EC2159-EAF9-731D-93FE-4F37A3285504}"/>
              </a:ext>
            </a:extLst>
          </p:cNvPr>
          <p:cNvPicPr>
            <a:picLocks noChangeAspect="1"/>
          </p:cNvPicPr>
          <p:nvPr/>
        </p:nvPicPr>
        <p:blipFill>
          <a:blip r:embed="rId3"/>
          <a:stretch>
            <a:fillRect/>
          </a:stretch>
        </p:blipFill>
        <p:spPr>
          <a:xfrm>
            <a:off x="2209800" y="1117600"/>
            <a:ext cx="7772400" cy="4622800"/>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DASHBOARD DATA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4739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2. TASK TIMELINE</a:t>
            </a:r>
          </a:p>
        </p:txBody>
      </p:sp>
      <p:pic>
        <p:nvPicPr>
          <p:cNvPr id="3" name="Picture 2" descr="Chart, waterfall chart&#10;&#10;Description automatically generated">
            <a:extLst>
              <a:ext uri="{FF2B5EF4-FFF2-40B4-BE49-F238E27FC236}">
                <a16:creationId xmlns:a16="http://schemas.microsoft.com/office/drawing/2014/main" id="{E2645407-A4A5-75C9-7C77-21DA6679728A}"/>
              </a:ext>
            </a:extLst>
          </p:cNvPr>
          <p:cNvPicPr>
            <a:picLocks noChangeAspect="1"/>
          </p:cNvPicPr>
          <p:nvPr/>
        </p:nvPicPr>
        <p:blipFill>
          <a:blip r:embed="rId3"/>
          <a:stretch>
            <a:fillRect/>
          </a:stretch>
        </p:blipFill>
        <p:spPr>
          <a:xfrm>
            <a:off x="566530" y="833175"/>
            <a:ext cx="10883348" cy="5402943"/>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STATUS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010761"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3. TASK STATUS</a:t>
            </a:r>
          </a:p>
        </p:txBody>
      </p:sp>
      <p:pic>
        <p:nvPicPr>
          <p:cNvPr id="3" name="Picture 2" descr="Chart, pie chart&#10;&#10;Description automatically generated">
            <a:extLst>
              <a:ext uri="{FF2B5EF4-FFF2-40B4-BE49-F238E27FC236}">
                <a16:creationId xmlns:a16="http://schemas.microsoft.com/office/drawing/2014/main" id="{61953230-69FD-E74E-DF98-52DAC793D188}"/>
              </a:ext>
            </a:extLst>
          </p:cNvPr>
          <p:cNvPicPr>
            <a:picLocks noChangeAspect="1"/>
          </p:cNvPicPr>
          <p:nvPr/>
        </p:nvPicPr>
        <p:blipFill>
          <a:blip r:embed="rId3"/>
          <a:stretch>
            <a:fillRect/>
          </a:stretch>
        </p:blipFill>
        <p:spPr>
          <a:xfrm>
            <a:off x="2401110" y="810727"/>
            <a:ext cx="8199507" cy="5363267"/>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TASK PRIORITY</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8105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4. TASK PRIORITY</a:t>
            </a:r>
          </a:p>
        </p:txBody>
      </p:sp>
      <p:pic>
        <p:nvPicPr>
          <p:cNvPr id="3" name="Picture 2" descr="Chart, pie chart&#10;&#10;Description automatically generated">
            <a:extLst>
              <a:ext uri="{FF2B5EF4-FFF2-40B4-BE49-F238E27FC236}">
                <a16:creationId xmlns:a16="http://schemas.microsoft.com/office/drawing/2014/main" id="{1EED433A-1063-7B43-618D-B5917BAF1AA9}"/>
              </a:ext>
            </a:extLst>
          </p:cNvPr>
          <p:cNvPicPr>
            <a:picLocks noChangeAspect="1"/>
          </p:cNvPicPr>
          <p:nvPr/>
        </p:nvPicPr>
        <p:blipFill>
          <a:blip r:embed="rId3"/>
          <a:stretch>
            <a:fillRect/>
          </a:stretch>
        </p:blipFill>
        <p:spPr>
          <a:xfrm>
            <a:off x="2485738" y="906393"/>
            <a:ext cx="7220523" cy="5206172"/>
          </a:xfrm>
          <a:prstGeom prst="rect">
            <a:avLst/>
          </a:prstGeom>
        </p:spPr>
      </p:pic>
    </p:spTree>
    <p:extLst>
      <p:ext uri="{BB962C8B-B14F-4D97-AF65-F5344CB8AC3E}">
        <p14:creationId xmlns:p14="http://schemas.microsoft.com/office/powerpoint/2010/main" val="20168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20284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5. BUDGET</a:t>
            </a:r>
          </a:p>
        </p:txBody>
      </p:sp>
      <p:pic>
        <p:nvPicPr>
          <p:cNvPr id="3" name="Picture 2" descr="Chart, bar chart&#10;&#10;Description automatically generated">
            <a:extLst>
              <a:ext uri="{FF2B5EF4-FFF2-40B4-BE49-F238E27FC236}">
                <a16:creationId xmlns:a16="http://schemas.microsoft.com/office/drawing/2014/main" id="{A1AD0D25-645C-2AF6-F080-C65BF7549D20}"/>
              </a:ext>
            </a:extLst>
          </p:cNvPr>
          <p:cNvPicPr>
            <a:picLocks noChangeAspect="1"/>
          </p:cNvPicPr>
          <p:nvPr/>
        </p:nvPicPr>
        <p:blipFill>
          <a:blip r:embed="rId3"/>
          <a:stretch>
            <a:fillRect/>
          </a:stretch>
        </p:blipFill>
        <p:spPr>
          <a:xfrm>
            <a:off x="116587" y="1313025"/>
            <a:ext cx="11677390" cy="4392864"/>
          </a:xfrm>
          <a:prstGeom prst="rect">
            <a:avLst/>
          </a:prstGeom>
        </p:spPr>
      </p:pic>
    </p:spTree>
    <p:extLst>
      <p:ext uri="{BB962C8B-B14F-4D97-AF65-F5344CB8AC3E}">
        <p14:creationId xmlns:p14="http://schemas.microsoft.com/office/powerpoint/2010/main" val="13416888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24</TotalTime>
  <Words>273</Words>
  <Application>Microsoft Macintosh PowerPoint</Application>
  <PresentationFormat>Widescreen</PresentationFormat>
  <Paragraphs>68</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2</cp:revision>
  <dcterms:created xsi:type="dcterms:W3CDTF">2022-04-18T18:36:26Z</dcterms:created>
  <dcterms:modified xsi:type="dcterms:W3CDTF">2022-05-09T21:21:22Z</dcterms:modified>
</cp:coreProperties>
</file>