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5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86447"/>
  </p:normalViewPr>
  <p:slideViewPr>
    <p:cSldViewPr snapToGrid="0" snapToObjects="1">
      <p:cViewPr varScale="1">
        <p:scale>
          <a:sx n="128" d="100"/>
          <a:sy n="128" d="100"/>
        </p:scale>
        <p:origin x="26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79&amp;utm_source=integrated+content&amp;utm_campaign=/content/project-dashboard-templates&amp;utm_medium=Agile+Project+Dashboard+powerpoint+11379&amp;lpa=Agile+Project+Dashboard+powerpoint+11379&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AGILE PROJECT DASHBOARD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6" name="Table 5">
            <a:extLst>
              <a:ext uri="{FF2B5EF4-FFF2-40B4-BE49-F238E27FC236}">
                <a16:creationId xmlns:a16="http://schemas.microsoft.com/office/drawing/2014/main" id="{F2E58376-466A-41EA-B37E-0BEADE3DDB91}"/>
              </a:ext>
            </a:extLst>
          </p:cNvPr>
          <p:cNvGraphicFramePr>
            <a:graphicFrameLocks noGrp="1"/>
          </p:cNvGraphicFramePr>
          <p:nvPr>
            <p:extLst>
              <p:ext uri="{D42A27DB-BD31-4B8C-83A1-F6EECF244321}">
                <p14:modId xmlns:p14="http://schemas.microsoft.com/office/powerpoint/2010/main" val="1708068733"/>
              </p:ext>
            </p:extLst>
          </p:nvPr>
        </p:nvGraphicFramePr>
        <p:xfrm>
          <a:off x="365018" y="2232255"/>
          <a:ext cx="11179665" cy="1141444"/>
        </p:xfrm>
        <a:graphic>
          <a:graphicData uri="http://schemas.openxmlformats.org/drawingml/2006/table">
            <a:tbl>
              <a:tblPr>
                <a:tableStyleId>{5C22544A-7EE6-4342-B048-85BDC9FD1C3A}</a:tableStyleId>
              </a:tblPr>
              <a:tblGrid>
                <a:gridCol w="1654935">
                  <a:extLst>
                    <a:ext uri="{9D8B030D-6E8A-4147-A177-3AD203B41FA5}">
                      <a16:colId xmlns:a16="http://schemas.microsoft.com/office/drawing/2014/main" val="2701613838"/>
                    </a:ext>
                  </a:extLst>
                </a:gridCol>
                <a:gridCol w="1204509">
                  <a:extLst>
                    <a:ext uri="{9D8B030D-6E8A-4147-A177-3AD203B41FA5}">
                      <a16:colId xmlns:a16="http://schemas.microsoft.com/office/drawing/2014/main" val="1918090253"/>
                    </a:ext>
                  </a:extLst>
                </a:gridCol>
                <a:gridCol w="1032436">
                  <a:extLst>
                    <a:ext uri="{9D8B030D-6E8A-4147-A177-3AD203B41FA5}">
                      <a16:colId xmlns:a16="http://schemas.microsoft.com/office/drawing/2014/main" val="994185034"/>
                    </a:ext>
                  </a:extLst>
                </a:gridCol>
                <a:gridCol w="1032436">
                  <a:extLst>
                    <a:ext uri="{9D8B030D-6E8A-4147-A177-3AD203B41FA5}">
                      <a16:colId xmlns:a16="http://schemas.microsoft.com/office/drawing/2014/main" val="209214499"/>
                    </a:ext>
                  </a:extLst>
                </a:gridCol>
                <a:gridCol w="1290546">
                  <a:extLst>
                    <a:ext uri="{9D8B030D-6E8A-4147-A177-3AD203B41FA5}">
                      <a16:colId xmlns:a16="http://schemas.microsoft.com/office/drawing/2014/main" val="3211902354"/>
                    </a:ext>
                  </a:extLst>
                </a:gridCol>
                <a:gridCol w="1897860">
                  <a:extLst>
                    <a:ext uri="{9D8B030D-6E8A-4147-A177-3AD203B41FA5}">
                      <a16:colId xmlns:a16="http://schemas.microsoft.com/office/drawing/2014/main" val="4095046809"/>
                    </a:ext>
                  </a:extLst>
                </a:gridCol>
                <a:gridCol w="3066943">
                  <a:extLst>
                    <a:ext uri="{9D8B030D-6E8A-4147-A177-3AD203B41FA5}">
                      <a16:colId xmlns:a16="http://schemas.microsoft.com/office/drawing/2014/main" val="2489039951"/>
                    </a:ext>
                  </a:extLst>
                </a:gridCol>
              </a:tblGrid>
              <a:tr h="570722">
                <a:tc>
                  <a:txBody>
                    <a:bodyPr/>
                    <a:lstStyle/>
                    <a:p>
                      <a:pPr algn="ctr" fontAlgn="ctr"/>
                      <a:r>
                        <a:rPr lang="en-US" sz="1000" b="1" u="none" strike="noStrike" dirty="0">
                          <a:solidFill>
                            <a:schemeClr val="bg1"/>
                          </a:solidFill>
                          <a:effectLst/>
                          <a:latin typeface="Century Gothic" panose="020B0502020202020204" pitchFamily="34" charset="0"/>
                        </a:rPr>
                        <a:t>PROJECT NAME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PROJECT MANAGER</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START DATE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END DATE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OVERALL PROGRESS</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PROJECT DELIVERABLE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SCOPE STATEMENT</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tx2">
                        <a:lumMod val="50000"/>
                      </a:schemeClr>
                    </a:solidFill>
                  </a:tcPr>
                </a:tc>
                <a:extLst>
                  <a:ext uri="{0D108BD9-81ED-4DB2-BD59-A6C34878D82A}">
                    <a16:rowId xmlns:a16="http://schemas.microsoft.com/office/drawing/2014/main" val="2372439725"/>
                  </a:ext>
                </a:extLst>
              </a:tr>
              <a:tr h="570722">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1" i="0" u="none" strike="noStrike" dirty="0">
                        <a:solidFill>
                          <a:srgbClr val="FFFFFF"/>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extLst>
                  <a:ext uri="{0D108BD9-81ED-4DB2-BD59-A6C34878D82A}">
                    <a16:rowId xmlns:a16="http://schemas.microsoft.com/office/drawing/2014/main" val="1507538298"/>
                  </a:ext>
                </a:extLst>
              </a:tr>
            </a:tbl>
          </a:graphicData>
        </a:graphic>
      </p:graphicFrame>
      <p:sp>
        <p:nvSpPr>
          <p:cNvPr id="14" name="TextBox 13">
            <a:extLst>
              <a:ext uri="{FF2B5EF4-FFF2-40B4-BE49-F238E27FC236}">
                <a16:creationId xmlns:a16="http://schemas.microsoft.com/office/drawing/2014/main" id="{825F3B83-1831-420E-AB21-E88BAB06716A}"/>
              </a:ext>
            </a:extLst>
          </p:cNvPr>
          <p:cNvSpPr txBox="1"/>
          <p:nvPr/>
        </p:nvSpPr>
        <p:spPr>
          <a:xfrm>
            <a:off x="365018" y="4084165"/>
            <a:ext cx="9247166" cy="430887"/>
          </a:xfrm>
          <a:prstGeom prst="rect">
            <a:avLst/>
          </a:prstGeom>
          <a:noFill/>
        </p:spPr>
        <p:txBody>
          <a:bodyPr wrap="square" rtlCol="0">
            <a:spAutoFit/>
          </a:bodyPr>
          <a:lstStyle/>
          <a:p>
            <a:r>
              <a:rPr lang="en-US" sz="2200" b="1" dirty="0">
                <a:latin typeface="Century Gothic" panose="020B0502020202020204" pitchFamily="34" charset="0"/>
              </a:rPr>
              <a:t>Notes for Using This Template</a:t>
            </a:r>
          </a:p>
        </p:txBody>
      </p:sp>
      <p:sp>
        <p:nvSpPr>
          <p:cNvPr id="15" name="TextBox 14">
            <a:extLst>
              <a:ext uri="{FF2B5EF4-FFF2-40B4-BE49-F238E27FC236}">
                <a16:creationId xmlns:a16="http://schemas.microsoft.com/office/drawing/2014/main" id="{0BD9ADE1-0295-435A-A397-6F7E297DD6DC}"/>
              </a:ext>
            </a:extLst>
          </p:cNvPr>
          <p:cNvSpPr txBox="1"/>
          <p:nvPr/>
        </p:nvSpPr>
        <p:spPr>
          <a:xfrm>
            <a:off x="414518" y="4605975"/>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status in the Status Key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Add Start and Finish Dates and additional information within each bar or in the graph area, as needed.</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19382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nvGraphicFramePr>
        <p:xfrm>
          <a:off x="209485" y="115459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nvGraphicFramePr>
        <p:xfrm>
          <a:off x="200671" y="252050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nvGraphicFramePr>
        <p:xfrm>
          <a:off x="218078" y="3931589"/>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nvGraphicFramePr>
        <p:xfrm>
          <a:off x="200671" y="5296310"/>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DASHBOARD</a:t>
            </a:r>
            <a:endParaRPr lang="en-US" dirty="0">
              <a:solidFill>
                <a:schemeClr val="bg1"/>
              </a:solidFill>
              <a:latin typeface="Century Gothic" panose="020B0502020202020204" pitchFamily="34" charset="0"/>
              <a:ea typeface="Arial" charset="0"/>
              <a:cs typeface="Arial" charset="0"/>
            </a:endParaRPr>
          </a:p>
        </p:txBody>
      </p:sp>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nvGraphicFramePr>
        <p:xfrm>
          <a:off x="200918" y="641080"/>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49263" y="947563"/>
            <a:ext cx="2046515" cy="246221"/>
          </a:xfrm>
          <a:prstGeom prst="rect">
            <a:avLst/>
          </a:prstGeom>
          <a:noFill/>
        </p:spPr>
        <p:txBody>
          <a:bodyPr wrap="square" rtlCol="0">
            <a:spAutoFit/>
          </a:bodyPr>
          <a:lstStyle/>
          <a:p>
            <a:r>
              <a:rPr lang="en-US" sz="1000" b="1" dirty="0">
                <a:latin typeface="Century Gothic" panose="020B0502020202020204" pitchFamily="34" charset="0"/>
              </a:rPr>
              <a:t>RESONSIBLE: Name</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140449" y="2303948"/>
            <a:ext cx="2046515" cy="246221"/>
          </a:xfrm>
          <a:prstGeom prst="rect">
            <a:avLst/>
          </a:prstGeom>
          <a:noFill/>
        </p:spPr>
        <p:txBody>
          <a:bodyPr wrap="square" rtlCol="0">
            <a:spAutoFit/>
          </a:bodyPr>
          <a:lstStyle/>
          <a:p>
            <a:r>
              <a:rPr lang="en-US" sz="1000" b="1" dirty="0">
                <a:latin typeface="Century Gothic" panose="020B0502020202020204" pitchFamily="34" charset="0"/>
              </a:rPr>
              <a:t>RESONSIBLE: Name</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57856" y="3715032"/>
            <a:ext cx="2046515" cy="246221"/>
          </a:xfrm>
          <a:prstGeom prst="rect">
            <a:avLst/>
          </a:prstGeom>
          <a:noFill/>
        </p:spPr>
        <p:txBody>
          <a:bodyPr wrap="square" rtlCol="0">
            <a:spAutoFit/>
          </a:bodyPr>
          <a:lstStyle/>
          <a:p>
            <a:r>
              <a:rPr lang="en-US" sz="1000" b="1" dirty="0">
                <a:latin typeface="Century Gothic" panose="020B0502020202020204" pitchFamily="34" charset="0"/>
              </a:rPr>
              <a:t>RESONSIBLE: Name</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140449" y="5089278"/>
            <a:ext cx="2046515" cy="246221"/>
          </a:xfrm>
          <a:prstGeom prst="rect">
            <a:avLst/>
          </a:prstGeom>
          <a:noFill/>
        </p:spPr>
        <p:txBody>
          <a:bodyPr wrap="square" rtlCol="0">
            <a:spAutoFit/>
          </a:bodyPr>
          <a:lstStyle/>
          <a:p>
            <a:r>
              <a:rPr lang="en-US" sz="1000" b="1" dirty="0">
                <a:latin typeface="Century Gothic" panose="020B0502020202020204" pitchFamily="34" charset="0"/>
              </a:rPr>
              <a:t>RESONSIBLE: Name</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57856" y="381938"/>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66527" y="381752"/>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615182" y="387888"/>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632963" y="380720"/>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2893" y="370269"/>
            <a:ext cx="2046515"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36" name="Rounded Rectangle 22">
            <a:extLst>
              <a:ext uri="{FF2B5EF4-FFF2-40B4-BE49-F238E27FC236}">
                <a16:creationId xmlns:a16="http://schemas.microsoft.com/office/drawing/2014/main" id="{50584F94-BF22-004F-ACEE-46EC5219F10D}"/>
              </a:ext>
            </a:extLst>
          </p:cNvPr>
          <p:cNvSpPr/>
          <p:nvPr/>
        </p:nvSpPr>
        <p:spPr>
          <a:xfrm>
            <a:off x="200918" y="5303622"/>
            <a:ext cx="1793875" cy="17250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37" name="Rounded Rectangle 23">
            <a:extLst>
              <a:ext uri="{FF2B5EF4-FFF2-40B4-BE49-F238E27FC236}">
                <a16:creationId xmlns:a16="http://schemas.microsoft.com/office/drawing/2014/main" id="{45F5BF29-3CB7-ED46-8FDD-94ECA034C5ED}"/>
              </a:ext>
            </a:extLst>
          </p:cNvPr>
          <p:cNvSpPr/>
          <p:nvPr/>
        </p:nvSpPr>
        <p:spPr>
          <a:xfrm>
            <a:off x="4539238" y="5882742"/>
            <a:ext cx="983615" cy="172501"/>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38" name="Rounded Rectangle 24">
            <a:extLst>
              <a:ext uri="{FF2B5EF4-FFF2-40B4-BE49-F238E27FC236}">
                <a16:creationId xmlns:a16="http://schemas.microsoft.com/office/drawing/2014/main" id="{0577E296-31FF-5043-BB37-385A0FED4F1C}"/>
              </a:ext>
            </a:extLst>
          </p:cNvPr>
          <p:cNvSpPr/>
          <p:nvPr/>
        </p:nvSpPr>
        <p:spPr>
          <a:xfrm>
            <a:off x="5847880" y="6108536"/>
            <a:ext cx="1548130" cy="191668"/>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39" name="Rounded Rectangle 25">
            <a:extLst>
              <a:ext uri="{FF2B5EF4-FFF2-40B4-BE49-F238E27FC236}">
                <a16:creationId xmlns:a16="http://schemas.microsoft.com/office/drawing/2014/main" id="{1A4A44BE-CCDF-0646-B9DD-F24173205ED1}"/>
              </a:ext>
            </a:extLst>
          </p:cNvPr>
          <p:cNvSpPr/>
          <p:nvPr/>
        </p:nvSpPr>
        <p:spPr>
          <a:xfrm>
            <a:off x="9434453" y="5882742"/>
            <a:ext cx="983615" cy="17250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0" name="Rounded Rectangle 26">
            <a:extLst>
              <a:ext uri="{FF2B5EF4-FFF2-40B4-BE49-F238E27FC236}">
                <a16:creationId xmlns:a16="http://schemas.microsoft.com/office/drawing/2014/main" id="{BFA77259-F269-1F4F-8A7C-B3428A16C76E}"/>
              </a:ext>
            </a:extLst>
          </p:cNvPr>
          <p:cNvSpPr/>
          <p:nvPr/>
        </p:nvSpPr>
        <p:spPr>
          <a:xfrm>
            <a:off x="5581273" y="5882742"/>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1" name="Rounded Rectangle 33">
            <a:extLst>
              <a:ext uri="{FF2B5EF4-FFF2-40B4-BE49-F238E27FC236}">
                <a16:creationId xmlns:a16="http://schemas.microsoft.com/office/drawing/2014/main" id="{000CF867-2DE1-4448-9588-B2A5DEB8A645}"/>
              </a:ext>
            </a:extLst>
          </p:cNvPr>
          <p:cNvSpPr/>
          <p:nvPr/>
        </p:nvSpPr>
        <p:spPr>
          <a:xfrm>
            <a:off x="7576443" y="5318862"/>
            <a:ext cx="1860550" cy="172501"/>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2" name="Rounded Rectangle 20">
            <a:extLst>
              <a:ext uri="{FF2B5EF4-FFF2-40B4-BE49-F238E27FC236}">
                <a16:creationId xmlns:a16="http://schemas.microsoft.com/office/drawing/2014/main" id="{B213C206-617F-B34A-81CF-3AA7C6B317A0}"/>
              </a:ext>
            </a:extLst>
          </p:cNvPr>
          <p:cNvSpPr/>
          <p:nvPr/>
        </p:nvSpPr>
        <p:spPr>
          <a:xfrm>
            <a:off x="2509323" y="4011863"/>
            <a:ext cx="5408930" cy="195647"/>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5872283" y="4305376"/>
            <a:ext cx="1954530" cy="195647"/>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4" name="Rounded Rectangle 32">
            <a:extLst>
              <a:ext uri="{FF2B5EF4-FFF2-40B4-BE49-F238E27FC236}">
                <a16:creationId xmlns:a16="http://schemas.microsoft.com/office/drawing/2014/main" id="{4ACE880C-C319-C742-91B9-EF02C7F7895D}"/>
              </a:ext>
            </a:extLst>
          </p:cNvPr>
          <p:cNvSpPr/>
          <p:nvPr/>
        </p:nvSpPr>
        <p:spPr>
          <a:xfrm>
            <a:off x="9278978" y="4687749"/>
            <a:ext cx="1954530" cy="195647"/>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430041" y="2557037"/>
            <a:ext cx="6366510"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3593996" y="3197117"/>
            <a:ext cx="1568450" cy="186369"/>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7" name="Rounded Rectangle 18">
            <a:extLst>
              <a:ext uri="{FF2B5EF4-FFF2-40B4-BE49-F238E27FC236}">
                <a16:creationId xmlns:a16="http://schemas.microsoft.com/office/drawing/2014/main" id="{6ACB3173-54E7-2249-BC2A-97F1438999D3}"/>
              </a:ext>
            </a:extLst>
          </p:cNvPr>
          <p:cNvSpPr/>
          <p:nvPr/>
        </p:nvSpPr>
        <p:spPr>
          <a:xfrm>
            <a:off x="254531" y="3186957"/>
            <a:ext cx="3169285"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8" name="Rounded Rectangle 30">
            <a:extLst>
              <a:ext uri="{FF2B5EF4-FFF2-40B4-BE49-F238E27FC236}">
                <a16:creationId xmlns:a16="http://schemas.microsoft.com/office/drawing/2014/main" id="{0B7B20AC-F97A-084D-B612-F9C7DE74F8A2}"/>
              </a:ext>
            </a:extLst>
          </p:cNvPr>
          <p:cNvSpPr/>
          <p:nvPr/>
        </p:nvSpPr>
        <p:spPr>
          <a:xfrm>
            <a:off x="7369967" y="3358052"/>
            <a:ext cx="1568450" cy="186369"/>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210627" y="1219322"/>
            <a:ext cx="1793875" cy="19575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80397" y="1219322"/>
            <a:ext cx="983615" cy="19575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3506912" y="1546955"/>
            <a:ext cx="1954530" cy="1957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2" name="Rounded Rectangle 15">
            <a:extLst>
              <a:ext uri="{FF2B5EF4-FFF2-40B4-BE49-F238E27FC236}">
                <a16:creationId xmlns:a16="http://schemas.microsoft.com/office/drawing/2014/main" id="{60572C2C-A51A-864F-876E-FABD7E3805F7}"/>
              </a:ext>
            </a:extLst>
          </p:cNvPr>
          <p:cNvSpPr/>
          <p:nvPr/>
        </p:nvSpPr>
        <p:spPr>
          <a:xfrm>
            <a:off x="7170997" y="1227880"/>
            <a:ext cx="1047115" cy="19575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3" name="Rounded Rectangle 19">
            <a:extLst>
              <a:ext uri="{FF2B5EF4-FFF2-40B4-BE49-F238E27FC236}">
                <a16:creationId xmlns:a16="http://schemas.microsoft.com/office/drawing/2014/main" id="{067ABB2B-6423-5249-8CEB-B20258D1A8E0}"/>
              </a:ext>
            </a:extLst>
          </p:cNvPr>
          <p:cNvSpPr/>
          <p:nvPr/>
        </p:nvSpPr>
        <p:spPr>
          <a:xfrm>
            <a:off x="3222432" y="1218912"/>
            <a:ext cx="3855834" cy="19628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4" name="Rounded Rectangle 29">
            <a:extLst>
              <a:ext uri="{FF2B5EF4-FFF2-40B4-BE49-F238E27FC236}">
                <a16:creationId xmlns:a16="http://schemas.microsoft.com/office/drawing/2014/main" id="{64A22C00-C32F-6545-B7D3-A1D4C083B8A7}"/>
              </a:ext>
            </a:extLst>
          </p:cNvPr>
          <p:cNvSpPr/>
          <p:nvPr/>
        </p:nvSpPr>
        <p:spPr>
          <a:xfrm>
            <a:off x="7396010" y="1878529"/>
            <a:ext cx="1954530" cy="19575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5" name="Rounded Rectangle 31">
            <a:extLst>
              <a:ext uri="{FF2B5EF4-FFF2-40B4-BE49-F238E27FC236}">
                <a16:creationId xmlns:a16="http://schemas.microsoft.com/office/drawing/2014/main" id="{1FB2EA0C-093E-FC40-B2BA-C04A7973FAAB}"/>
              </a:ext>
            </a:extLst>
          </p:cNvPr>
          <p:cNvSpPr/>
          <p:nvPr/>
        </p:nvSpPr>
        <p:spPr>
          <a:xfrm>
            <a:off x="7172132" y="1508855"/>
            <a:ext cx="3815080" cy="19575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6" name="Rounded Rectangle 7">
            <a:extLst>
              <a:ext uri="{FF2B5EF4-FFF2-40B4-BE49-F238E27FC236}">
                <a16:creationId xmlns:a16="http://schemas.microsoft.com/office/drawing/2014/main" id="{31F90DC4-34A3-A145-AB1A-C09C97CCC7B2}"/>
              </a:ext>
            </a:extLst>
          </p:cNvPr>
          <p:cNvSpPr/>
          <p:nvPr/>
        </p:nvSpPr>
        <p:spPr>
          <a:xfrm>
            <a:off x="8383315" y="369299"/>
            <a:ext cx="1094491" cy="13714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1" name="Rounded Rectangle 39">
            <a:extLst>
              <a:ext uri="{FF2B5EF4-FFF2-40B4-BE49-F238E27FC236}">
                <a16:creationId xmlns:a16="http://schemas.microsoft.com/office/drawing/2014/main" id="{87DAD5A4-0BA0-1442-83D7-B152C5CF51A7}"/>
              </a:ext>
            </a:extLst>
          </p:cNvPr>
          <p:cNvSpPr/>
          <p:nvPr/>
        </p:nvSpPr>
        <p:spPr>
          <a:xfrm>
            <a:off x="8371010" y="175259"/>
            <a:ext cx="1106797" cy="13714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324099" y="140232"/>
            <a:ext cx="90011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COMPLETE</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344399" y="335844"/>
            <a:ext cx="1140859"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IN PROGRESS</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98266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OVERDUE</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1139853"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NOT STARTED</a:t>
            </a:r>
          </a:p>
        </p:txBody>
      </p:sp>
      <p:sp>
        <p:nvSpPr>
          <p:cNvPr id="168" name="TextBox 167">
            <a:extLst>
              <a:ext uri="{FF2B5EF4-FFF2-40B4-BE49-F238E27FC236}">
                <a16:creationId xmlns:a16="http://schemas.microsoft.com/office/drawing/2014/main" id="{71BD27FB-73FE-469E-AD77-719A8962C434}"/>
              </a:ext>
            </a:extLst>
          </p:cNvPr>
          <p:cNvSpPr txBox="1"/>
          <p:nvPr/>
        </p:nvSpPr>
        <p:spPr>
          <a:xfrm>
            <a:off x="8290902" y="-29295"/>
            <a:ext cx="1253659" cy="246221"/>
          </a:xfrm>
          <a:prstGeom prst="rect">
            <a:avLst/>
          </a:prstGeom>
          <a:noFill/>
        </p:spPr>
        <p:txBody>
          <a:bodyPr wrap="square" rtlCol="0">
            <a:spAutoFit/>
          </a:bodyPr>
          <a:lstStyle/>
          <a:p>
            <a:r>
              <a:rPr lang="en-US" sz="1000" b="1" dirty="0">
                <a:latin typeface="Century Gothic" panose="020B0502020202020204" pitchFamily="34" charset="0"/>
              </a:rPr>
              <a:t>STATUS KEY</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DASHBOARD</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9520B0E0-7CF1-4EC8-890D-B4402AD494EF}"/>
              </a:ext>
            </a:extLst>
          </p:cNvPr>
          <p:cNvGraphicFramePr>
            <a:graphicFrameLocks noGrp="1"/>
          </p:cNvGraphicFramePr>
          <p:nvPr>
            <p:extLst>
              <p:ext uri="{D42A27DB-BD31-4B8C-83A1-F6EECF244321}">
                <p14:modId xmlns:p14="http://schemas.microsoft.com/office/powerpoint/2010/main" val="603282803"/>
              </p:ext>
            </p:extLst>
          </p:nvPr>
        </p:nvGraphicFramePr>
        <p:xfrm>
          <a:off x="140678" y="911653"/>
          <a:ext cx="11606563" cy="4618709"/>
        </p:xfrm>
        <a:graphic>
          <a:graphicData uri="http://schemas.openxmlformats.org/drawingml/2006/table">
            <a:tbl>
              <a:tblPr>
                <a:tableStyleId>{5C22544A-7EE6-4342-B048-85BDC9FD1C3A}</a:tableStyleId>
              </a:tblPr>
              <a:tblGrid>
                <a:gridCol w="656671">
                  <a:extLst>
                    <a:ext uri="{9D8B030D-6E8A-4147-A177-3AD203B41FA5}">
                      <a16:colId xmlns:a16="http://schemas.microsoft.com/office/drawing/2014/main" val="3667602339"/>
                    </a:ext>
                  </a:extLst>
                </a:gridCol>
                <a:gridCol w="1319810">
                  <a:extLst>
                    <a:ext uri="{9D8B030D-6E8A-4147-A177-3AD203B41FA5}">
                      <a16:colId xmlns:a16="http://schemas.microsoft.com/office/drawing/2014/main" val="2100030914"/>
                    </a:ext>
                  </a:extLst>
                </a:gridCol>
                <a:gridCol w="1125720">
                  <a:extLst>
                    <a:ext uri="{9D8B030D-6E8A-4147-A177-3AD203B41FA5}">
                      <a16:colId xmlns:a16="http://schemas.microsoft.com/office/drawing/2014/main" val="3306987654"/>
                    </a:ext>
                  </a:extLst>
                </a:gridCol>
                <a:gridCol w="1164538">
                  <a:extLst>
                    <a:ext uri="{9D8B030D-6E8A-4147-A177-3AD203B41FA5}">
                      <a16:colId xmlns:a16="http://schemas.microsoft.com/office/drawing/2014/main" val="3009726131"/>
                    </a:ext>
                  </a:extLst>
                </a:gridCol>
                <a:gridCol w="1222766">
                  <a:extLst>
                    <a:ext uri="{9D8B030D-6E8A-4147-A177-3AD203B41FA5}">
                      <a16:colId xmlns:a16="http://schemas.microsoft.com/office/drawing/2014/main" val="2236186038"/>
                    </a:ext>
                  </a:extLst>
                </a:gridCol>
                <a:gridCol w="659905">
                  <a:extLst>
                    <a:ext uri="{9D8B030D-6E8A-4147-A177-3AD203B41FA5}">
                      <a16:colId xmlns:a16="http://schemas.microsoft.com/office/drawing/2014/main" val="897696304"/>
                    </a:ext>
                  </a:extLst>
                </a:gridCol>
                <a:gridCol w="659905">
                  <a:extLst>
                    <a:ext uri="{9D8B030D-6E8A-4147-A177-3AD203B41FA5}">
                      <a16:colId xmlns:a16="http://schemas.microsoft.com/office/drawing/2014/main" val="3792209966"/>
                    </a:ext>
                  </a:extLst>
                </a:gridCol>
                <a:gridCol w="951039">
                  <a:extLst>
                    <a:ext uri="{9D8B030D-6E8A-4147-A177-3AD203B41FA5}">
                      <a16:colId xmlns:a16="http://schemas.microsoft.com/office/drawing/2014/main" val="2175454240"/>
                    </a:ext>
                  </a:extLst>
                </a:gridCol>
                <a:gridCol w="1106311">
                  <a:extLst>
                    <a:ext uri="{9D8B030D-6E8A-4147-A177-3AD203B41FA5}">
                      <a16:colId xmlns:a16="http://schemas.microsoft.com/office/drawing/2014/main" val="3910592869"/>
                    </a:ext>
                  </a:extLst>
                </a:gridCol>
                <a:gridCol w="2739898">
                  <a:extLst>
                    <a:ext uri="{9D8B030D-6E8A-4147-A177-3AD203B41FA5}">
                      <a16:colId xmlns:a16="http://schemas.microsoft.com/office/drawing/2014/main" val="2175703239"/>
                    </a:ext>
                  </a:extLst>
                </a:gridCol>
              </a:tblGrid>
              <a:tr h="500501">
                <a:tc>
                  <a:txBody>
                    <a:bodyPr/>
                    <a:lstStyle/>
                    <a:p>
                      <a:pPr algn="ctr" fontAlgn="ctr"/>
                      <a:r>
                        <a:rPr lang="en-US" sz="1000" b="1" u="none" strike="noStrike" dirty="0">
                          <a:solidFill>
                            <a:schemeClr val="bg1"/>
                          </a:solidFill>
                          <a:effectLst/>
                          <a:latin typeface="Century Gothic" panose="020B0502020202020204" pitchFamily="34" charset="0"/>
                        </a:rPr>
                        <a:t>AT RISK</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TASK NAME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FEATURE TYPE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RESPONSIBLE</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STORY POINTS</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START</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FINISH</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DURATION (DAYS)</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STATUS</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tc>
                  <a:txBody>
                    <a:bodyPr/>
                    <a:lstStyle/>
                    <a:p>
                      <a:pPr algn="ctr" fontAlgn="ctr"/>
                      <a:r>
                        <a:rPr lang="en-US" sz="1000" b="1" u="none" strike="noStrike" dirty="0">
                          <a:solidFill>
                            <a:schemeClr val="bg1"/>
                          </a:solidFill>
                          <a:effectLst/>
                          <a:latin typeface="Century Gothic" panose="020B0502020202020204" pitchFamily="34" charset="0"/>
                        </a:rPr>
                        <a:t>COMMENTS</a:t>
                      </a:r>
                      <a:endParaRPr lang="en-US" sz="1000" b="1" i="0" u="none" strike="noStrike" dirty="0">
                        <a:solidFill>
                          <a:schemeClr val="bg1"/>
                        </a:solidFill>
                        <a:effectLst/>
                        <a:latin typeface="Century Gothic" panose="020B0502020202020204" pitchFamily="34" charset="0"/>
                      </a:endParaRPr>
                    </a:p>
                  </a:txBody>
                  <a:tcPr marL="0" marR="0" marT="0" marB="0" anchor="ctr">
                    <a:solidFill>
                      <a:schemeClr val="accent4">
                        <a:lumMod val="75000"/>
                      </a:schemeClr>
                    </a:solidFill>
                  </a:tcPr>
                </a:tc>
                <a:extLst>
                  <a:ext uri="{0D108BD9-81ED-4DB2-BD59-A6C34878D82A}">
                    <a16:rowId xmlns:a16="http://schemas.microsoft.com/office/drawing/2014/main" val="2228631989"/>
                  </a:ext>
                </a:extLst>
              </a:tr>
              <a:tr h="343184">
                <a:tc>
                  <a:txBody>
                    <a:bodyPr/>
                    <a:lstStyle/>
                    <a:p>
                      <a:pPr algn="ctr" fontAlgn="b"/>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Sprint 1</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Complete</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solidFill>
                  </a:tcPr>
                </a:tc>
                <a:extLst>
                  <a:ext uri="{0D108BD9-81ED-4DB2-BD59-A6C34878D82A}">
                    <a16:rowId xmlns:a16="http://schemas.microsoft.com/office/drawing/2014/main" val="2052983762"/>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Feature 1</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Complete</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2553482044"/>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Feature 2</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Complete</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538365669"/>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Feature 3</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Overdue</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rtl="0"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3617404256"/>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Sprint 2</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In Progress</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90000"/>
                      </a:schemeClr>
                    </a:solidFill>
                  </a:tcPr>
                </a:tc>
                <a:extLst>
                  <a:ext uri="{0D108BD9-81ED-4DB2-BD59-A6C34878D82A}">
                    <a16:rowId xmlns:a16="http://schemas.microsoft.com/office/drawing/2014/main" val="1511648253"/>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Feature 4</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In Progress</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3935296168"/>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Feature 5</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In Progress</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1834394701"/>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Feature 6</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Not Started</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2389468815"/>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Sprint 3</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Not Started</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2">
                        <a:lumMod val="75000"/>
                      </a:schemeClr>
                    </a:solidFill>
                  </a:tcPr>
                </a:tc>
                <a:extLst>
                  <a:ext uri="{0D108BD9-81ED-4DB2-BD59-A6C34878D82A}">
                    <a16:rowId xmlns:a16="http://schemas.microsoft.com/office/drawing/2014/main" val="2139748504"/>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Feature 7</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Not Started</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965052744"/>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Feature 8</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Not Started</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1326150668"/>
                  </a:ext>
                </a:extLst>
              </a:tr>
              <a:tr h="343184">
                <a:tc>
                  <a:txBody>
                    <a:bodyPr/>
                    <a:lstStyle/>
                    <a:p>
                      <a:pPr algn="ctr"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Feature 9</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0</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Not Started</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85570" marR="0" marT="0" marB="0" anchor="ctr">
                    <a:solidFill>
                      <a:schemeClr val="bg1">
                        <a:lumMod val="95000"/>
                      </a:schemeClr>
                    </a:solidFill>
                  </a:tcPr>
                </a:tc>
                <a:extLst>
                  <a:ext uri="{0D108BD9-81ED-4DB2-BD59-A6C34878D82A}">
                    <a16:rowId xmlns:a16="http://schemas.microsoft.com/office/drawing/2014/main" val="3099053056"/>
                  </a:ext>
                </a:extLst>
              </a:tr>
            </a:tbl>
          </a:graphicData>
        </a:graphic>
      </p:graphicFrame>
      <p:pic>
        <p:nvPicPr>
          <p:cNvPr id="8" name="Graphic 7" descr="Checkmark with solid fill">
            <a:extLst>
              <a:ext uri="{FF2B5EF4-FFF2-40B4-BE49-F238E27FC236}">
                <a16:creationId xmlns:a16="http://schemas.microsoft.com/office/drawing/2014/main" id="{32ACB1E8-BEB4-4F55-9782-9B0F6543E3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6497" y="1406768"/>
            <a:ext cx="316523" cy="316523"/>
          </a:xfrm>
          <a:prstGeom prst="rect">
            <a:avLst/>
          </a:prstGeom>
        </p:spPr>
      </p:pic>
      <p:pic>
        <p:nvPicPr>
          <p:cNvPr id="39" name="Graphic 38" descr="Checkmark with solid fill">
            <a:extLst>
              <a:ext uri="{FF2B5EF4-FFF2-40B4-BE49-F238E27FC236}">
                <a16:creationId xmlns:a16="http://schemas.microsoft.com/office/drawing/2014/main" id="{5AD3C30B-692D-4A06-87C2-B89F82139E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8017" y="1758459"/>
            <a:ext cx="316523" cy="316523"/>
          </a:xfrm>
          <a:prstGeom prst="rect">
            <a:avLst/>
          </a:prstGeom>
        </p:spPr>
      </p:pic>
      <p:pic>
        <p:nvPicPr>
          <p:cNvPr id="40" name="Graphic 39" descr="Checkmark with solid fill">
            <a:extLst>
              <a:ext uri="{FF2B5EF4-FFF2-40B4-BE49-F238E27FC236}">
                <a16:creationId xmlns:a16="http://schemas.microsoft.com/office/drawing/2014/main" id="{41B5D694-3A87-45DA-A134-794152DCE40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8017" y="3468564"/>
            <a:ext cx="316523" cy="316523"/>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16</TotalTime>
  <Words>510</Words>
  <Application>Microsoft Macintosh PowerPoint</Application>
  <PresentationFormat>Widescreen</PresentationFormat>
  <Paragraphs>314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2022-04-08T00:24:53Z</dcterms:created>
  <dcterms:modified xsi:type="dcterms:W3CDTF">2022-05-09T21:20:30Z</dcterms:modified>
</cp:coreProperties>
</file>