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20" r:id="rId3"/>
    <p:sldId id="344"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F7F9FB"/>
    <a:srgbClr val="E4774A"/>
    <a:srgbClr val="56BFD2"/>
    <a:srgbClr val="A6DDE9"/>
    <a:srgbClr val="ECD6B2"/>
    <a:srgbClr val="99EBDD"/>
    <a:srgbClr val="DAE978"/>
    <a:srgbClr val="DEDFA3"/>
    <a:srgbClr val="D14C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25" autoAdjust="0"/>
    <p:restoredTop sz="86447"/>
  </p:normalViewPr>
  <p:slideViewPr>
    <p:cSldViewPr snapToGrid="0" snapToObjects="1">
      <p:cViewPr varScale="1">
        <p:scale>
          <a:sx n="128" d="100"/>
          <a:sy n="128" d="100"/>
        </p:scale>
        <p:origin x="456"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4/18/22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383318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4/18/22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4/18/22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4/18/22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4/18/22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223&amp;utm_source=integrated+content&amp;utm_campaign=/content/pmo-templates&amp;utm_medium=PMO+Strategy+Roadmap+powerpoint+11223&amp;lpa=PMO+Strategy+Roadmap+powerpoint+11223&amp;lx=PFpZZjisDNTS-Ddigi3MyABAgeTPLDIL8TQRu558b7w"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9" y="3526114"/>
            <a:ext cx="6016948" cy="2693045"/>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the months and activities represented in your plan. </a:t>
            </a: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to represent the length of time per activity.  </a:t>
            </a:r>
          </a:p>
          <a:p>
            <a:pPr>
              <a:spcAft>
                <a:spcPts val="600"/>
              </a:spcAft>
            </a:pPr>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Add Start and End Dates, Milestone Dates, and additional information within each bar or in the chart area. </a:t>
            </a:r>
          </a:p>
          <a:p>
            <a:pPr>
              <a:spcAft>
                <a:spcPts val="600"/>
              </a:spcAft>
            </a:pPr>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Use the Color Key to assign departments, team members, or status to individual activities.  </a:t>
            </a:r>
            <a:endParaRPr lang="en-US" dirty="0">
              <a:latin typeface="Century Gothic" panose="020B0502020202020204" pitchFamily="34" charset="0"/>
            </a:endParaRP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523220"/>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PMO STRATEGY ROADMAP TEMPLATE</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78" name="Table 77">
            <a:extLst>
              <a:ext uri="{FF2B5EF4-FFF2-40B4-BE49-F238E27FC236}">
                <a16:creationId xmlns:a16="http://schemas.microsoft.com/office/drawing/2014/main" id="{B017AC4D-E8FB-7948-AA7F-0E1F2E978729}"/>
              </a:ext>
            </a:extLst>
          </p:cNvPr>
          <p:cNvGraphicFramePr>
            <a:graphicFrameLocks noGrp="1"/>
          </p:cNvGraphicFramePr>
          <p:nvPr>
            <p:extLst>
              <p:ext uri="{D42A27DB-BD31-4B8C-83A1-F6EECF244321}">
                <p14:modId xmlns:p14="http://schemas.microsoft.com/office/powerpoint/2010/main" val="834229545"/>
              </p:ext>
            </p:extLst>
          </p:nvPr>
        </p:nvGraphicFramePr>
        <p:xfrm>
          <a:off x="351221" y="966984"/>
          <a:ext cx="11549682" cy="5157366"/>
        </p:xfrm>
        <a:graphic>
          <a:graphicData uri="http://schemas.openxmlformats.org/drawingml/2006/table">
            <a:tbl>
              <a:tblPr>
                <a:tableStyleId>{5C22544A-7EE6-4342-B048-85BDC9FD1C3A}</a:tableStyleId>
              </a:tblPr>
              <a:tblGrid>
                <a:gridCol w="1924947">
                  <a:extLst>
                    <a:ext uri="{9D8B030D-6E8A-4147-A177-3AD203B41FA5}">
                      <a16:colId xmlns:a16="http://schemas.microsoft.com/office/drawing/2014/main" val="3139505368"/>
                    </a:ext>
                  </a:extLst>
                </a:gridCol>
                <a:gridCol w="1924947">
                  <a:extLst>
                    <a:ext uri="{9D8B030D-6E8A-4147-A177-3AD203B41FA5}">
                      <a16:colId xmlns:a16="http://schemas.microsoft.com/office/drawing/2014/main" val="1361168048"/>
                    </a:ext>
                  </a:extLst>
                </a:gridCol>
                <a:gridCol w="1924947">
                  <a:extLst>
                    <a:ext uri="{9D8B030D-6E8A-4147-A177-3AD203B41FA5}">
                      <a16:colId xmlns:a16="http://schemas.microsoft.com/office/drawing/2014/main" val="4031549789"/>
                    </a:ext>
                  </a:extLst>
                </a:gridCol>
                <a:gridCol w="1924947">
                  <a:extLst>
                    <a:ext uri="{9D8B030D-6E8A-4147-A177-3AD203B41FA5}">
                      <a16:colId xmlns:a16="http://schemas.microsoft.com/office/drawing/2014/main" val="557339831"/>
                    </a:ext>
                  </a:extLst>
                </a:gridCol>
                <a:gridCol w="1924947">
                  <a:extLst>
                    <a:ext uri="{9D8B030D-6E8A-4147-A177-3AD203B41FA5}">
                      <a16:colId xmlns:a16="http://schemas.microsoft.com/office/drawing/2014/main" val="2496635188"/>
                    </a:ext>
                  </a:extLst>
                </a:gridCol>
                <a:gridCol w="1924947">
                  <a:extLst>
                    <a:ext uri="{9D8B030D-6E8A-4147-A177-3AD203B41FA5}">
                      <a16:colId xmlns:a16="http://schemas.microsoft.com/office/drawing/2014/main" val="1402687913"/>
                    </a:ext>
                  </a:extLst>
                </a:gridCol>
              </a:tblGrid>
              <a:tr h="217228">
                <a:tc gridSpan="6">
                  <a:txBody>
                    <a:bodyPr/>
                    <a:lstStyle/>
                    <a:p>
                      <a:pPr algn="l" fontAlgn="ctr"/>
                      <a:r>
                        <a:rPr lang="en-US" sz="1200" u="none" strike="noStrike" dirty="0">
                          <a:effectLst/>
                          <a:latin typeface="Century Gothic" panose="020B0502020202020204" pitchFamily="34" charset="0"/>
                        </a:rPr>
                        <a:t>20XX</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44912992"/>
                  </a:ext>
                </a:extLst>
              </a:tr>
              <a:tr h="246850">
                <a:tc>
                  <a:txBody>
                    <a:bodyPr/>
                    <a:lstStyle/>
                    <a:p>
                      <a:pPr algn="ctr" fontAlgn="ctr"/>
                      <a:r>
                        <a:rPr lang="en-US" sz="1000" b="1" u="none" strike="noStrike" dirty="0">
                          <a:effectLst/>
                          <a:latin typeface="Century Gothic" panose="020B0502020202020204" pitchFamily="34" charset="0"/>
                        </a:rPr>
                        <a:t>Month 1</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Month 2</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Month 3</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Month 4</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Month 5</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Month 6</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3283988016"/>
                  </a:ext>
                </a:extLst>
              </a:tr>
              <a:tr h="239415">
                <a:tc gridSpan="6">
                  <a:txBody>
                    <a:bodyPr/>
                    <a:lstStyle/>
                    <a:p>
                      <a:pPr algn="l" fontAlgn="b"/>
                      <a:r>
                        <a:rPr lang="en-US" sz="900" u="none" strike="noStrike" dirty="0">
                          <a:effectLst/>
                          <a:latin typeface="Century Gothic" panose="020B0502020202020204" pitchFamily="34" charset="0"/>
                        </a:rPr>
                        <a:t>PHASE</a:t>
                      </a:r>
                      <a:r>
                        <a:rPr lang="en-US" sz="1100" u="none" strike="noStrike" dirty="0">
                          <a:effectLst/>
                          <a:latin typeface="Century Gothic" panose="020B0502020202020204" pitchFamily="34" charset="0"/>
                        </a:rPr>
                        <a:t> 1:  PLANNING</a:t>
                      </a: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17079978"/>
                  </a:ext>
                </a:extLst>
              </a:tr>
              <a:tr h="1294266">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2543157171"/>
                  </a:ext>
                </a:extLst>
              </a:tr>
              <a:tr h="246299">
                <a:tc gridSpan="6">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900" u="none" strike="noStrike" dirty="0">
                          <a:effectLst/>
                          <a:latin typeface="Century Gothic" panose="020B0502020202020204" pitchFamily="34" charset="0"/>
                        </a:rPr>
                        <a:t>PHASE</a:t>
                      </a:r>
                      <a:r>
                        <a:rPr lang="en-US" sz="1100" u="none" strike="noStrike" dirty="0">
                          <a:effectLst/>
                          <a:latin typeface="Century Gothic" panose="020B0502020202020204" pitchFamily="34" charset="0"/>
                        </a:rPr>
                        <a:t> 2:  IMPLEMENTATION</a:t>
                      </a: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59081865"/>
                  </a:ext>
                </a:extLst>
              </a:tr>
              <a:tr h="1332986">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997598651"/>
                  </a:ext>
                </a:extLst>
              </a:tr>
              <a:tr h="247336">
                <a:tc gridSpan="6">
                  <a:txBody>
                    <a:bodyPr/>
                    <a:lstStyle/>
                    <a:p>
                      <a:pPr algn="l" fontAlgn="b"/>
                      <a:r>
                        <a:rPr lang="en-US" sz="900" u="none" strike="noStrike" dirty="0">
                          <a:effectLst/>
                          <a:latin typeface="Century Gothic" panose="020B0502020202020204" pitchFamily="34" charset="0"/>
                        </a:rPr>
                        <a:t>PHASE</a:t>
                      </a:r>
                      <a:r>
                        <a:rPr lang="en-US" sz="1100" u="none" strike="noStrike" dirty="0">
                          <a:effectLst/>
                          <a:latin typeface="Century Gothic" panose="020B0502020202020204" pitchFamily="34" charset="0"/>
                        </a:rPr>
                        <a:t> 3:  MONITORING</a:t>
                      </a: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93437475"/>
                  </a:ext>
                </a:extLst>
              </a:tr>
              <a:tr h="1332986">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243334354"/>
                  </a:ext>
                </a:extLst>
              </a:tr>
            </a:tbl>
          </a:graphicData>
        </a:graphic>
      </p:graphicFrame>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PMO STRATEGY ROADMAP</a:t>
            </a:r>
            <a:endParaRPr lang="en-US" dirty="0">
              <a:solidFill>
                <a:schemeClr val="bg1"/>
              </a:solidFill>
              <a:latin typeface="Century Gothic" panose="020B0502020202020204" pitchFamily="34" charset="0"/>
              <a:ea typeface="Arial" charset="0"/>
              <a:cs typeface="Arial" charset="0"/>
            </a:endParaRPr>
          </a:p>
        </p:txBody>
      </p:sp>
      <p:sp>
        <p:nvSpPr>
          <p:cNvPr id="52" name="Rounded Rectangle 51">
            <a:extLst>
              <a:ext uri="{FF2B5EF4-FFF2-40B4-BE49-F238E27FC236}">
                <a16:creationId xmlns:a16="http://schemas.microsoft.com/office/drawing/2014/main" id="{31F90DC4-34A3-A145-AB1A-C09C97CCC7B2}"/>
              </a:ext>
            </a:extLst>
          </p:cNvPr>
          <p:cNvSpPr/>
          <p:nvPr/>
        </p:nvSpPr>
        <p:spPr>
          <a:xfrm>
            <a:off x="6806928" y="477966"/>
            <a:ext cx="457200" cy="274320"/>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53" name="Rounded Rectangle 52">
            <a:extLst>
              <a:ext uri="{FF2B5EF4-FFF2-40B4-BE49-F238E27FC236}">
                <a16:creationId xmlns:a16="http://schemas.microsoft.com/office/drawing/2014/main" id="{9828DEEB-9DEC-BC41-BB04-0F725319529E}"/>
              </a:ext>
            </a:extLst>
          </p:cNvPr>
          <p:cNvSpPr/>
          <p:nvPr/>
        </p:nvSpPr>
        <p:spPr>
          <a:xfrm>
            <a:off x="3273782" y="477966"/>
            <a:ext cx="457200" cy="274320"/>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58" name="Rounded Rectangle 57">
            <a:extLst>
              <a:ext uri="{FF2B5EF4-FFF2-40B4-BE49-F238E27FC236}">
                <a16:creationId xmlns:a16="http://schemas.microsoft.com/office/drawing/2014/main" id="{B0D3FA7E-94BF-1A4D-AC12-93C78043AA9A}"/>
              </a:ext>
            </a:extLst>
          </p:cNvPr>
          <p:cNvSpPr/>
          <p:nvPr/>
        </p:nvSpPr>
        <p:spPr>
          <a:xfrm>
            <a:off x="8573501" y="477966"/>
            <a:ext cx="457200" cy="274320"/>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59" name="Rounded Rectangle 58">
            <a:extLst>
              <a:ext uri="{FF2B5EF4-FFF2-40B4-BE49-F238E27FC236}">
                <a16:creationId xmlns:a16="http://schemas.microsoft.com/office/drawing/2014/main" id="{A31AC433-9D00-2748-BB51-6C55D9A45895}"/>
              </a:ext>
            </a:extLst>
          </p:cNvPr>
          <p:cNvSpPr/>
          <p:nvPr/>
        </p:nvSpPr>
        <p:spPr>
          <a:xfrm>
            <a:off x="10340074" y="477966"/>
            <a:ext cx="457200" cy="274320"/>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bg1"/>
              </a:solidFill>
            </a:endParaRPr>
          </a:p>
        </p:txBody>
      </p:sp>
      <p:sp>
        <p:nvSpPr>
          <p:cNvPr id="62" name="Rounded Rectangle 61">
            <a:extLst>
              <a:ext uri="{FF2B5EF4-FFF2-40B4-BE49-F238E27FC236}">
                <a16:creationId xmlns:a16="http://schemas.microsoft.com/office/drawing/2014/main" id="{6400F283-9CAE-C843-A704-B795FC8E055A}"/>
              </a:ext>
            </a:extLst>
          </p:cNvPr>
          <p:cNvSpPr/>
          <p:nvPr/>
        </p:nvSpPr>
        <p:spPr>
          <a:xfrm>
            <a:off x="5040355" y="477966"/>
            <a:ext cx="457200" cy="274320"/>
          </a:xfrm>
          <a:prstGeom prst="roundRect">
            <a:avLst/>
          </a:prstGeom>
          <a:solidFill>
            <a:srgbClr val="A1F4EF"/>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solidFill>
                <a:sysClr val="windowText" lastClr="000000"/>
              </a:solidFill>
            </a:endParaRPr>
          </a:p>
        </p:txBody>
      </p:sp>
      <p:sp>
        <p:nvSpPr>
          <p:cNvPr id="63" name="Rounded Rectangle 62">
            <a:extLst>
              <a:ext uri="{FF2B5EF4-FFF2-40B4-BE49-F238E27FC236}">
                <a16:creationId xmlns:a16="http://schemas.microsoft.com/office/drawing/2014/main" id="{87DAD5A4-0BA0-1442-83D7-B152C5CF51A7}"/>
              </a:ext>
            </a:extLst>
          </p:cNvPr>
          <p:cNvSpPr/>
          <p:nvPr/>
        </p:nvSpPr>
        <p:spPr>
          <a:xfrm>
            <a:off x="1507209" y="477966"/>
            <a:ext cx="457200" cy="274320"/>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64" name="TextBox 1">
            <a:extLst>
              <a:ext uri="{FF2B5EF4-FFF2-40B4-BE49-F238E27FC236}">
                <a16:creationId xmlns:a16="http://schemas.microsoft.com/office/drawing/2014/main" id="{FAB1ADFC-3521-9047-BEDB-1EFAA9534DFB}"/>
              </a:ext>
            </a:extLst>
          </p:cNvPr>
          <p:cNvSpPr txBox="1"/>
          <p:nvPr/>
        </p:nvSpPr>
        <p:spPr>
          <a:xfrm>
            <a:off x="1989809" y="490918"/>
            <a:ext cx="109401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KEY COLOR 1</a:t>
            </a:r>
          </a:p>
        </p:txBody>
      </p:sp>
      <p:sp>
        <p:nvSpPr>
          <p:cNvPr id="65" name="TextBox 40">
            <a:extLst>
              <a:ext uri="{FF2B5EF4-FFF2-40B4-BE49-F238E27FC236}">
                <a16:creationId xmlns:a16="http://schemas.microsoft.com/office/drawing/2014/main" id="{B7B4AAB0-CEFF-8142-803B-B719C87FA0B7}"/>
              </a:ext>
            </a:extLst>
          </p:cNvPr>
          <p:cNvSpPr txBox="1"/>
          <p:nvPr/>
        </p:nvSpPr>
        <p:spPr>
          <a:xfrm>
            <a:off x="7289148" y="490918"/>
            <a:ext cx="113306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KEY COLOR 4</a:t>
            </a:r>
          </a:p>
        </p:txBody>
      </p:sp>
      <p:sp>
        <p:nvSpPr>
          <p:cNvPr id="66" name="TextBox 41">
            <a:extLst>
              <a:ext uri="{FF2B5EF4-FFF2-40B4-BE49-F238E27FC236}">
                <a16:creationId xmlns:a16="http://schemas.microsoft.com/office/drawing/2014/main" id="{7559C27F-7953-2C40-A6F0-B45DFEEFDAFB}"/>
              </a:ext>
            </a:extLst>
          </p:cNvPr>
          <p:cNvSpPr txBox="1"/>
          <p:nvPr/>
        </p:nvSpPr>
        <p:spPr>
          <a:xfrm>
            <a:off x="3730222" y="490918"/>
            <a:ext cx="113306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KEY COLOR 2</a:t>
            </a:r>
          </a:p>
        </p:txBody>
      </p:sp>
      <p:sp>
        <p:nvSpPr>
          <p:cNvPr id="67" name="TextBox 42">
            <a:extLst>
              <a:ext uri="{FF2B5EF4-FFF2-40B4-BE49-F238E27FC236}">
                <a16:creationId xmlns:a16="http://schemas.microsoft.com/office/drawing/2014/main" id="{56BCA16C-8833-F14E-8BA0-E4BD774D6714}"/>
              </a:ext>
            </a:extLst>
          </p:cNvPr>
          <p:cNvSpPr txBox="1"/>
          <p:nvPr/>
        </p:nvSpPr>
        <p:spPr>
          <a:xfrm>
            <a:off x="9068611" y="490918"/>
            <a:ext cx="113306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KEY COLOR 5</a:t>
            </a:r>
          </a:p>
        </p:txBody>
      </p:sp>
      <p:sp>
        <p:nvSpPr>
          <p:cNvPr id="68" name="TextBox 43">
            <a:extLst>
              <a:ext uri="{FF2B5EF4-FFF2-40B4-BE49-F238E27FC236}">
                <a16:creationId xmlns:a16="http://schemas.microsoft.com/office/drawing/2014/main" id="{64C944A2-3290-0341-90F8-2EC6ADD61718}"/>
              </a:ext>
            </a:extLst>
          </p:cNvPr>
          <p:cNvSpPr txBox="1"/>
          <p:nvPr/>
        </p:nvSpPr>
        <p:spPr>
          <a:xfrm>
            <a:off x="5509685" y="490918"/>
            <a:ext cx="113306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KEY COLOR 3</a:t>
            </a:r>
          </a:p>
        </p:txBody>
      </p:sp>
      <p:sp>
        <p:nvSpPr>
          <p:cNvPr id="69" name="TextBox 44">
            <a:extLst>
              <a:ext uri="{FF2B5EF4-FFF2-40B4-BE49-F238E27FC236}">
                <a16:creationId xmlns:a16="http://schemas.microsoft.com/office/drawing/2014/main" id="{19E3D139-683E-6646-81A5-A387343AE53F}"/>
              </a:ext>
            </a:extLst>
          </p:cNvPr>
          <p:cNvSpPr txBox="1"/>
          <p:nvPr/>
        </p:nvSpPr>
        <p:spPr>
          <a:xfrm>
            <a:off x="10848074" y="490918"/>
            <a:ext cx="109401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KEY COLOR 6</a:t>
            </a:r>
          </a:p>
        </p:txBody>
      </p:sp>
      <p:sp>
        <p:nvSpPr>
          <p:cNvPr id="70" name="TextBox 34">
            <a:extLst>
              <a:ext uri="{FF2B5EF4-FFF2-40B4-BE49-F238E27FC236}">
                <a16:creationId xmlns:a16="http://schemas.microsoft.com/office/drawing/2014/main" id="{E4B8B7CB-042F-B144-A64B-7088C3341325}"/>
              </a:ext>
            </a:extLst>
          </p:cNvPr>
          <p:cNvSpPr txBox="1"/>
          <p:nvPr/>
        </p:nvSpPr>
        <p:spPr>
          <a:xfrm>
            <a:off x="249909" y="402018"/>
            <a:ext cx="1124988" cy="532453"/>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400">
                <a:solidFill>
                  <a:schemeClr val="tx1">
                    <a:lumMod val="65000"/>
                    <a:lumOff val="35000"/>
                  </a:schemeClr>
                </a:solidFill>
                <a:latin typeface="Century Gothic" panose="020B0502020202020204" pitchFamily="34" charset="0"/>
              </a:rPr>
              <a:t>DEPT -or- </a:t>
            </a:r>
          </a:p>
          <a:p>
            <a:r>
              <a:rPr lang="en-US" sz="1400">
                <a:solidFill>
                  <a:schemeClr val="tx1">
                    <a:lumMod val="65000"/>
                    <a:lumOff val="35000"/>
                  </a:schemeClr>
                </a:solidFill>
                <a:latin typeface="Century Gothic" panose="020B0502020202020204" pitchFamily="34" charset="0"/>
              </a:rPr>
              <a:t>STATUS KEY</a:t>
            </a:r>
          </a:p>
        </p:txBody>
      </p:sp>
      <p:grpSp>
        <p:nvGrpSpPr>
          <p:cNvPr id="112" name="Group 111">
            <a:extLst>
              <a:ext uri="{FF2B5EF4-FFF2-40B4-BE49-F238E27FC236}">
                <a16:creationId xmlns:a16="http://schemas.microsoft.com/office/drawing/2014/main" id="{655DF6AC-B60E-F748-ACC5-8FDA50C3A5D6}"/>
              </a:ext>
            </a:extLst>
          </p:cNvPr>
          <p:cNvGrpSpPr/>
          <p:nvPr/>
        </p:nvGrpSpPr>
        <p:grpSpPr>
          <a:xfrm>
            <a:off x="4722546" y="1038326"/>
            <a:ext cx="1147522" cy="5166360"/>
            <a:chOff x="2540000" y="88900"/>
            <a:chExt cx="1147522" cy="6530440"/>
          </a:xfrm>
        </p:grpSpPr>
        <p:cxnSp>
          <p:nvCxnSpPr>
            <p:cNvPr id="119" name="Straight Connector 118">
              <a:extLst>
                <a:ext uri="{FF2B5EF4-FFF2-40B4-BE49-F238E27FC236}">
                  <a16:creationId xmlns:a16="http://schemas.microsoft.com/office/drawing/2014/main" id="{E264A8A1-3A23-4D4F-93FF-5F5168DCF5D9}"/>
                </a:ext>
              </a:extLst>
            </p:cNvPr>
            <p:cNvCxnSpPr/>
            <p:nvPr/>
          </p:nvCxnSpPr>
          <p:spPr>
            <a:xfrm>
              <a:off x="2540000" y="88900"/>
              <a:ext cx="0" cy="6530440"/>
            </a:xfrm>
            <a:prstGeom prst="line">
              <a:avLst/>
            </a:prstGeom>
            <a:ln w="34925" cap="rnd">
              <a:solidFill>
                <a:schemeClr val="bg1">
                  <a:lumMod val="50000"/>
                  <a:alpha val="60000"/>
                </a:schemeClr>
              </a:solidFill>
              <a:prstDash val="sysDot"/>
              <a:headEnd type="oval"/>
              <a:tailEnd type="oval"/>
            </a:ln>
            <a:effectLst/>
          </p:spPr>
          <p:style>
            <a:lnRef idx="2">
              <a:schemeClr val="accent1"/>
            </a:lnRef>
            <a:fillRef idx="0">
              <a:schemeClr val="accent1"/>
            </a:fillRef>
            <a:effectRef idx="1">
              <a:schemeClr val="accent1"/>
            </a:effectRef>
            <a:fontRef idx="minor">
              <a:schemeClr val="tx1"/>
            </a:fontRef>
          </p:style>
        </p:cxnSp>
        <p:sp>
          <p:nvSpPr>
            <p:cNvPr id="120" name="Display 119">
              <a:extLst>
                <a:ext uri="{FF2B5EF4-FFF2-40B4-BE49-F238E27FC236}">
                  <a16:creationId xmlns:a16="http://schemas.microsoft.com/office/drawing/2014/main" id="{5AB8F71F-A130-984A-A59C-20394464B0D1}"/>
                </a:ext>
              </a:extLst>
            </p:cNvPr>
            <p:cNvSpPr/>
            <p:nvPr/>
          </p:nvSpPr>
          <p:spPr>
            <a:xfrm>
              <a:off x="2552694" y="1019988"/>
              <a:ext cx="1134828" cy="498271"/>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1" dirty="0">
                  <a:solidFill>
                    <a:schemeClr val="tx1"/>
                  </a:solidFill>
                  <a:latin typeface="Century Gothic" panose="020B0502020202020204" pitchFamily="34" charset="0"/>
                </a:rPr>
                <a:t>MILESTONE ONE</a:t>
              </a:r>
              <a:endParaRPr lang="en-US" sz="900" b="1" dirty="0">
                <a:solidFill>
                  <a:schemeClr val="bg1"/>
                </a:solidFill>
                <a:latin typeface="Century Gothic" panose="020B0502020202020204" pitchFamily="34" charset="0"/>
              </a:endParaRPr>
            </a:p>
          </p:txBody>
        </p:sp>
      </p:grpSp>
      <p:grpSp>
        <p:nvGrpSpPr>
          <p:cNvPr id="113" name="Group 112">
            <a:extLst>
              <a:ext uri="{FF2B5EF4-FFF2-40B4-BE49-F238E27FC236}">
                <a16:creationId xmlns:a16="http://schemas.microsoft.com/office/drawing/2014/main" id="{665DFD33-B39E-FA43-BF58-48E3E42B6FB1}"/>
              </a:ext>
            </a:extLst>
          </p:cNvPr>
          <p:cNvGrpSpPr/>
          <p:nvPr/>
        </p:nvGrpSpPr>
        <p:grpSpPr>
          <a:xfrm>
            <a:off x="2369309" y="949426"/>
            <a:ext cx="685515" cy="5280660"/>
            <a:chOff x="0" y="0"/>
            <a:chExt cx="685515" cy="5280660"/>
          </a:xfrm>
        </p:grpSpPr>
        <p:cxnSp>
          <p:nvCxnSpPr>
            <p:cNvPr id="117" name="Straight Connector 116">
              <a:extLst>
                <a:ext uri="{FF2B5EF4-FFF2-40B4-BE49-F238E27FC236}">
                  <a16:creationId xmlns:a16="http://schemas.microsoft.com/office/drawing/2014/main" id="{F97F1697-4891-7C44-B9DF-DBAF527A0BFE}"/>
                </a:ext>
              </a:extLst>
            </p:cNvPr>
            <p:cNvCxnSpPr/>
            <p:nvPr/>
          </p:nvCxnSpPr>
          <p:spPr>
            <a:xfrm>
              <a:off x="0" y="114300"/>
              <a:ext cx="0" cy="5166360"/>
            </a:xfrm>
            <a:prstGeom prst="line">
              <a:avLst/>
            </a:prstGeom>
            <a:ln w="34925" cap="rnd">
              <a:solidFill>
                <a:srgbClr val="92D050"/>
              </a:solidFill>
              <a:prstDash val="sysDot"/>
              <a:headEnd type="diamond"/>
              <a:tailEnd type="oval"/>
            </a:ln>
            <a:effectLst/>
          </p:spPr>
          <p:style>
            <a:lnRef idx="2">
              <a:schemeClr val="accent1"/>
            </a:lnRef>
            <a:fillRef idx="0">
              <a:schemeClr val="accent1"/>
            </a:fillRef>
            <a:effectRef idx="1">
              <a:schemeClr val="accent1"/>
            </a:effectRef>
            <a:fontRef idx="minor">
              <a:schemeClr val="tx1"/>
            </a:fontRef>
          </p:style>
        </p:cxnSp>
        <p:sp>
          <p:nvSpPr>
            <p:cNvPr id="118" name="TextBox 2">
              <a:extLst>
                <a:ext uri="{FF2B5EF4-FFF2-40B4-BE49-F238E27FC236}">
                  <a16:creationId xmlns:a16="http://schemas.microsoft.com/office/drawing/2014/main" id="{32BC2B22-9442-BE47-BF1C-CF4A2B12D645}"/>
                </a:ext>
              </a:extLst>
            </p:cNvPr>
            <p:cNvSpPr txBox="1"/>
            <p:nvPr/>
          </p:nvSpPr>
          <p:spPr>
            <a:xfrm>
              <a:off x="25398" y="0"/>
              <a:ext cx="66011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solidFill>
                    <a:srgbClr val="00B050"/>
                  </a:solidFill>
                  <a:latin typeface="Century Gothic" panose="020B0502020202020204" pitchFamily="34" charset="0"/>
                </a:rPr>
                <a:t>TODAY</a:t>
              </a:r>
            </a:p>
          </p:txBody>
        </p:sp>
      </p:grpSp>
      <p:grpSp>
        <p:nvGrpSpPr>
          <p:cNvPr id="114" name="Group 113">
            <a:extLst>
              <a:ext uri="{FF2B5EF4-FFF2-40B4-BE49-F238E27FC236}">
                <a16:creationId xmlns:a16="http://schemas.microsoft.com/office/drawing/2014/main" id="{D8ED3589-9ACF-F54E-99C4-A6E5BB4EF281}"/>
              </a:ext>
            </a:extLst>
          </p:cNvPr>
          <p:cNvGrpSpPr/>
          <p:nvPr/>
        </p:nvGrpSpPr>
        <p:grpSpPr>
          <a:xfrm>
            <a:off x="7934714" y="1038326"/>
            <a:ext cx="1147522" cy="5166360"/>
            <a:chOff x="6007100" y="88900"/>
            <a:chExt cx="1147522" cy="6530440"/>
          </a:xfrm>
        </p:grpSpPr>
        <p:cxnSp>
          <p:nvCxnSpPr>
            <p:cNvPr id="115" name="Straight Connector 114">
              <a:extLst>
                <a:ext uri="{FF2B5EF4-FFF2-40B4-BE49-F238E27FC236}">
                  <a16:creationId xmlns:a16="http://schemas.microsoft.com/office/drawing/2014/main" id="{5EA24AAC-8A15-F545-94BA-52BBEDE81A0B}"/>
                </a:ext>
              </a:extLst>
            </p:cNvPr>
            <p:cNvCxnSpPr/>
            <p:nvPr/>
          </p:nvCxnSpPr>
          <p:spPr>
            <a:xfrm>
              <a:off x="6007100" y="88900"/>
              <a:ext cx="0" cy="6530440"/>
            </a:xfrm>
            <a:prstGeom prst="line">
              <a:avLst/>
            </a:prstGeom>
            <a:ln w="34925" cap="rnd">
              <a:solidFill>
                <a:schemeClr val="bg1">
                  <a:lumMod val="50000"/>
                  <a:alpha val="60000"/>
                </a:schemeClr>
              </a:solidFill>
              <a:prstDash val="sysDot"/>
              <a:headEnd type="oval"/>
              <a:tailEnd type="oval"/>
            </a:ln>
            <a:effectLst/>
          </p:spPr>
          <p:style>
            <a:lnRef idx="2">
              <a:schemeClr val="accent1"/>
            </a:lnRef>
            <a:fillRef idx="0">
              <a:schemeClr val="accent1"/>
            </a:fillRef>
            <a:effectRef idx="1">
              <a:schemeClr val="accent1"/>
            </a:effectRef>
            <a:fontRef idx="minor">
              <a:schemeClr val="tx1"/>
            </a:fontRef>
          </p:style>
        </p:cxnSp>
        <p:sp>
          <p:nvSpPr>
            <p:cNvPr id="116" name="Display 115">
              <a:extLst>
                <a:ext uri="{FF2B5EF4-FFF2-40B4-BE49-F238E27FC236}">
                  <a16:creationId xmlns:a16="http://schemas.microsoft.com/office/drawing/2014/main" id="{2C32FD23-0335-4F42-AFD9-CBC744D37047}"/>
                </a:ext>
              </a:extLst>
            </p:cNvPr>
            <p:cNvSpPr/>
            <p:nvPr/>
          </p:nvSpPr>
          <p:spPr>
            <a:xfrm>
              <a:off x="6019794" y="3402731"/>
              <a:ext cx="1134828" cy="496939"/>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1" dirty="0">
                  <a:solidFill>
                    <a:schemeClr val="tx1"/>
                  </a:solidFill>
                  <a:latin typeface="Century Gothic" panose="020B0502020202020204" pitchFamily="34" charset="0"/>
                </a:rPr>
                <a:t>MILESTONE TWO</a:t>
              </a:r>
              <a:endParaRPr lang="en-US" sz="900" b="1" dirty="0">
                <a:solidFill>
                  <a:schemeClr val="bg1"/>
                </a:solidFill>
                <a:latin typeface="Century Gothic" panose="020B0502020202020204" pitchFamily="34" charset="0"/>
              </a:endParaRPr>
            </a:p>
          </p:txBody>
        </p:sp>
      </p:grpSp>
      <p:pic>
        <p:nvPicPr>
          <p:cNvPr id="1030" name="Straight Connector 62">
            <a:extLst>
              <a:ext uri="{FF2B5EF4-FFF2-40B4-BE49-F238E27FC236}">
                <a16:creationId xmlns:a16="http://schemas.microsoft.com/office/drawing/2014/main" id="{C684F1B2-79AF-4753-A2DF-1C0A0D5F335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2217638" y="59072463"/>
            <a:ext cx="2016125" cy="137701337"/>
          </a:xfrm>
          <a:prstGeom prst="rect">
            <a:avLst/>
          </a:prstGeom>
          <a:noFill/>
          <a:extLst>
            <a:ext uri="{909E8E84-426E-40DD-AFC4-6F175D3DCCD1}">
              <a14:hiddenFill xmlns:a14="http://schemas.microsoft.com/office/drawing/2010/main">
                <a:solidFill>
                  <a:srgbClr val="FFFFFF"/>
                </a:solidFill>
              </a14:hiddenFill>
            </a:ext>
          </a:extLst>
        </p:spPr>
      </p:pic>
      <p:pic>
        <p:nvPicPr>
          <p:cNvPr id="1029" name="TextBox 2">
            <a:extLst>
              <a:ext uri="{FF2B5EF4-FFF2-40B4-BE49-F238E27FC236}">
                <a16:creationId xmlns:a16="http://schemas.microsoft.com/office/drawing/2014/main" id="{8875E1D1-A960-4069-A7FA-1FB27EEE06A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3628925" y="58064400"/>
            <a:ext cx="10483850" cy="46370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Straight Connector 64">
            <a:extLst>
              <a:ext uri="{FF2B5EF4-FFF2-40B4-BE49-F238E27FC236}">
                <a16:creationId xmlns:a16="http://schemas.microsoft.com/office/drawing/2014/main" id="{28EABE3B-568A-4D1F-8B36-3E30FA3E4E2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12126913"/>
            <a:ext cx="1878012" cy="174059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Display 65">
            <a:extLst>
              <a:ext uri="{FF2B5EF4-FFF2-40B4-BE49-F238E27FC236}">
                <a16:creationId xmlns:a16="http://schemas.microsoft.com/office/drawing/2014/main" id="{B902309F-BEB0-4791-9611-64079B265D5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88580913"/>
            <a:ext cx="20283487" cy="18603912"/>
          </a:xfrm>
          <a:prstGeom prst="rect">
            <a:avLst/>
          </a:prstGeom>
          <a:noFill/>
          <a:extLst>
            <a:ext uri="{909E8E84-426E-40DD-AFC4-6F175D3DCCD1}">
              <a14:hiddenFill xmlns:a14="http://schemas.microsoft.com/office/drawing/2010/main">
                <a:solidFill>
                  <a:srgbClr val="FFFFFF"/>
                </a:solidFill>
              </a14:hiddenFill>
            </a:ext>
          </a:extLst>
        </p:spPr>
      </p:pic>
      <p:sp>
        <p:nvSpPr>
          <p:cNvPr id="80" name="Rounded Rectangle 79">
            <a:extLst>
              <a:ext uri="{FF2B5EF4-FFF2-40B4-BE49-F238E27FC236}">
                <a16:creationId xmlns:a16="http://schemas.microsoft.com/office/drawing/2014/main" id="{6769D3F1-B7C6-9D4B-8AA1-88D83569F980}"/>
              </a:ext>
            </a:extLst>
          </p:cNvPr>
          <p:cNvSpPr/>
          <p:nvPr/>
        </p:nvSpPr>
        <p:spPr>
          <a:xfrm>
            <a:off x="693420" y="1783104"/>
            <a:ext cx="1790700" cy="301752"/>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Define PMO Services</a:t>
            </a:r>
          </a:p>
        </p:txBody>
      </p:sp>
      <p:sp>
        <p:nvSpPr>
          <p:cNvPr id="81" name="Rounded Rectangle 80">
            <a:extLst>
              <a:ext uri="{FF2B5EF4-FFF2-40B4-BE49-F238E27FC236}">
                <a16:creationId xmlns:a16="http://schemas.microsoft.com/office/drawing/2014/main" id="{FC8CF580-20B1-194B-BDEC-541CC2B3EC4C}"/>
              </a:ext>
            </a:extLst>
          </p:cNvPr>
          <p:cNvSpPr/>
          <p:nvPr/>
        </p:nvSpPr>
        <p:spPr>
          <a:xfrm>
            <a:off x="815340" y="2404249"/>
            <a:ext cx="1920240" cy="301752"/>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a:solidFill>
                  <a:sysClr val="windowText" lastClr="000000"/>
                </a:solidFill>
                <a:latin typeface="Century Gothic" panose="020B0502020202020204" pitchFamily="34" charset="0"/>
                <a:ea typeface="Arial" charset="0"/>
                <a:cs typeface="Arial" charset="0"/>
              </a:rPr>
              <a:t>Develop Action Plan</a:t>
            </a:r>
            <a:endParaRPr lang="en-US" sz="1000" b="1">
              <a:solidFill>
                <a:schemeClr val="bg1"/>
              </a:solidFill>
              <a:latin typeface="Century Gothic" panose="020B0502020202020204" pitchFamily="34" charset="0"/>
              <a:ea typeface="Arial" charset="0"/>
              <a:cs typeface="Arial" charset="0"/>
            </a:endParaRPr>
          </a:p>
        </p:txBody>
      </p:sp>
      <p:sp>
        <p:nvSpPr>
          <p:cNvPr id="82" name="Rounded Rectangle 81">
            <a:extLst>
              <a:ext uri="{FF2B5EF4-FFF2-40B4-BE49-F238E27FC236}">
                <a16:creationId xmlns:a16="http://schemas.microsoft.com/office/drawing/2014/main" id="{87769A52-A447-3040-9FEA-C7D29C72699C}"/>
              </a:ext>
            </a:extLst>
          </p:cNvPr>
          <p:cNvSpPr/>
          <p:nvPr/>
        </p:nvSpPr>
        <p:spPr>
          <a:xfrm>
            <a:off x="2862580" y="2406989"/>
            <a:ext cx="1948180" cy="301752"/>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a:solidFill>
                  <a:sysClr val="windowText" lastClr="000000"/>
                </a:solidFill>
                <a:latin typeface="Century Gothic" panose="020B0502020202020204" pitchFamily="34" charset="0"/>
                <a:ea typeface="Arial" charset="0"/>
                <a:cs typeface="Arial" charset="0"/>
              </a:rPr>
              <a:t>Define Roles</a:t>
            </a:r>
            <a:endParaRPr lang="en-US" sz="1000" b="1">
              <a:solidFill>
                <a:schemeClr val="bg1"/>
              </a:solidFill>
              <a:latin typeface="Century Gothic" panose="020B0502020202020204" pitchFamily="34" charset="0"/>
              <a:ea typeface="Arial" charset="0"/>
              <a:cs typeface="Arial" charset="0"/>
            </a:endParaRPr>
          </a:p>
        </p:txBody>
      </p:sp>
      <p:sp>
        <p:nvSpPr>
          <p:cNvPr id="83" name="Rounded Rectangle 82">
            <a:extLst>
              <a:ext uri="{FF2B5EF4-FFF2-40B4-BE49-F238E27FC236}">
                <a16:creationId xmlns:a16="http://schemas.microsoft.com/office/drawing/2014/main" id="{60572C2C-A51A-864F-876E-FABD7E3805F7}"/>
              </a:ext>
            </a:extLst>
          </p:cNvPr>
          <p:cNvSpPr/>
          <p:nvPr/>
        </p:nvSpPr>
        <p:spPr>
          <a:xfrm>
            <a:off x="7599680" y="1783104"/>
            <a:ext cx="1188720" cy="301752"/>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a:solidFill>
                  <a:sysClr val="windowText" lastClr="000000"/>
                </a:solidFill>
                <a:latin typeface="Century Gothic" panose="020B0502020202020204" pitchFamily="34" charset="0"/>
                <a:ea typeface="Arial" charset="0"/>
                <a:cs typeface="Arial" charset="0"/>
              </a:rPr>
              <a:t>Add Task Here</a:t>
            </a:r>
          </a:p>
        </p:txBody>
      </p:sp>
      <p:sp>
        <p:nvSpPr>
          <p:cNvPr id="84" name="Rounded Rectangle 83">
            <a:extLst>
              <a:ext uri="{FF2B5EF4-FFF2-40B4-BE49-F238E27FC236}">
                <a16:creationId xmlns:a16="http://schemas.microsoft.com/office/drawing/2014/main" id="{C1DBF682-1086-E84E-BF26-B95DE492FD62}"/>
              </a:ext>
            </a:extLst>
          </p:cNvPr>
          <p:cNvSpPr/>
          <p:nvPr/>
        </p:nvSpPr>
        <p:spPr>
          <a:xfrm>
            <a:off x="2265680" y="3312221"/>
            <a:ext cx="1828800" cy="301752"/>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a:solidFill>
                  <a:sysClr val="windowText" lastClr="000000"/>
                </a:solidFill>
                <a:latin typeface="Century Gothic" panose="020B0502020202020204" pitchFamily="34" charset="0"/>
                <a:ea typeface="Arial" charset="0"/>
                <a:cs typeface="Arial" charset="0"/>
              </a:rPr>
              <a:t>Governance</a:t>
            </a:r>
          </a:p>
        </p:txBody>
      </p:sp>
      <p:sp>
        <p:nvSpPr>
          <p:cNvPr id="85" name="Rounded Rectangle 84">
            <a:extLst>
              <a:ext uri="{FF2B5EF4-FFF2-40B4-BE49-F238E27FC236}">
                <a16:creationId xmlns:a16="http://schemas.microsoft.com/office/drawing/2014/main" id="{79664B62-5A0F-7E44-BF2B-CA4A67CE97F4}"/>
              </a:ext>
            </a:extLst>
          </p:cNvPr>
          <p:cNvSpPr/>
          <p:nvPr/>
        </p:nvSpPr>
        <p:spPr>
          <a:xfrm>
            <a:off x="4112260" y="3752067"/>
            <a:ext cx="1562100" cy="301752"/>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a:solidFill>
                  <a:sysClr val="windowText" lastClr="000000"/>
                </a:solidFill>
                <a:latin typeface="Century Gothic" panose="020B0502020202020204" pitchFamily="34" charset="0"/>
                <a:ea typeface="Arial" charset="0"/>
                <a:cs typeface="Arial" charset="0"/>
              </a:rPr>
              <a:t>Resource Allocation</a:t>
            </a:r>
          </a:p>
        </p:txBody>
      </p:sp>
      <p:sp>
        <p:nvSpPr>
          <p:cNvPr id="86" name="Rounded Rectangle 85">
            <a:extLst>
              <a:ext uri="{FF2B5EF4-FFF2-40B4-BE49-F238E27FC236}">
                <a16:creationId xmlns:a16="http://schemas.microsoft.com/office/drawing/2014/main" id="{6ACB3173-54E7-2249-BC2A-97F1438999D3}"/>
              </a:ext>
            </a:extLst>
          </p:cNvPr>
          <p:cNvSpPr/>
          <p:nvPr/>
        </p:nvSpPr>
        <p:spPr>
          <a:xfrm>
            <a:off x="2814320" y="3743785"/>
            <a:ext cx="1193800" cy="507269"/>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a:solidFill>
                  <a:sysClr val="windowText" lastClr="000000"/>
                </a:solidFill>
                <a:latin typeface="Century Gothic" panose="020B0502020202020204" pitchFamily="34" charset="0"/>
                <a:ea typeface="Arial" charset="0"/>
                <a:cs typeface="Arial" charset="0"/>
              </a:rPr>
              <a:t>Training and Development</a:t>
            </a:r>
          </a:p>
        </p:txBody>
      </p:sp>
      <p:sp>
        <p:nvSpPr>
          <p:cNvPr id="87" name="Rounded Rectangle 86">
            <a:extLst>
              <a:ext uri="{FF2B5EF4-FFF2-40B4-BE49-F238E27FC236}">
                <a16:creationId xmlns:a16="http://schemas.microsoft.com/office/drawing/2014/main" id="{067ABB2B-6423-5249-8CEB-B20258D1A8E0}"/>
              </a:ext>
            </a:extLst>
          </p:cNvPr>
          <p:cNvSpPr/>
          <p:nvPr/>
        </p:nvSpPr>
        <p:spPr>
          <a:xfrm>
            <a:off x="2590800" y="1783103"/>
            <a:ext cx="1828800" cy="301752"/>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a:solidFill>
                  <a:sysClr val="windowText" lastClr="000000"/>
                </a:solidFill>
                <a:latin typeface="Century Gothic" panose="020B0502020202020204" pitchFamily="34" charset="0"/>
                <a:ea typeface="Arial" charset="0"/>
                <a:cs typeface="Arial" charset="0"/>
              </a:rPr>
              <a:t>Establish Processes</a:t>
            </a:r>
          </a:p>
        </p:txBody>
      </p:sp>
      <p:sp>
        <p:nvSpPr>
          <p:cNvPr id="88" name="Rounded Rectangle 87">
            <a:extLst>
              <a:ext uri="{FF2B5EF4-FFF2-40B4-BE49-F238E27FC236}">
                <a16:creationId xmlns:a16="http://schemas.microsoft.com/office/drawing/2014/main" id="{64A22C00-C32F-6545-B7D3-A1D4C083B8A7}"/>
              </a:ext>
            </a:extLst>
          </p:cNvPr>
          <p:cNvSpPr/>
          <p:nvPr/>
        </p:nvSpPr>
        <p:spPr>
          <a:xfrm>
            <a:off x="7980680" y="2564346"/>
            <a:ext cx="1948180" cy="301752"/>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a:solidFill>
                  <a:sysClr val="windowText" lastClr="000000"/>
                </a:solidFill>
                <a:latin typeface="Century Gothic" panose="020B0502020202020204" pitchFamily="34" charset="0"/>
                <a:ea typeface="Arial" charset="0"/>
                <a:cs typeface="Arial" charset="0"/>
              </a:rPr>
              <a:t>Add Task Here</a:t>
            </a:r>
          </a:p>
        </p:txBody>
      </p:sp>
      <p:sp>
        <p:nvSpPr>
          <p:cNvPr id="89" name="Rounded Rectangle 88">
            <a:extLst>
              <a:ext uri="{FF2B5EF4-FFF2-40B4-BE49-F238E27FC236}">
                <a16:creationId xmlns:a16="http://schemas.microsoft.com/office/drawing/2014/main" id="{0B7B20AC-F97A-084D-B612-F9C7DE74F8A2}"/>
              </a:ext>
            </a:extLst>
          </p:cNvPr>
          <p:cNvSpPr/>
          <p:nvPr/>
        </p:nvSpPr>
        <p:spPr>
          <a:xfrm>
            <a:off x="4950460" y="4126825"/>
            <a:ext cx="1562100" cy="301752"/>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a:solidFill>
                  <a:sysClr val="windowText" lastClr="000000"/>
                </a:solidFill>
                <a:latin typeface="Century Gothic" panose="020B0502020202020204" pitchFamily="34" charset="0"/>
                <a:ea typeface="Arial" charset="0"/>
                <a:cs typeface="Arial" charset="0"/>
              </a:rPr>
              <a:t>Add Task Here</a:t>
            </a:r>
          </a:p>
        </p:txBody>
      </p:sp>
      <p:sp>
        <p:nvSpPr>
          <p:cNvPr id="90" name="Rounded Rectangle 89">
            <a:extLst>
              <a:ext uri="{FF2B5EF4-FFF2-40B4-BE49-F238E27FC236}">
                <a16:creationId xmlns:a16="http://schemas.microsoft.com/office/drawing/2014/main" id="{1FB2EA0C-093E-FC40-B2BA-C04A7973FAAB}"/>
              </a:ext>
            </a:extLst>
          </p:cNvPr>
          <p:cNvSpPr/>
          <p:nvPr/>
        </p:nvSpPr>
        <p:spPr>
          <a:xfrm>
            <a:off x="7696200" y="2158531"/>
            <a:ext cx="3802380" cy="301752"/>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a:solidFill>
                  <a:sysClr val="windowText" lastClr="000000"/>
                </a:solidFill>
                <a:latin typeface="Century Gothic" panose="020B0502020202020204" pitchFamily="34" charset="0"/>
                <a:ea typeface="Arial" charset="0"/>
                <a:cs typeface="Arial" charset="0"/>
              </a:rPr>
              <a:t>Add Task Here</a:t>
            </a:r>
          </a:p>
        </p:txBody>
      </p:sp>
      <p:sp>
        <p:nvSpPr>
          <p:cNvPr id="91" name="Pentagon 4">
            <a:extLst>
              <a:ext uri="{FF2B5EF4-FFF2-40B4-BE49-F238E27FC236}">
                <a16:creationId xmlns:a16="http://schemas.microsoft.com/office/drawing/2014/main" id="{27485D75-36D8-3F45-ACAC-546B885852B6}"/>
              </a:ext>
            </a:extLst>
          </p:cNvPr>
          <p:cNvSpPr/>
          <p:nvPr/>
        </p:nvSpPr>
        <p:spPr>
          <a:xfrm>
            <a:off x="5113019" y="2367399"/>
            <a:ext cx="889001" cy="527974"/>
          </a:xfrm>
          <a:custGeom>
            <a:avLst/>
            <a:gdLst>
              <a:gd name="connsiteX0" fmla="*/ 0 w 978408"/>
              <a:gd name="connsiteY0" fmla="*/ 0 h 484632"/>
              <a:gd name="connsiteX1" fmla="*/ 786891 w 978408"/>
              <a:gd name="connsiteY1" fmla="*/ 0 h 484632"/>
              <a:gd name="connsiteX2" fmla="*/ 978408 w 978408"/>
              <a:gd name="connsiteY2" fmla="*/ 242316 h 484632"/>
              <a:gd name="connsiteX3" fmla="*/ 786891 w 978408"/>
              <a:gd name="connsiteY3" fmla="*/ 484632 h 484632"/>
              <a:gd name="connsiteX4" fmla="*/ 0 w 978408"/>
              <a:gd name="connsiteY4" fmla="*/ 484632 h 484632"/>
              <a:gd name="connsiteX5" fmla="*/ 0 w 978408"/>
              <a:gd name="connsiteY5" fmla="*/ 0 h 484632"/>
              <a:gd name="connsiteX0" fmla="*/ 0 w 786891"/>
              <a:gd name="connsiteY0" fmla="*/ 0 h 484632"/>
              <a:gd name="connsiteX1" fmla="*/ 786891 w 786891"/>
              <a:gd name="connsiteY1" fmla="*/ 0 h 484632"/>
              <a:gd name="connsiteX2" fmla="*/ 673608 w 786891"/>
              <a:gd name="connsiteY2" fmla="*/ 255016 h 484632"/>
              <a:gd name="connsiteX3" fmla="*/ 786891 w 786891"/>
              <a:gd name="connsiteY3" fmla="*/ 484632 h 484632"/>
              <a:gd name="connsiteX4" fmla="*/ 0 w 786891"/>
              <a:gd name="connsiteY4" fmla="*/ 484632 h 484632"/>
              <a:gd name="connsiteX5" fmla="*/ 0 w 786891"/>
              <a:gd name="connsiteY5"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6891" h="484632">
                <a:moveTo>
                  <a:pt x="0" y="0"/>
                </a:moveTo>
                <a:lnTo>
                  <a:pt x="786891" y="0"/>
                </a:lnTo>
                <a:lnTo>
                  <a:pt x="673608" y="255016"/>
                </a:lnTo>
                <a:lnTo>
                  <a:pt x="786891" y="484632"/>
                </a:lnTo>
                <a:lnTo>
                  <a:pt x="0" y="484632"/>
                </a:lnTo>
                <a:lnTo>
                  <a:pt x="0" y="0"/>
                </a:lnTo>
                <a:close/>
              </a:path>
            </a:pathLst>
          </a:custGeom>
          <a:gradFill>
            <a:gsLst>
              <a:gs pos="0">
                <a:srgbClr val="6CD5FC"/>
              </a:gs>
              <a:gs pos="100000">
                <a:srgbClr val="00B0F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a:solidFill>
                  <a:schemeClr val="tx1"/>
                </a:solidFill>
                <a:latin typeface="Century Gothic" panose="020B0502020202020204" pitchFamily="34" charset="0"/>
              </a:rPr>
              <a:t>Report Due </a:t>
            </a:r>
          </a:p>
          <a:p>
            <a:pPr algn="l"/>
            <a:r>
              <a:rPr lang="en-US" sz="1100">
                <a:solidFill>
                  <a:schemeClr val="tx1"/>
                </a:solidFill>
                <a:latin typeface="Century Gothic" panose="020B0502020202020204" pitchFamily="34" charset="0"/>
              </a:rPr>
              <a:t>00/00</a:t>
            </a:r>
          </a:p>
        </p:txBody>
      </p:sp>
      <p:sp>
        <p:nvSpPr>
          <p:cNvPr id="92" name="Rounded Rectangle 91">
            <a:extLst>
              <a:ext uri="{FF2B5EF4-FFF2-40B4-BE49-F238E27FC236}">
                <a16:creationId xmlns:a16="http://schemas.microsoft.com/office/drawing/2014/main" id="{4688C45F-5FA4-2B43-B2E1-AC41FEA60328}"/>
              </a:ext>
            </a:extLst>
          </p:cNvPr>
          <p:cNvSpPr/>
          <p:nvPr/>
        </p:nvSpPr>
        <p:spPr>
          <a:xfrm>
            <a:off x="8191500" y="5665609"/>
            <a:ext cx="980440" cy="301752"/>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a:solidFill>
                  <a:sysClr val="windowText" lastClr="000000"/>
                </a:solidFill>
                <a:latin typeface="Century Gothic" panose="020B0502020202020204" pitchFamily="34" charset="0"/>
                <a:ea typeface="Arial" charset="0"/>
                <a:cs typeface="Arial" charset="0"/>
              </a:rPr>
              <a:t>Add Task </a:t>
            </a:r>
          </a:p>
        </p:txBody>
      </p:sp>
      <p:sp>
        <p:nvSpPr>
          <p:cNvPr id="93" name="Rounded Rectangle 92">
            <a:extLst>
              <a:ext uri="{FF2B5EF4-FFF2-40B4-BE49-F238E27FC236}">
                <a16:creationId xmlns:a16="http://schemas.microsoft.com/office/drawing/2014/main" id="{0C11A0C4-6BEC-544C-BAF5-23531CAF0AA1}"/>
              </a:ext>
            </a:extLst>
          </p:cNvPr>
          <p:cNvSpPr/>
          <p:nvPr/>
        </p:nvSpPr>
        <p:spPr>
          <a:xfrm>
            <a:off x="4257040" y="5665609"/>
            <a:ext cx="3522980" cy="301752"/>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a:solidFill>
                  <a:sysClr val="windowText" lastClr="000000"/>
                </a:solidFill>
                <a:latin typeface="Century Gothic" panose="020B0502020202020204" pitchFamily="34" charset="0"/>
                <a:ea typeface="Arial" charset="0"/>
                <a:cs typeface="Arial" charset="0"/>
              </a:rPr>
              <a:t>Change Management</a:t>
            </a:r>
            <a:endParaRPr lang="en-US" sz="1000" b="1">
              <a:solidFill>
                <a:schemeClr val="bg1"/>
              </a:solidFill>
              <a:latin typeface="Century Gothic" panose="020B0502020202020204" pitchFamily="34" charset="0"/>
              <a:ea typeface="Arial" charset="0"/>
              <a:cs typeface="Arial" charset="0"/>
            </a:endParaRPr>
          </a:p>
        </p:txBody>
      </p:sp>
      <p:sp>
        <p:nvSpPr>
          <p:cNvPr id="94" name="Rounded Rectangle 93">
            <a:extLst>
              <a:ext uri="{FF2B5EF4-FFF2-40B4-BE49-F238E27FC236}">
                <a16:creationId xmlns:a16="http://schemas.microsoft.com/office/drawing/2014/main" id="{D39166D3-77EB-6D4F-B2CC-E0BCA222B803}"/>
              </a:ext>
            </a:extLst>
          </p:cNvPr>
          <p:cNvSpPr/>
          <p:nvPr/>
        </p:nvSpPr>
        <p:spPr>
          <a:xfrm>
            <a:off x="9857740" y="5302957"/>
            <a:ext cx="980440" cy="301752"/>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a:solidFill>
                  <a:sysClr val="windowText" lastClr="000000"/>
                </a:solidFill>
                <a:latin typeface="Century Gothic" panose="020B0502020202020204" pitchFamily="34" charset="0"/>
                <a:ea typeface="Arial" charset="0"/>
                <a:cs typeface="Arial" charset="0"/>
              </a:rPr>
              <a:t>Add Task</a:t>
            </a:r>
          </a:p>
        </p:txBody>
      </p:sp>
      <p:sp>
        <p:nvSpPr>
          <p:cNvPr id="97" name="Rounded Rectangle 96">
            <a:extLst>
              <a:ext uri="{FF2B5EF4-FFF2-40B4-BE49-F238E27FC236}">
                <a16:creationId xmlns:a16="http://schemas.microsoft.com/office/drawing/2014/main" id="{F1BCF81A-2128-7D47-BCBF-B050E36131AF}"/>
              </a:ext>
            </a:extLst>
          </p:cNvPr>
          <p:cNvSpPr/>
          <p:nvPr/>
        </p:nvSpPr>
        <p:spPr>
          <a:xfrm>
            <a:off x="4747260" y="4900874"/>
            <a:ext cx="3802380" cy="301752"/>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a:solidFill>
                  <a:sysClr val="windowText" lastClr="000000"/>
                </a:solidFill>
                <a:latin typeface="Century Gothic" panose="020B0502020202020204" pitchFamily="34" charset="0"/>
                <a:ea typeface="Arial" charset="0"/>
                <a:cs typeface="Arial" charset="0"/>
              </a:rPr>
              <a:t>Risk Management</a:t>
            </a:r>
          </a:p>
        </p:txBody>
      </p:sp>
      <p:sp>
        <p:nvSpPr>
          <p:cNvPr id="111" name="Rounded Rectangle 110">
            <a:extLst>
              <a:ext uri="{FF2B5EF4-FFF2-40B4-BE49-F238E27FC236}">
                <a16:creationId xmlns:a16="http://schemas.microsoft.com/office/drawing/2014/main" id="{7DE76E51-C2D7-0346-A38B-6DEF5A8E52D0}"/>
              </a:ext>
            </a:extLst>
          </p:cNvPr>
          <p:cNvSpPr/>
          <p:nvPr/>
        </p:nvSpPr>
        <p:spPr>
          <a:xfrm>
            <a:off x="3408680" y="4876028"/>
            <a:ext cx="1158240" cy="590088"/>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a:solidFill>
                  <a:sysClr val="windowText" lastClr="000000"/>
                </a:solidFill>
                <a:latin typeface="Century Gothic" panose="020B0502020202020204" pitchFamily="34" charset="0"/>
                <a:ea typeface="Arial" charset="0"/>
                <a:cs typeface="Arial" charset="0"/>
              </a:rPr>
              <a:t>Monitor </a:t>
            </a:r>
          </a:p>
          <a:p>
            <a:pPr algn="l"/>
            <a:r>
              <a:rPr lang="en-US" sz="1000" b="1">
                <a:solidFill>
                  <a:sysClr val="windowText" lastClr="000000"/>
                </a:solidFill>
                <a:latin typeface="Century Gothic" panose="020B0502020202020204" pitchFamily="34" charset="0"/>
                <a:ea typeface="Arial" charset="0"/>
                <a:cs typeface="Arial" charset="0"/>
              </a:rPr>
              <a:t>and </a:t>
            </a:r>
          </a:p>
          <a:p>
            <a:pPr algn="l"/>
            <a:r>
              <a:rPr lang="en-US" sz="1000" b="1">
                <a:solidFill>
                  <a:sysClr val="windowText" lastClr="000000"/>
                </a:solidFill>
                <a:latin typeface="Century Gothic" panose="020B0502020202020204" pitchFamily="34" charset="0"/>
                <a:ea typeface="Arial" charset="0"/>
                <a:cs typeface="Arial" charset="0"/>
              </a:rPr>
              <a:t>Control</a:t>
            </a:r>
            <a:endParaRPr lang="en-US" sz="1000" b="1">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78" name="Table 77">
            <a:extLst>
              <a:ext uri="{FF2B5EF4-FFF2-40B4-BE49-F238E27FC236}">
                <a16:creationId xmlns:a16="http://schemas.microsoft.com/office/drawing/2014/main" id="{B017AC4D-E8FB-7948-AA7F-0E1F2E978729}"/>
              </a:ext>
            </a:extLst>
          </p:cNvPr>
          <p:cNvGraphicFramePr>
            <a:graphicFrameLocks noGrp="1"/>
          </p:cNvGraphicFramePr>
          <p:nvPr>
            <p:extLst>
              <p:ext uri="{D42A27DB-BD31-4B8C-83A1-F6EECF244321}">
                <p14:modId xmlns:p14="http://schemas.microsoft.com/office/powerpoint/2010/main" val="2398375676"/>
              </p:ext>
            </p:extLst>
          </p:nvPr>
        </p:nvGraphicFramePr>
        <p:xfrm>
          <a:off x="351221" y="966984"/>
          <a:ext cx="11549682" cy="5105825"/>
        </p:xfrm>
        <a:graphic>
          <a:graphicData uri="http://schemas.openxmlformats.org/drawingml/2006/table">
            <a:tbl>
              <a:tblPr>
                <a:tableStyleId>{5C22544A-7EE6-4342-B048-85BDC9FD1C3A}</a:tableStyleId>
              </a:tblPr>
              <a:tblGrid>
                <a:gridCol w="1924947">
                  <a:extLst>
                    <a:ext uri="{9D8B030D-6E8A-4147-A177-3AD203B41FA5}">
                      <a16:colId xmlns:a16="http://schemas.microsoft.com/office/drawing/2014/main" val="3139505368"/>
                    </a:ext>
                  </a:extLst>
                </a:gridCol>
                <a:gridCol w="1924947">
                  <a:extLst>
                    <a:ext uri="{9D8B030D-6E8A-4147-A177-3AD203B41FA5}">
                      <a16:colId xmlns:a16="http://schemas.microsoft.com/office/drawing/2014/main" val="1361168048"/>
                    </a:ext>
                  </a:extLst>
                </a:gridCol>
                <a:gridCol w="1924947">
                  <a:extLst>
                    <a:ext uri="{9D8B030D-6E8A-4147-A177-3AD203B41FA5}">
                      <a16:colId xmlns:a16="http://schemas.microsoft.com/office/drawing/2014/main" val="4031549789"/>
                    </a:ext>
                  </a:extLst>
                </a:gridCol>
                <a:gridCol w="1924947">
                  <a:extLst>
                    <a:ext uri="{9D8B030D-6E8A-4147-A177-3AD203B41FA5}">
                      <a16:colId xmlns:a16="http://schemas.microsoft.com/office/drawing/2014/main" val="557339831"/>
                    </a:ext>
                  </a:extLst>
                </a:gridCol>
                <a:gridCol w="1924947">
                  <a:extLst>
                    <a:ext uri="{9D8B030D-6E8A-4147-A177-3AD203B41FA5}">
                      <a16:colId xmlns:a16="http://schemas.microsoft.com/office/drawing/2014/main" val="2496635188"/>
                    </a:ext>
                  </a:extLst>
                </a:gridCol>
                <a:gridCol w="1924947">
                  <a:extLst>
                    <a:ext uri="{9D8B030D-6E8A-4147-A177-3AD203B41FA5}">
                      <a16:colId xmlns:a16="http://schemas.microsoft.com/office/drawing/2014/main" val="1402687913"/>
                    </a:ext>
                  </a:extLst>
                </a:gridCol>
              </a:tblGrid>
              <a:tr h="217228">
                <a:tc gridSpan="6">
                  <a:txBody>
                    <a:bodyPr/>
                    <a:lstStyle/>
                    <a:p>
                      <a:pPr algn="l" fontAlgn="ctr"/>
                      <a:r>
                        <a:rPr lang="en-US" sz="1200" u="none" strike="noStrike" dirty="0">
                          <a:effectLst/>
                          <a:latin typeface="Century Gothic" panose="020B0502020202020204" pitchFamily="34" charset="0"/>
                        </a:rPr>
                        <a:t>20XX</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44912992"/>
                  </a:ext>
                </a:extLst>
              </a:tr>
              <a:tr h="246850">
                <a:tc>
                  <a:txBody>
                    <a:bodyPr/>
                    <a:lstStyle/>
                    <a:p>
                      <a:pPr algn="ctr" fontAlgn="ctr"/>
                      <a:r>
                        <a:rPr lang="en-US" sz="1000" b="1" u="none" strike="noStrike" dirty="0">
                          <a:effectLst/>
                          <a:latin typeface="Century Gothic" panose="020B0502020202020204" pitchFamily="34" charset="0"/>
                        </a:rPr>
                        <a:t>Month 1</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Month 2</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Month 3</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Month 4</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Month 5</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Month 6</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3283988016"/>
                  </a:ext>
                </a:extLst>
              </a:tr>
              <a:tr h="239415">
                <a:tc gridSpan="6">
                  <a:txBody>
                    <a:bodyPr/>
                    <a:lstStyle/>
                    <a:p>
                      <a:pPr algn="l" fontAlgn="b"/>
                      <a:r>
                        <a:rPr lang="en-US" sz="900" u="none" strike="noStrike" dirty="0">
                          <a:effectLst/>
                          <a:latin typeface="Century Gothic" panose="020B0502020202020204" pitchFamily="34" charset="0"/>
                        </a:rPr>
                        <a:t>PHASE</a:t>
                      </a:r>
                      <a:r>
                        <a:rPr lang="en-US" sz="1100" u="none" strike="noStrike" dirty="0">
                          <a:effectLst/>
                          <a:latin typeface="Century Gothic" panose="020B0502020202020204" pitchFamily="34" charset="0"/>
                        </a:rPr>
                        <a:t> 4:  EVALUATION</a:t>
                      </a: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17079978"/>
                  </a:ext>
                </a:extLst>
              </a:tr>
              <a:tr h="2056697">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2543157171"/>
                  </a:ext>
                </a:extLst>
              </a:tr>
              <a:tr h="246299">
                <a:tc gridSpan="6">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900" u="none" strike="noStrike" dirty="0">
                          <a:effectLst/>
                          <a:latin typeface="Century Gothic" panose="020B0502020202020204" pitchFamily="34" charset="0"/>
                        </a:rPr>
                        <a:t>PHASE</a:t>
                      </a:r>
                      <a:r>
                        <a:rPr lang="en-US" sz="1100" u="none" strike="noStrike" dirty="0">
                          <a:effectLst/>
                          <a:latin typeface="Century Gothic" panose="020B0502020202020204" pitchFamily="34" charset="0"/>
                        </a:rPr>
                        <a:t> 5:  CLOSE OUT</a:t>
                      </a: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59081865"/>
                  </a:ext>
                </a:extLst>
              </a:tr>
              <a:tr h="2099336">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997598651"/>
                  </a:ext>
                </a:extLst>
              </a:tr>
            </a:tbl>
          </a:graphicData>
        </a:graphic>
      </p:graphicFrame>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PMO STRATEGY ROADMAP</a:t>
            </a:r>
            <a:endParaRPr lang="en-US" dirty="0">
              <a:solidFill>
                <a:schemeClr val="bg1"/>
              </a:solidFill>
              <a:latin typeface="Century Gothic" panose="020B0502020202020204" pitchFamily="34" charset="0"/>
              <a:ea typeface="Arial" charset="0"/>
              <a:cs typeface="Arial" charset="0"/>
            </a:endParaRPr>
          </a:p>
        </p:txBody>
      </p:sp>
      <p:sp>
        <p:nvSpPr>
          <p:cNvPr id="52" name="Rounded Rectangle 51">
            <a:extLst>
              <a:ext uri="{FF2B5EF4-FFF2-40B4-BE49-F238E27FC236}">
                <a16:creationId xmlns:a16="http://schemas.microsoft.com/office/drawing/2014/main" id="{31F90DC4-34A3-A145-AB1A-C09C97CCC7B2}"/>
              </a:ext>
            </a:extLst>
          </p:cNvPr>
          <p:cNvSpPr/>
          <p:nvPr/>
        </p:nvSpPr>
        <p:spPr>
          <a:xfrm>
            <a:off x="6806928" y="477966"/>
            <a:ext cx="457200" cy="274320"/>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53" name="Rounded Rectangle 52">
            <a:extLst>
              <a:ext uri="{FF2B5EF4-FFF2-40B4-BE49-F238E27FC236}">
                <a16:creationId xmlns:a16="http://schemas.microsoft.com/office/drawing/2014/main" id="{9828DEEB-9DEC-BC41-BB04-0F725319529E}"/>
              </a:ext>
            </a:extLst>
          </p:cNvPr>
          <p:cNvSpPr/>
          <p:nvPr/>
        </p:nvSpPr>
        <p:spPr>
          <a:xfrm>
            <a:off x="3273782" y="477966"/>
            <a:ext cx="457200" cy="274320"/>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58" name="Rounded Rectangle 57">
            <a:extLst>
              <a:ext uri="{FF2B5EF4-FFF2-40B4-BE49-F238E27FC236}">
                <a16:creationId xmlns:a16="http://schemas.microsoft.com/office/drawing/2014/main" id="{B0D3FA7E-94BF-1A4D-AC12-93C78043AA9A}"/>
              </a:ext>
            </a:extLst>
          </p:cNvPr>
          <p:cNvSpPr/>
          <p:nvPr/>
        </p:nvSpPr>
        <p:spPr>
          <a:xfrm>
            <a:off x="8573501" y="477966"/>
            <a:ext cx="457200" cy="274320"/>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59" name="Rounded Rectangle 58">
            <a:extLst>
              <a:ext uri="{FF2B5EF4-FFF2-40B4-BE49-F238E27FC236}">
                <a16:creationId xmlns:a16="http://schemas.microsoft.com/office/drawing/2014/main" id="{A31AC433-9D00-2748-BB51-6C55D9A45895}"/>
              </a:ext>
            </a:extLst>
          </p:cNvPr>
          <p:cNvSpPr/>
          <p:nvPr/>
        </p:nvSpPr>
        <p:spPr>
          <a:xfrm>
            <a:off x="10340074" y="477966"/>
            <a:ext cx="457200" cy="274320"/>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bg1"/>
              </a:solidFill>
            </a:endParaRPr>
          </a:p>
        </p:txBody>
      </p:sp>
      <p:sp>
        <p:nvSpPr>
          <p:cNvPr id="62" name="Rounded Rectangle 61">
            <a:extLst>
              <a:ext uri="{FF2B5EF4-FFF2-40B4-BE49-F238E27FC236}">
                <a16:creationId xmlns:a16="http://schemas.microsoft.com/office/drawing/2014/main" id="{6400F283-9CAE-C843-A704-B795FC8E055A}"/>
              </a:ext>
            </a:extLst>
          </p:cNvPr>
          <p:cNvSpPr/>
          <p:nvPr/>
        </p:nvSpPr>
        <p:spPr>
          <a:xfrm>
            <a:off x="5040355" y="477966"/>
            <a:ext cx="457200" cy="274320"/>
          </a:xfrm>
          <a:prstGeom prst="roundRect">
            <a:avLst/>
          </a:prstGeom>
          <a:solidFill>
            <a:srgbClr val="A1F4EF"/>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solidFill>
                <a:sysClr val="windowText" lastClr="000000"/>
              </a:solidFill>
            </a:endParaRPr>
          </a:p>
        </p:txBody>
      </p:sp>
      <p:sp>
        <p:nvSpPr>
          <p:cNvPr id="63" name="Rounded Rectangle 62">
            <a:extLst>
              <a:ext uri="{FF2B5EF4-FFF2-40B4-BE49-F238E27FC236}">
                <a16:creationId xmlns:a16="http://schemas.microsoft.com/office/drawing/2014/main" id="{87DAD5A4-0BA0-1442-83D7-B152C5CF51A7}"/>
              </a:ext>
            </a:extLst>
          </p:cNvPr>
          <p:cNvSpPr/>
          <p:nvPr/>
        </p:nvSpPr>
        <p:spPr>
          <a:xfrm>
            <a:off x="1507209" y="477966"/>
            <a:ext cx="457200" cy="274320"/>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64" name="TextBox 1">
            <a:extLst>
              <a:ext uri="{FF2B5EF4-FFF2-40B4-BE49-F238E27FC236}">
                <a16:creationId xmlns:a16="http://schemas.microsoft.com/office/drawing/2014/main" id="{FAB1ADFC-3521-9047-BEDB-1EFAA9534DFB}"/>
              </a:ext>
            </a:extLst>
          </p:cNvPr>
          <p:cNvSpPr txBox="1"/>
          <p:nvPr/>
        </p:nvSpPr>
        <p:spPr>
          <a:xfrm>
            <a:off x="1989809" y="490918"/>
            <a:ext cx="109401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KEY COLOR 1</a:t>
            </a:r>
          </a:p>
        </p:txBody>
      </p:sp>
      <p:sp>
        <p:nvSpPr>
          <p:cNvPr id="65" name="TextBox 40">
            <a:extLst>
              <a:ext uri="{FF2B5EF4-FFF2-40B4-BE49-F238E27FC236}">
                <a16:creationId xmlns:a16="http://schemas.microsoft.com/office/drawing/2014/main" id="{B7B4AAB0-CEFF-8142-803B-B719C87FA0B7}"/>
              </a:ext>
            </a:extLst>
          </p:cNvPr>
          <p:cNvSpPr txBox="1"/>
          <p:nvPr/>
        </p:nvSpPr>
        <p:spPr>
          <a:xfrm>
            <a:off x="7289148" y="490918"/>
            <a:ext cx="113306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KEY COLOR 4</a:t>
            </a:r>
          </a:p>
        </p:txBody>
      </p:sp>
      <p:sp>
        <p:nvSpPr>
          <p:cNvPr id="66" name="TextBox 41">
            <a:extLst>
              <a:ext uri="{FF2B5EF4-FFF2-40B4-BE49-F238E27FC236}">
                <a16:creationId xmlns:a16="http://schemas.microsoft.com/office/drawing/2014/main" id="{7559C27F-7953-2C40-A6F0-B45DFEEFDAFB}"/>
              </a:ext>
            </a:extLst>
          </p:cNvPr>
          <p:cNvSpPr txBox="1"/>
          <p:nvPr/>
        </p:nvSpPr>
        <p:spPr>
          <a:xfrm>
            <a:off x="3730222" y="490918"/>
            <a:ext cx="113306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KEY COLOR 2</a:t>
            </a:r>
          </a:p>
        </p:txBody>
      </p:sp>
      <p:sp>
        <p:nvSpPr>
          <p:cNvPr id="67" name="TextBox 42">
            <a:extLst>
              <a:ext uri="{FF2B5EF4-FFF2-40B4-BE49-F238E27FC236}">
                <a16:creationId xmlns:a16="http://schemas.microsoft.com/office/drawing/2014/main" id="{56BCA16C-8833-F14E-8BA0-E4BD774D6714}"/>
              </a:ext>
            </a:extLst>
          </p:cNvPr>
          <p:cNvSpPr txBox="1"/>
          <p:nvPr/>
        </p:nvSpPr>
        <p:spPr>
          <a:xfrm>
            <a:off x="9068611" y="490918"/>
            <a:ext cx="113306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KEY COLOR 5</a:t>
            </a:r>
          </a:p>
        </p:txBody>
      </p:sp>
      <p:sp>
        <p:nvSpPr>
          <p:cNvPr id="68" name="TextBox 43">
            <a:extLst>
              <a:ext uri="{FF2B5EF4-FFF2-40B4-BE49-F238E27FC236}">
                <a16:creationId xmlns:a16="http://schemas.microsoft.com/office/drawing/2014/main" id="{64C944A2-3290-0341-90F8-2EC6ADD61718}"/>
              </a:ext>
            </a:extLst>
          </p:cNvPr>
          <p:cNvSpPr txBox="1"/>
          <p:nvPr/>
        </p:nvSpPr>
        <p:spPr>
          <a:xfrm>
            <a:off x="5509685" y="490918"/>
            <a:ext cx="113306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KEY COLOR 3</a:t>
            </a:r>
          </a:p>
        </p:txBody>
      </p:sp>
      <p:sp>
        <p:nvSpPr>
          <p:cNvPr id="69" name="TextBox 44">
            <a:extLst>
              <a:ext uri="{FF2B5EF4-FFF2-40B4-BE49-F238E27FC236}">
                <a16:creationId xmlns:a16="http://schemas.microsoft.com/office/drawing/2014/main" id="{19E3D139-683E-6646-81A5-A387343AE53F}"/>
              </a:ext>
            </a:extLst>
          </p:cNvPr>
          <p:cNvSpPr txBox="1"/>
          <p:nvPr/>
        </p:nvSpPr>
        <p:spPr>
          <a:xfrm>
            <a:off x="10848074" y="490918"/>
            <a:ext cx="109401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KEY COLOR 6</a:t>
            </a:r>
          </a:p>
        </p:txBody>
      </p:sp>
      <p:sp>
        <p:nvSpPr>
          <p:cNvPr id="70" name="TextBox 34">
            <a:extLst>
              <a:ext uri="{FF2B5EF4-FFF2-40B4-BE49-F238E27FC236}">
                <a16:creationId xmlns:a16="http://schemas.microsoft.com/office/drawing/2014/main" id="{E4B8B7CB-042F-B144-A64B-7088C3341325}"/>
              </a:ext>
            </a:extLst>
          </p:cNvPr>
          <p:cNvSpPr txBox="1"/>
          <p:nvPr/>
        </p:nvSpPr>
        <p:spPr>
          <a:xfrm>
            <a:off x="249909" y="402018"/>
            <a:ext cx="1124988" cy="532453"/>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400">
                <a:solidFill>
                  <a:schemeClr val="tx1">
                    <a:lumMod val="65000"/>
                    <a:lumOff val="35000"/>
                  </a:schemeClr>
                </a:solidFill>
                <a:latin typeface="Century Gothic" panose="020B0502020202020204" pitchFamily="34" charset="0"/>
              </a:rPr>
              <a:t>DEPT -or- </a:t>
            </a:r>
          </a:p>
          <a:p>
            <a:r>
              <a:rPr lang="en-US" sz="1400">
                <a:solidFill>
                  <a:schemeClr val="tx1">
                    <a:lumMod val="65000"/>
                    <a:lumOff val="35000"/>
                  </a:schemeClr>
                </a:solidFill>
                <a:latin typeface="Century Gothic" panose="020B0502020202020204" pitchFamily="34" charset="0"/>
              </a:rPr>
              <a:t>STATUS KEY</a:t>
            </a:r>
          </a:p>
        </p:txBody>
      </p:sp>
      <p:grpSp>
        <p:nvGrpSpPr>
          <p:cNvPr id="112" name="Group 111">
            <a:extLst>
              <a:ext uri="{FF2B5EF4-FFF2-40B4-BE49-F238E27FC236}">
                <a16:creationId xmlns:a16="http://schemas.microsoft.com/office/drawing/2014/main" id="{655DF6AC-B60E-F748-ACC5-8FDA50C3A5D6}"/>
              </a:ext>
            </a:extLst>
          </p:cNvPr>
          <p:cNvGrpSpPr/>
          <p:nvPr/>
        </p:nvGrpSpPr>
        <p:grpSpPr>
          <a:xfrm>
            <a:off x="4722546" y="1038326"/>
            <a:ext cx="1147522" cy="5166360"/>
            <a:chOff x="2540000" y="88900"/>
            <a:chExt cx="1147522" cy="6530440"/>
          </a:xfrm>
        </p:grpSpPr>
        <p:cxnSp>
          <p:nvCxnSpPr>
            <p:cNvPr id="119" name="Straight Connector 118">
              <a:extLst>
                <a:ext uri="{FF2B5EF4-FFF2-40B4-BE49-F238E27FC236}">
                  <a16:creationId xmlns:a16="http://schemas.microsoft.com/office/drawing/2014/main" id="{E264A8A1-3A23-4D4F-93FF-5F5168DCF5D9}"/>
                </a:ext>
              </a:extLst>
            </p:cNvPr>
            <p:cNvCxnSpPr/>
            <p:nvPr/>
          </p:nvCxnSpPr>
          <p:spPr>
            <a:xfrm>
              <a:off x="2540000" y="88900"/>
              <a:ext cx="0" cy="6530440"/>
            </a:xfrm>
            <a:prstGeom prst="line">
              <a:avLst/>
            </a:prstGeom>
            <a:ln w="34925" cap="rnd">
              <a:solidFill>
                <a:schemeClr val="bg1">
                  <a:lumMod val="50000"/>
                  <a:alpha val="60000"/>
                </a:schemeClr>
              </a:solidFill>
              <a:prstDash val="sysDot"/>
              <a:headEnd type="oval"/>
              <a:tailEnd type="oval"/>
            </a:ln>
            <a:effectLst/>
          </p:spPr>
          <p:style>
            <a:lnRef idx="2">
              <a:schemeClr val="accent1"/>
            </a:lnRef>
            <a:fillRef idx="0">
              <a:schemeClr val="accent1"/>
            </a:fillRef>
            <a:effectRef idx="1">
              <a:schemeClr val="accent1"/>
            </a:effectRef>
            <a:fontRef idx="minor">
              <a:schemeClr val="tx1"/>
            </a:fontRef>
          </p:style>
        </p:cxnSp>
        <p:sp>
          <p:nvSpPr>
            <p:cNvPr id="120" name="Display 119">
              <a:extLst>
                <a:ext uri="{FF2B5EF4-FFF2-40B4-BE49-F238E27FC236}">
                  <a16:creationId xmlns:a16="http://schemas.microsoft.com/office/drawing/2014/main" id="{5AB8F71F-A130-984A-A59C-20394464B0D1}"/>
                </a:ext>
              </a:extLst>
            </p:cNvPr>
            <p:cNvSpPr/>
            <p:nvPr/>
          </p:nvSpPr>
          <p:spPr>
            <a:xfrm>
              <a:off x="2552694" y="2691206"/>
              <a:ext cx="1134828" cy="498271"/>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1" dirty="0">
                  <a:solidFill>
                    <a:schemeClr val="tx1"/>
                  </a:solidFill>
                  <a:latin typeface="Century Gothic" panose="020B0502020202020204" pitchFamily="34" charset="0"/>
                </a:rPr>
                <a:t>MILESTONE THREE</a:t>
              </a:r>
              <a:endParaRPr lang="en-US" sz="900" b="1" dirty="0">
                <a:solidFill>
                  <a:schemeClr val="bg1"/>
                </a:solidFill>
                <a:latin typeface="Century Gothic" panose="020B0502020202020204" pitchFamily="34" charset="0"/>
              </a:endParaRPr>
            </a:p>
          </p:txBody>
        </p:sp>
      </p:grpSp>
      <p:grpSp>
        <p:nvGrpSpPr>
          <p:cNvPr id="113" name="Group 112">
            <a:extLst>
              <a:ext uri="{FF2B5EF4-FFF2-40B4-BE49-F238E27FC236}">
                <a16:creationId xmlns:a16="http://schemas.microsoft.com/office/drawing/2014/main" id="{665DFD33-B39E-FA43-BF58-48E3E42B6FB1}"/>
              </a:ext>
            </a:extLst>
          </p:cNvPr>
          <p:cNvGrpSpPr/>
          <p:nvPr/>
        </p:nvGrpSpPr>
        <p:grpSpPr>
          <a:xfrm>
            <a:off x="2369309" y="949426"/>
            <a:ext cx="685515" cy="5280660"/>
            <a:chOff x="0" y="0"/>
            <a:chExt cx="685515" cy="5280660"/>
          </a:xfrm>
        </p:grpSpPr>
        <p:cxnSp>
          <p:nvCxnSpPr>
            <p:cNvPr id="117" name="Straight Connector 116">
              <a:extLst>
                <a:ext uri="{FF2B5EF4-FFF2-40B4-BE49-F238E27FC236}">
                  <a16:creationId xmlns:a16="http://schemas.microsoft.com/office/drawing/2014/main" id="{F97F1697-4891-7C44-B9DF-DBAF527A0BFE}"/>
                </a:ext>
              </a:extLst>
            </p:cNvPr>
            <p:cNvCxnSpPr/>
            <p:nvPr/>
          </p:nvCxnSpPr>
          <p:spPr>
            <a:xfrm>
              <a:off x="0" y="114300"/>
              <a:ext cx="0" cy="5166360"/>
            </a:xfrm>
            <a:prstGeom prst="line">
              <a:avLst/>
            </a:prstGeom>
            <a:ln w="34925" cap="rnd">
              <a:solidFill>
                <a:srgbClr val="92D050"/>
              </a:solidFill>
              <a:prstDash val="sysDot"/>
              <a:headEnd type="diamond"/>
              <a:tailEnd type="oval"/>
            </a:ln>
            <a:effectLst/>
          </p:spPr>
          <p:style>
            <a:lnRef idx="2">
              <a:schemeClr val="accent1"/>
            </a:lnRef>
            <a:fillRef idx="0">
              <a:schemeClr val="accent1"/>
            </a:fillRef>
            <a:effectRef idx="1">
              <a:schemeClr val="accent1"/>
            </a:effectRef>
            <a:fontRef idx="minor">
              <a:schemeClr val="tx1"/>
            </a:fontRef>
          </p:style>
        </p:cxnSp>
        <p:sp>
          <p:nvSpPr>
            <p:cNvPr id="118" name="TextBox 2">
              <a:extLst>
                <a:ext uri="{FF2B5EF4-FFF2-40B4-BE49-F238E27FC236}">
                  <a16:creationId xmlns:a16="http://schemas.microsoft.com/office/drawing/2014/main" id="{32BC2B22-9442-BE47-BF1C-CF4A2B12D645}"/>
                </a:ext>
              </a:extLst>
            </p:cNvPr>
            <p:cNvSpPr txBox="1"/>
            <p:nvPr/>
          </p:nvSpPr>
          <p:spPr>
            <a:xfrm>
              <a:off x="25398" y="0"/>
              <a:ext cx="66011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solidFill>
                    <a:srgbClr val="00B050"/>
                  </a:solidFill>
                  <a:latin typeface="Century Gothic" panose="020B0502020202020204" pitchFamily="34" charset="0"/>
                </a:rPr>
                <a:t>TODAY</a:t>
              </a:r>
            </a:p>
          </p:txBody>
        </p:sp>
      </p:grpSp>
      <p:grpSp>
        <p:nvGrpSpPr>
          <p:cNvPr id="114" name="Group 113">
            <a:extLst>
              <a:ext uri="{FF2B5EF4-FFF2-40B4-BE49-F238E27FC236}">
                <a16:creationId xmlns:a16="http://schemas.microsoft.com/office/drawing/2014/main" id="{D8ED3589-9ACF-F54E-99C4-A6E5BB4EF281}"/>
              </a:ext>
            </a:extLst>
          </p:cNvPr>
          <p:cNvGrpSpPr/>
          <p:nvPr/>
        </p:nvGrpSpPr>
        <p:grpSpPr>
          <a:xfrm>
            <a:off x="7934714" y="1038326"/>
            <a:ext cx="1147522" cy="5166360"/>
            <a:chOff x="6007100" y="88900"/>
            <a:chExt cx="1147522" cy="6530440"/>
          </a:xfrm>
        </p:grpSpPr>
        <p:cxnSp>
          <p:nvCxnSpPr>
            <p:cNvPr id="115" name="Straight Connector 114">
              <a:extLst>
                <a:ext uri="{FF2B5EF4-FFF2-40B4-BE49-F238E27FC236}">
                  <a16:creationId xmlns:a16="http://schemas.microsoft.com/office/drawing/2014/main" id="{5EA24AAC-8A15-F545-94BA-52BBEDE81A0B}"/>
                </a:ext>
              </a:extLst>
            </p:cNvPr>
            <p:cNvCxnSpPr/>
            <p:nvPr/>
          </p:nvCxnSpPr>
          <p:spPr>
            <a:xfrm>
              <a:off x="6007100" y="88900"/>
              <a:ext cx="0" cy="6530440"/>
            </a:xfrm>
            <a:prstGeom prst="line">
              <a:avLst/>
            </a:prstGeom>
            <a:ln w="34925" cap="rnd">
              <a:solidFill>
                <a:schemeClr val="bg1">
                  <a:lumMod val="50000"/>
                  <a:alpha val="60000"/>
                </a:schemeClr>
              </a:solidFill>
              <a:prstDash val="sysDot"/>
              <a:headEnd type="oval"/>
              <a:tailEnd type="oval"/>
            </a:ln>
            <a:effectLst/>
          </p:spPr>
          <p:style>
            <a:lnRef idx="2">
              <a:schemeClr val="accent1"/>
            </a:lnRef>
            <a:fillRef idx="0">
              <a:schemeClr val="accent1"/>
            </a:fillRef>
            <a:effectRef idx="1">
              <a:schemeClr val="accent1"/>
            </a:effectRef>
            <a:fontRef idx="minor">
              <a:schemeClr val="tx1"/>
            </a:fontRef>
          </p:style>
        </p:cxnSp>
        <p:sp>
          <p:nvSpPr>
            <p:cNvPr id="116" name="Display 115">
              <a:extLst>
                <a:ext uri="{FF2B5EF4-FFF2-40B4-BE49-F238E27FC236}">
                  <a16:creationId xmlns:a16="http://schemas.microsoft.com/office/drawing/2014/main" id="{2C32FD23-0335-4F42-AFD9-CBC744D37047}"/>
                </a:ext>
              </a:extLst>
            </p:cNvPr>
            <p:cNvSpPr/>
            <p:nvPr/>
          </p:nvSpPr>
          <p:spPr>
            <a:xfrm>
              <a:off x="6019794" y="3941776"/>
              <a:ext cx="1134828" cy="496939"/>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1" dirty="0">
                  <a:solidFill>
                    <a:schemeClr val="tx1"/>
                  </a:solidFill>
                  <a:latin typeface="Century Gothic" panose="020B0502020202020204" pitchFamily="34" charset="0"/>
                </a:rPr>
                <a:t>MILESTONE FOUR</a:t>
              </a:r>
              <a:endParaRPr lang="en-US" sz="900" b="1" dirty="0">
                <a:solidFill>
                  <a:schemeClr val="bg1"/>
                </a:solidFill>
                <a:latin typeface="Century Gothic" panose="020B0502020202020204" pitchFamily="34" charset="0"/>
              </a:endParaRPr>
            </a:p>
          </p:txBody>
        </p:sp>
      </p:grpSp>
      <p:pic>
        <p:nvPicPr>
          <p:cNvPr id="1030" name="Straight Connector 62">
            <a:extLst>
              <a:ext uri="{FF2B5EF4-FFF2-40B4-BE49-F238E27FC236}">
                <a16:creationId xmlns:a16="http://schemas.microsoft.com/office/drawing/2014/main" id="{C684F1B2-79AF-4753-A2DF-1C0A0D5F335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2217638" y="59072463"/>
            <a:ext cx="2016125" cy="137701337"/>
          </a:xfrm>
          <a:prstGeom prst="rect">
            <a:avLst/>
          </a:prstGeom>
          <a:noFill/>
          <a:extLst>
            <a:ext uri="{909E8E84-426E-40DD-AFC4-6F175D3DCCD1}">
              <a14:hiddenFill xmlns:a14="http://schemas.microsoft.com/office/drawing/2010/main">
                <a:solidFill>
                  <a:srgbClr val="FFFFFF"/>
                </a:solidFill>
              </a14:hiddenFill>
            </a:ext>
          </a:extLst>
        </p:spPr>
      </p:pic>
      <p:pic>
        <p:nvPicPr>
          <p:cNvPr id="1029" name="TextBox 2">
            <a:extLst>
              <a:ext uri="{FF2B5EF4-FFF2-40B4-BE49-F238E27FC236}">
                <a16:creationId xmlns:a16="http://schemas.microsoft.com/office/drawing/2014/main" id="{8875E1D1-A960-4069-A7FA-1FB27EEE06A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3628925" y="58064400"/>
            <a:ext cx="10483850" cy="46370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Straight Connector 64">
            <a:extLst>
              <a:ext uri="{FF2B5EF4-FFF2-40B4-BE49-F238E27FC236}">
                <a16:creationId xmlns:a16="http://schemas.microsoft.com/office/drawing/2014/main" id="{28EABE3B-568A-4D1F-8B36-3E30FA3E4E2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12126913"/>
            <a:ext cx="1878012" cy="174059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Display 65">
            <a:extLst>
              <a:ext uri="{FF2B5EF4-FFF2-40B4-BE49-F238E27FC236}">
                <a16:creationId xmlns:a16="http://schemas.microsoft.com/office/drawing/2014/main" id="{B902309F-BEB0-4791-9611-64079B265D5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88580913"/>
            <a:ext cx="20283487" cy="18603912"/>
          </a:xfrm>
          <a:prstGeom prst="rect">
            <a:avLst/>
          </a:prstGeom>
          <a:noFill/>
          <a:extLst>
            <a:ext uri="{909E8E84-426E-40DD-AFC4-6F175D3DCCD1}">
              <a14:hiddenFill xmlns:a14="http://schemas.microsoft.com/office/drawing/2010/main">
                <a:solidFill>
                  <a:srgbClr val="FFFFFF"/>
                </a:solidFill>
              </a14:hiddenFill>
            </a:ext>
          </a:extLst>
        </p:spPr>
      </p:pic>
      <p:sp>
        <p:nvSpPr>
          <p:cNvPr id="61" name="Rounded Rectangle 60">
            <a:extLst>
              <a:ext uri="{FF2B5EF4-FFF2-40B4-BE49-F238E27FC236}">
                <a16:creationId xmlns:a16="http://schemas.microsoft.com/office/drawing/2014/main" id="{B213C206-617F-B34A-81CF-3AA7C6B317A0}"/>
              </a:ext>
            </a:extLst>
          </p:cNvPr>
          <p:cNvSpPr/>
          <p:nvPr/>
        </p:nvSpPr>
        <p:spPr>
          <a:xfrm>
            <a:off x="5040355" y="1783104"/>
            <a:ext cx="5389880" cy="301752"/>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a:solidFill>
                  <a:sysClr val="windowText" lastClr="000000"/>
                </a:solidFill>
                <a:latin typeface="Century Gothic" panose="020B0502020202020204" pitchFamily="34" charset="0"/>
                <a:ea typeface="Arial" charset="0"/>
                <a:cs typeface="Arial" charset="0"/>
              </a:rPr>
              <a:t>Add Task Here</a:t>
            </a:r>
          </a:p>
        </p:txBody>
      </p:sp>
      <p:sp>
        <p:nvSpPr>
          <p:cNvPr id="71" name="Rounded Rectangle 70">
            <a:extLst>
              <a:ext uri="{FF2B5EF4-FFF2-40B4-BE49-F238E27FC236}">
                <a16:creationId xmlns:a16="http://schemas.microsoft.com/office/drawing/2014/main" id="{68EB49AC-C9E8-EF42-8900-EE5D30F0E18E}"/>
              </a:ext>
            </a:extLst>
          </p:cNvPr>
          <p:cNvSpPr/>
          <p:nvPr/>
        </p:nvSpPr>
        <p:spPr>
          <a:xfrm>
            <a:off x="6663415" y="2261130"/>
            <a:ext cx="1948180" cy="301752"/>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a:solidFill>
                  <a:sysClr val="windowText" lastClr="000000"/>
                </a:solidFill>
                <a:latin typeface="Century Gothic" panose="020B0502020202020204" pitchFamily="34" charset="0"/>
                <a:ea typeface="Arial" charset="0"/>
                <a:cs typeface="Arial" charset="0"/>
              </a:rPr>
              <a:t>Research</a:t>
            </a:r>
            <a:endParaRPr lang="en-US" sz="1000" b="1">
              <a:solidFill>
                <a:schemeClr val="bg1"/>
              </a:solidFill>
              <a:latin typeface="Century Gothic" panose="020B0502020202020204" pitchFamily="34" charset="0"/>
              <a:ea typeface="Arial" charset="0"/>
              <a:cs typeface="Arial" charset="0"/>
            </a:endParaRPr>
          </a:p>
        </p:txBody>
      </p:sp>
      <p:sp>
        <p:nvSpPr>
          <p:cNvPr id="72" name="Rounded Rectangle 71">
            <a:extLst>
              <a:ext uri="{FF2B5EF4-FFF2-40B4-BE49-F238E27FC236}">
                <a16:creationId xmlns:a16="http://schemas.microsoft.com/office/drawing/2014/main" id="{45F5BF29-3CB7-ED46-8FDD-94ECA034C5ED}"/>
              </a:ext>
            </a:extLst>
          </p:cNvPr>
          <p:cNvSpPr/>
          <p:nvPr/>
        </p:nvSpPr>
        <p:spPr>
          <a:xfrm>
            <a:off x="10699475" y="5245725"/>
            <a:ext cx="1041400" cy="643496"/>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a:solidFill>
                  <a:sysClr val="windowText" lastClr="000000"/>
                </a:solidFill>
                <a:latin typeface="Century Gothic" panose="020B0502020202020204" pitchFamily="34" charset="0"/>
                <a:ea typeface="Arial" charset="0"/>
                <a:cs typeface="Arial" charset="0"/>
              </a:rPr>
              <a:t>Perform </a:t>
            </a:r>
          </a:p>
          <a:p>
            <a:pPr algn="l"/>
            <a:r>
              <a:rPr lang="en-US" sz="1000" b="1">
                <a:solidFill>
                  <a:sysClr val="windowText" lastClr="000000"/>
                </a:solidFill>
                <a:latin typeface="Century Gothic" panose="020B0502020202020204" pitchFamily="34" charset="0"/>
                <a:ea typeface="Arial" charset="0"/>
                <a:cs typeface="Arial" charset="0"/>
              </a:rPr>
              <a:t>Post-Mortem</a:t>
            </a:r>
          </a:p>
        </p:txBody>
      </p:sp>
      <p:sp>
        <p:nvSpPr>
          <p:cNvPr id="73" name="Rounded Rectangle 72">
            <a:extLst>
              <a:ext uri="{FF2B5EF4-FFF2-40B4-BE49-F238E27FC236}">
                <a16:creationId xmlns:a16="http://schemas.microsoft.com/office/drawing/2014/main" id="{0577E296-31FF-5043-BB37-385A0FED4F1C}"/>
              </a:ext>
            </a:extLst>
          </p:cNvPr>
          <p:cNvSpPr/>
          <p:nvPr/>
        </p:nvSpPr>
        <p:spPr>
          <a:xfrm>
            <a:off x="6384015" y="5423452"/>
            <a:ext cx="1541780" cy="301752"/>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a:solidFill>
                  <a:sysClr val="windowText" lastClr="000000"/>
                </a:solidFill>
                <a:latin typeface="Century Gothic" panose="020B0502020202020204" pitchFamily="34" charset="0"/>
                <a:ea typeface="Arial" charset="0"/>
                <a:cs typeface="Arial" charset="0"/>
              </a:rPr>
              <a:t>Add Task</a:t>
            </a:r>
          </a:p>
        </p:txBody>
      </p:sp>
      <p:sp>
        <p:nvSpPr>
          <p:cNvPr id="74" name="Rounded Rectangle 73">
            <a:extLst>
              <a:ext uri="{FF2B5EF4-FFF2-40B4-BE49-F238E27FC236}">
                <a16:creationId xmlns:a16="http://schemas.microsoft.com/office/drawing/2014/main" id="{1A4A44BE-CCDF-0646-B9DD-F24173205ED1}"/>
              </a:ext>
            </a:extLst>
          </p:cNvPr>
          <p:cNvSpPr/>
          <p:nvPr/>
        </p:nvSpPr>
        <p:spPr>
          <a:xfrm>
            <a:off x="6384015" y="4102753"/>
            <a:ext cx="980440" cy="301752"/>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a:solidFill>
                  <a:sysClr val="windowText" lastClr="000000"/>
                </a:solidFill>
                <a:latin typeface="Century Gothic" panose="020B0502020202020204" pitchFamily="34" charset="0"/>
                <a:ea typeface="Arial" charset="0"/>
                <a:cs typeface="Arial" charset="0"/>
              </a:rPr>
              <a:t>Add Task</a:t>
            </a:r>
          </a:p>
        </p:txBody>
      </p:sp>
      <p:sp>
        <p:nvSpPr>
          <p:cNvPr id="75" name="Rounded Rectangle 74">
            <a:extLst>
              <a:ext uri="{FF2B5EF4-FFF2-40B4-BE49-F238E27FC236}">
                <a16:creationId xmlns:a16="http://schemas.microsoft.com/office/drawing/2014/main" id="{BFA77259-F269-1F4F-8A7C-B3428A16C76E}"/>
              </a:ext>
            </a:extLst>
          </p:cNvPr>
          <p:cNvSpPr/>
          <p:nvPr/>
        </p:nvSpPr>
        <p:spPr>
          <a:xfrm>
            <a:off x="6384015" y="4593036"/>
            <a:ext cx="3017520" cy="301752"/>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a:solidFill>
                  <a:sysClr val="windowText" lastClr="000000"/>
                </a:solidFill>
                <a:latin typeface="Century Gothic" panose="020B0502020202020204" pitchFamily="34" charset="0"/>
                <a:ea typeface="Arial" charset="0"/>
                <a:cs typeface="Arial" charset="0"/>
              </a:rPr>
              <a:t>Add Task</a:t>
            </a:r>
          </a:p>
        </p:txBody>
      </p:sp>
      <p:sp>
        <p:nvSpPr>
          <p:cNvPr id="76" name="Rounded Rectangle 75">
            <a:extLst>
              <a:ext uri="{FF2B5EF4-FFF2-40B4-BE49-F238E27FC236}">
                <a16:creationId xmlns:a16="http://schemas.microsoft.com/office/drawing/2014/main" id="{000CF867-2DE1-4448-9588-B2A5DEB8A645}"/>
              </a:ext>
            </a:extLst>
          </p:cNvPr>
          <p:cNvSpPr/>
          <p:nvPr/>
        </p:nvSpPr>
        <p:spPr>
          <a:xfrm>
            <a:off x="9172935" y="4096625"/>
            <a:ext cx="2286000" cy="301752"/>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a:solidFill>
                  <a:sysClr val="windowText" lastClr="000000"/>
                </a:solidFill>
                <a:latin typeface="Century Gothic" panose="020B0502020202020204" pitchFamily="34" charset="0"/>
                <a:ea typeface="Arial" charset="0"/>
                <a:cs typeface="Arial" charset="0"/>
              </a:rPr>
              <a:t>Finalize and Transfer Deliverables</a:t>
            </a:r>
            <a:endParaRPr lang="en-US" sz="1000" b="1">
              <a:solidFill>
                <a:schemeClr val="bg1"/>
              </a:solidFill>
              <a:latin typeface="Century Gothic" panose="020B0502020202020204" pitchFamily="34" charset="0"/>
              <a:ea typeface="Arial" charset="0"/>
              <a:cs typeface="Arial" charset="0"/>
            </a:endParaRPr>
          </a:p>
        </p:txBody>
      </p:sp>
      <p:sp>
        <p:nvSpPr>
          <p:cNvPr id="77" name="Pentagon 4">
            <a:extLst>
              <a:ext uri="{FF2B5EF4-FFF2-40B4-BE49-F238E27FC236}">
                <a16:creationId xmlns:a16="http://schemas.microsoft.com/office/drawing/2014/main" id="{833CA76A-8CC3-5D45-A1CE-AE0C860A8AB0}"/>
              </a:ext>
            </a:extLst>
          </p:cNvPr>
          <p:cNvSpPr/>
          <p:nvPr/>
        </p:nvSpPr>
        <p:spPr>
          <a:xfrm>
            <a:off x="8121374" y="5031226"/>
            <a:ext cx="1384301" cy="919280"/>
          </a:xfrm>
          <a:custGeom>
            <a:avLst/>
            <a:gdLst>
              <a:gd name="connsiteX0" fmla="*/ 0 w 978408"/>
              <a:gd name="connsiteY0" fmla="*/ 0 h 484632"/>
              <a:gd name="connsiteX1" fmla="*/ 786891 w 978408"/>
              <a:gd name="connsiteY1" fmla="*/ 0 h 484632"/>
              <a:gd name="connsiteX2" fmla="*/ 978408 w 978408"/>
              <a:gd name="connsiteY2" fmla="*/ 242316 h 484632"/>
              <a:gd name="connsiteX3" fmla="*/ 786891 w 978408"/>
              <a:gd name="connsiteY3" fmla="*/ 484632 h 484632"/>
              <a:gd name="connsiteX4" fmla="*/ 0 w 978408"/>
              <a:gd name="connsiteY4" fmla="*/ 484632 h 484632"/>
              <a:gd name="connsiteX5" fmla="*/ 0 w 978408"/>
              <a:gd name="connsiteY5" fmla="*/ 0 h 484632"/>
              <a:gd name="connsiteX0" fmla="*/ 0 w 786891"/>
              <a:gd name="connsiteY0" fmla="*/ 0 h 484632"/>
              <a:gd name="connsiteX1" fmla="*/ 786891 w 786891"/>
              <a:gd name="connsiteY1" fmla="*/ 0 h 484632"/>
              <a:gd name="connsiteX2" fmla="*/ 673608 w 786891"/>
              <a:gd name="connsiteY2" fmla="*/ 255016 h 484632"/>
              <a:gd name="connsiteX3" fmla="*/ 786891 w 786891"/>
              <a:gd name="connsiteY3" fmla="*/ 484632 h 484632"/>
              <a:gd name="connsiteX4" fmla="*/ 0 w 786891"/>
              <a:gd name="connsiteY4" fmla="*/ 484632 h 484632"/>
              <a:gd name="connsiteX5" fmla="*/ 0 w 786891"/>
              <a:gd name="connsiteY5"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6891" h="484632">
                <a:moveTo>
                  <a:pt x="0" y="0"/>
                </a:moveTo>
                <a:lnTo>
                  <a:pt x="786891" y="0"/>
                </a:lnTo>
                <a:lnTo>
                  <a:pt x="673608" y="255016"/>
                </a:lnTo>
                <a:lnTo>
                  <a:pt x="786891" y="484632"/>
                </a:lnTo>
                <a:lnTo>
                  <a:pt x="0" y="484632"/>
                </a:lnTo>
                <a:lnTo>
                  <a:pt x="0" y="0"/>
                </a:lnTo>
                <a:close/>
              </a:path>
            </a:pathLst>
          </a:custGeom>
          <a:gradFill>
            <a:gsLst>
              <a:gs pos="0">
                <a:srgbClr val="92D050"/>
              </a:gs>
              <a:gs pos="100000">
                <a:srgbClr val="00BD3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a:solidFill>
                  <a:schemeClr val="tx1"/>
                </a:solidFill>
                <a:latin typeface="Century Gothic" panose="020B0502020202020204" pitchFamily="34" charset="0"/>
              </a:rPr>
              <a:t>Sign Offs and Approval </a:t>
            </a:r>
          </a:p>
          <a:p>
            <a:pPr algn="l"/>
            <a:r>
              <a:rPr lang="en-US" sz="1100">
                <a:solidFill>
                  <a:schemeClr val="tx1"/>
                </a:solidFill>
                <a:latin typeface="Century Gothic" panose="020B0502020202020204" pitchFamily="34" charset="0"/>
              </a:rPr>
              <a:t>00/00</a:t>
            </a:r>
          </a:p>
        </p:txBody>
      </p:sp>
      <p:sp>
        <p:nvSpPr>
          <p:cNvPr id="79" name="Pentagon 4">
            <a:extLst>
              <a:ext uri="{FF2B5EF4-FFF2-40B4-BE49-F238E27FC236}">
                <a16:creationId xmlns:a16="http://schemas.microsoft.com/office/drawing/2014/main" id="{33EA5FF4-0267-9F4D-BD8B-D046A30E413E}"/>
              </a:ext>
            </a:extLst>
          </p:cNvPr>
          <p:cNvSpPr/>
          <p:nvPr/>
        </p:nvSpPr>
        <p:spPr>
          <a:xfrm>
            <a:off x="5060675" y="2319351"/>
            <a:ext cx="1244600" cy="566889"/>
          </a:xfrm>
          <a:custGeom>
            <a:avLst/>
            <a:gdLst>
              <a:gd name="connsiteX0" fmla="*/ 0 w 978408"/>
              <a:gd name="connsiteY0" fmla="*/ 0 h 484632"/>
              <a:gd name="connsiteX1" fmla="*/ 786891 w 978408"/>
              <a:gd name="connsiteY1" fmla="*/ 0 h 484632"/>
              <a:gd name="connsiteX2" fmla="*/ 978408 w 978408"/>
              <a:gd name="connsiteY2" fmla="*/ 242316 h 484632"/>
              <a:gd name="connsiteX3" fmla="*/ 786891 w 978408"/>
              <a:gd name="connsiteY3" fmla="*/ 484632 h 484632"/>
              <a:gd name="connsiteX4" fmla="*/ 0 w 978408"/>
              <a:gd name="connsiteY4" fmla="*/ 484632 h 484632"/>
              <a:gd name="connsiteX5" fmla="*/ 0 w 978408"/>
              <a:gd name="connsiteY5" fmla="*/ 0 h 484632"/>
              <a:gd name="connsiteX0" fmla="*/ 0 w 786891"/>
              <a:gd name="connsiteY0" fmla="*/ 0 h 484632"/>
              <a:gd name="connsiteX1" fmla="*/ 786891 w 786891"/>
              <a:gd name="connsiteY1" fmla="*/ 0 h 484632"/>
              <a:gd name="connsiteX2" fmla="*/ 673608 w 786891"/>
              <a:gd name="connsiteY2" fmla="*/ 255016 h 484632"/>
              <a:gd name="connsiteX3" fmla="*/ 786891 w 786891"/>
              <a:gd name="connsiteY3" fmla="*/ 484632 h 484632"/>
              <a:gd name="connsiteX4" fmla="*/ 0 w 786891"/>
              <a:gd name="connsiteY4" fmla="*/ 484632 h 484632"/>
              <a:gd name="connsiteX5" fmla="*/ 0 w 786891"/>
              <a:gd name="connsiteY5"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6891" h="484632">
                <a:moveTo>
                  <a:pt x="0" y="0"/>
                </a:moveTo>
                <a:lnTo>
                  <a:pt x="786891" y="0"/>
                </a:lnTo>
                <a:lnTo>
                  <a:pt x="673608" y="255016"/>
                </a:lnTo>
                <a:lnTo>
                  <a:pt x="786891" y="484632"/>
                </a:lnTo>
                <a:lnTo>
                  <a:pt x="0" y="484632"/>
                </a:lnTo>
                <a:lnTo>
                  <a:pt x="0" y="0"/>
                </a:lnTo>
                <a:close/>
              </a:path>
            </a:pathLst>
          </a:custGeom>
          <a:gradFill>
            <a:gsLst>
              <a:gs pos="0">
                <a:srgbClr val="FAAC9F"/>
              </a:gs>
              <a:gs pos="100000">
                <a:srgbClr val="FF7D3A"/>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a:solidFill>
                  <a:schemeClr val="tx1"/>
                </a:solidFill>
                <a:latin typeface="Century Gothic" panose="020B0502020202020204" pitchFamily="34" charset="0"/>
              </a:rPr>
              <a:t>REPORT DUE 00/00</a:t>
            </a:r>
          </a:p>
        </p:txBody>
      </p:sp>
      <p:sp>
        <p:nvSpPr>
          <p:cNvPr id="80" name="Rounded Rectangle 79">
            <a:extLst>
              <a:ext uri="{FF2B5EF4-FFF2-40B4-BE49-F238E27FC236}">
                <a16:creationId xmlns:a16="http://schemas.microsoft.com/office/drawing/2014/main" id="{67AF90CE-CD21-6F44-AB0E-88E11964E329}"/>
              </a:ext>
            </a:extLst>
          </p:cNvPr>
          <p:cNvSpPr/>
          <p:nvPr/>
        </p:nvSpPr>
        <p:spPr>
          <a:xfrm>
            <a:off x="6444975" y="2733027"/>
            <a:ext cx="1790700" cy="301752"/>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a:solidFill>
                  <a:sysClr val="windowText" lastClr="000000"/>
                </a:solidFill>
                <a:latin typeface="Century Gothic" panose="020B0502020202020204" pitchFamily="34" charset="0"/>
                <a:ea typeface="Arial" charset="0"/>
                <a:cs typeface="Arial" charset="0"/>
              </a:rPr>
              <a:t>Reporting</a:t>
            </a:r>
          </a:p>
        </p:txBody>
      </p:sp>
      <p:sp>
        <p:nvSpPr>
          <p:cNvPr id="81" name="Rounded Rectangle 80">
            <a:extLst>
              <a:ext uri="{FF2B5EF4-FFF2-40B4-BE49-F238E27FC236}">
                <a16:creationId xmlns:a16="http://schemas.microsoft.com/office/drawing/2014/main" id="{8BB1CC5A-3730-8C4F-94DB-878C668C2AF7}"/>
              </a:ext>
            </a:extLst>
          </p:cNvPr>
          <p:cNvSpPr/>
          <p:nvPr/>
        </p:nvSpPr>
        <p:spPr>
          <a:xfrm>
            <a:off x="6919955" y="3192666"/>
            <a:ext cx="1828800" cy="301752"/>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a:solidFill>
                  <a:sysClr val="windowText" lastClr="000000"/>
                </a:solidFill>
                <a:latin typeface="Century Gothic" panose="020B0502020202020204" pitchFamily="34" charset="0"/>
                <a:ea typeface="Arial" charset="0"/>
                <a:cs typeface="Arial" charset="0"/>
              </a:rPr>
              <a:t>Analysis Review</a:t>
            </a:r>
          </a:p>
        </p:txBody>
      </p:sp>
    </p:spTree>
    <p:extLst>
      <p:ext uri="{BB962C8B-B14F-4D97-AF65-F5344CB8AC3E}">
        <p14:creationId xmlns:p14="http://schemas.microsoft.com/office/powerpoint/2010/main" val="1801504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10900</TotalTime>
  <Words>374</Words>
  <Application>Microsoft Macintosh PowerPoint</Application>
  <PresentationFormat>Widescreen</PresentationFormat>
  <Paragraphs>121</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6</cp:revision>
  <cp:lastPrinted>2020-08-31T22:23:58Z</cp:lastPrinted>
  <dcterms:created xsi:type="dcterms:W3CDTF">2021-07-07T23:54:57Z</dcterms:created>
  <dcterms:modified xsi:type="dcterms:W3CDTF">2022-04-18T16:48:14Z</dcterms:modified>
</cp:coreProperties>
</file>