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64" autoAdjust="0"/>
    <p:restoredTop sz="86447"/>
  </p:normalViewPr>
  <p:slideViewPr>
    <p:cSldViewPr snapToGrid="0" snapToObjects="1">
      <p:cViewPr varScale="1">
        <p:scale>
          <a:sx n="102" d="100"/>
          <a:sy n="102" d="100"/>
        </p:scale>
        <p:origin x="200" y="7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48&amp;utm_source=integrated+content&amp;utm_campaign=/content/project-request-form-templates&amp;utm_medium=One-Page+Project+Request+powerpoint+11348&amp;lpa=One-Page+Project+Request+powerpoint+11348&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8639773" y="2108498"/>
            <a:ext cx="3464879" cy="4189021"/>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97084" y="166955"/>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129593"/>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ONE-PAGE PROJECT REQUEST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ONE-PAGE PROJECT REQUEST TEMPLATE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8BA7F4E9-01D3-43EF-8FDD-4429F6A73F71}"/>
              </a:ext>
            </a:extLst>
          </p:cNvPr>
          <p:cNvGraphicFramePr>
            <a:graphicFrameLocks noGrp="1"/>
          </p:cNvGraphicFramePr>
          <p:nvPr>
            <p:extLst>
              <p:ext uri="{D42A27DB-BD31-4B8C-83A1-F6EECF244321}">
                <p14:modId xmlns:p14="http://schemas.microsoft.com/office/powerpoint/2010/main" val="570293855"/>
              </p:ext>
            </p:extLst>
          </p:nvPr>
        </p:nvGraphicFramePr>
        <p:xfrm>
          <a:off x="398023" y="584193"/>
          <a:ext cx="7027585" cy="5801884"/>
        </p:xfrm>
        <a:graphic>
          <a:graphicData uri="http://schemas.openxmlformats.org/drawingml/2006/table">
            <a:tbl>
              <a:tblPr firstRow="1" firstCol="1" bandRow="1">
                <a:tableStyleId>{5C22544A-7EE6-4342-B048-85BDC9FD1C3A}</a:tableStyleId>
              </a:tblPr>
              <a:tblGrid>
                <a:gridCol w="2100842">
                  <a:extLst>
                    <a:ext uri="{9D8B030D-6E8A-4147-A177-3AD203B41FA5}">
                      <a16:colId xmlns:a16="http://schemas.microsoft.com/office/drawing/2014/main" val="1949356501"/>
                    </a:ext>
                  </a:extLst>
                </a:gridCol>
                <a:gridCol w="1991957">
                  <a:extLst>
                    <a:ext uri="{9D8B030D-6E8A-4147-A177-3AD203B41FA5}">
                      <a16:colId xmlns:a16="http://schemas.microsoft.com/office/drawing/2014/main" val="3823650288"/>
                    </a:ext>
                  </a:extLst>
                </a:gridCol>
                <a:gridCol w="169955">
                  <a:extLst>
                    <a:ext uri="{9D8B030D-6E8A-4147-A177-3AD203B41FA5}">
                      <a16:colId xmlns:a16="http://schemas.microsoft.com/office/drawing/2014/main" val="3258513815"/>
                    </a:ext>
                  </a:extLst>
                </a:gridCol>
                <a:gridCol w="1155881">
                  <a:extLst>
                    <a:ext uri="{9D8B030D-6E8A-4147-A177-3AD203B41FA5}">
                      <a16:colId xmlns:a16="http://schemas.microsoft.com/office/drawing/2014/main" val="2556559362"/>
                    </a:ext>
                  </a:extLst>
                </a:gridCol>
                <a:gridCol w="115302">
                  <a:extLst>
                    <a:ext uri="{9D8B030D-6E8A-4147-A177-3AD203B41FA5}">
                      <a16:colId xmlns:a16="http://schemas.microsoft.com/office/drawing/2014/main" val="343218875"/>
                    </a:ext>
                  </a:extLst>
                </a:gridCol>
                <a:gridCol w="1493648">
                  <a:extLst>
                    <a:ext uri="{9D8B030D-6E8A-4147-A177-3AD203B41FA5}">
                      <a16:colId xmlns:a16="http://schemas.microsoft.com/office/drawing/2014/main" val="2947375863"/>
                    </a:ext>
                  </a:extLst>
                </a:gridCol>
              </a:tblGrid>
              <a:tr h="555243">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PROJECT NAME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3986647"/>
                  </a:ext>
                </a:extLst>
              </a:tr>
              <a:tr h="235766">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JOB LOCATION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7927457"/>
                  </a:ext>
                </a:extLst>
              </a:tr>
              <a:tr h="235766">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EST. START DATE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pPr marL="0" marR="0" indent="114935" algn="r">
                        <a:lnSpc>
                          <a:spcPct val="107000"/>
                        </a:lnSpc>
                        <a:spcBef>
                          <a:spcPts val="0"/>
                        </a:spcBef>
                        <a:spcAft>
                          <a:spcPts val="0"/>
                        </a:spcAft>
                      </a:pPr>
                      <a:r>
                        <a:rPr lang="en-US" sz="900" b="1" dirty="0">
                          <a:solidFill>
                            <a:schemeClr val="bg1"/>
                          </a:solidFill>
                          <a:effectLst/>
                          <a:latin typeface="Century Gothic" panose="020B0502020202020204" pitchFamily="34" charset="0"/>
                        </a:rPr>
                        <a:t>EST. FINISH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a:txBody>
                    <a:bodyPr/>
                    <a:lstStyle/>
                    <a:p>
                      <a:pPr marL="0" marR="0" indent="114935" algn="l">
                        <a:lnSpc>
                          <a:spcPct val="107000"/>
                        </a:lnSpc>
                        <a:spcBef>
                          <a:spcPts val="0"/>
                        </a:spcBef>
                        <a:spcAft>
                          <a:spcPts val="0"/>
                        </a:spcAft>
                      </a:pPr>
                      <a:r>
                        <a:rPr lang="en-US" sz="900" b="1" dirty="0">
                          <a:solidFill>
                            <a:schemeClr val="bg1"/>
                          </a:solidFill>
                          <a:effectLst/>
                          <a:latin typeface="Century Gothic" panose="020B0502020202020204" pitchFamily="34" charset="0"/>
                        </a:rPr>
                        <a:t>EST. FINISH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extLst>
                  <a:ext uri="{0D108BD9-81ED-4DB2-BD59-A6C34878D82A}">
                    <a16:rowId xmlns:a16="http://schemas.microsoft.com/office/drawing/2014/main" val="8960952"/>
                  </a:ext>
                </a:extLst>
              </a:tr>
              <a:tr h="235766">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PROJECT LEADER</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pPr marL="0" marR="0" indent="114935" algn="r">
                        <a:lnSpc>
                          <a:spcPct val="107000"/>
                        </a:lnSpc>
                        <a:spcBef>
                          <a:spcPts val="0"/>
                        </a:spcBef>
                        <a:spcAft>
                          <a:spcPts val="0"/>
                        </a:spcAft>
                      </a:pPr>
                      <a:r>
                        <a:rPr lang="en-US" sz="900" b="1" dirty="0">
                          <a:solidFill>
                            <a:schemeClr val="bg1"/>
                          </a:solidFill>
                          <a:effectLst/>
                          <a:latin typeface="Century Gothic" panose="020B0502020202020204" pitchFamily="34" charset="0"/>
                        </a:rPr>
                        <a:t>COMPANY</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a:txBody>
                    <a:bodyPr/>
                    <a:lstStyle/>
                    <a:p>
                      <a:pPr marL="0" marR="0" indent="114935" algn="l">
                        <a:lnSpc>
                          <a:spcPct val="107000"/>
                        </a:lnSpc>
                        <a:spcBef>
                          <a:spcPts val="0"/>
                        </a:spcBef>
                        <a:spcAft>
                          <a:spcPts val="0"/>
                        </a:spcAft>
                      </a:pPr>
                      <a:r>
                        <a:rPr lang="en-US" sz="900" b="1" dirty="0">
                          <a:solidFill>
                            <a:schemeClr val="bg1"/>
                          </a:solidFill>
                          <a:effectLst/>
                          <a:latin typeface="Century Gothic" panose="020B0502020202020204" pitchFamily="34" charset="0"/>
                        </a:rPr>
                        <a:t>COMPANY</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extLst>
                  <a:ext uri="{0D108BD9-81ED-4DB2-BD59-A6C34878D82A}">
                    <a16:rowId xmlns:a16="http://schemas.microsoft.com/office/drawing/2014/main" val="2210083339"/>
                  </a:ext>
                </a:extLst>
              </a:tr>
              <a:tr h="235766">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CONTACT NAME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pPr marL="0" marR="0" algn="ctr">
                        <a:lnSpc>
                          <a:spcPct val="107000"/>
                        </a:lnSpc>
                        <a:spcBef>
                          <a:spcPts val="0"/>
                        </a:spcBef>
                        <a:spcAft>
                          <a:spcPts val="0"/>
                        </a:spcAft>
                      </a:pPr>
                      <a:r>
                        <a:rPr lang="en-US" sz="900" b="1" dirty="0">
                          <a:solidFill>
                            <a:schemeClr val="bg1"/>
                          </a:solidFill>
                          <a:effectLst/>
                          <a:latin typeface="Century Gothic" panose="020B0502020202020204" pitchFamily="34" charset="0"/>
                        </a:rPr>
                        <a:t>ADDRESS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rowSpan="3">
                  <a:txBody>
                    <a:bodyPr/>
                    <a:lstStyle/>
                    <a:p>
                      <a:pPr marL="0" marR="0" algn="ctr">
                        <a:lnSpc>
                          <a:spcPct val="107000"/>
                        </a:lnSpc>
                        <a:spcBef>
                          <a:spcPts val="0"/>
                        </a:spcBef>
                        <a:spcAft>
                          <a:spcPts val="0"/>
                        </a:spcAft>
                      </a:pPr>
                      <a:r>
                        <a:rPr lang="en-US" sz="900" b="1" dirty="0">
                          <a:solidFill>
                            <a:schemeClr val="bg1"/>
                          </a:solidFill>
                          <a:effectLst/>
                          <a:latin typeface="Century Gothic" panose="020B0502020202020204" pitchFamily="34" charset="0"/>
                        </a:rPr>
                        <a:t>ADDRESS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rowSpan="3"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rowSpan="3" hMerge="1">
                  <a:txBody>
                    <a:bodyPr/>
                    <a:lstStyle/>
                    <a:p>
                      <a:endParaRPr lang="en-US"/>
                    </a:p>
                  </a:txBody>
                  <a:tcPr/>
                </a:tc>
                <a:extLst>
                  <a:ext uri="{0D108BD9-81ED-4DB2-BD59-A6C34878D82A}">
                    <a16:rowId xmlns:a16="http://schemas.microsoft.com/office/drawing/2014/main" val="2323943562"/>
                  </a:ext>
                </a:extLst>
              </a:tr>
              <a:tr h="235766">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PHONE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7198153"/>
                  </a:ext>
                </a:extLst>
              </a:tr>
              <a:tr h="195731">
                <a:tc>
                  <a:txBody>
                    <a:bodyPr/>
                    <a:lstStyle/>
                    <a:p>
                      <a:pPr marL="0" marR="0" indent="114935" algn="l">
                        <a:lnSpc>
                          <a:spcPct val="107000"/>
                        </a:lnSpc>
                        <a:spcBef>
                          <a:spcPts val="0"/>
                        </a:spcBef>
                        <a:spcAft>
                          <a:spcPts val="0"/>
                        </a:spcAft>
                      </a:pPr>
                      <a:r>
                        <a:rPr lang="en-US" sz="900" dirty="0">
                          <a:effectLst/>
                          <a:latin typeface="Century Gothic" panose="020B0502020202020204" pitchFamily="34" charset="0"/>
                        </a:rPr>
                        <a:t>EMAIL</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1">
                        <a:lumMod val="65000"/>
                        <a:lumOff val="35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189481487"/>
                  </a:ext>
                </a:extLst>
              </a:tr>
              <a:tr h="92671">
                <a:tc>
                  <a:txBody>
                    <a:bodyPr/>
                    <a:lstStyle/>
                    <a:p>
                      <a:pPr algn="l">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b">
                    <a:solidFill>
                      <a:schemeClr val="bg1"/>
                    </a:solidFill>
                  </a:tcPr>
                </a:tc>
                <a:tc gridSpan="2">
                  <a:txBody>
                    <a:bodyPr/>
                    <a:lstStyle/>
                    <a:p>
                      <a:pPr>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b">
                    <a:solidFill>
                      <a:schemeClr val="bg1"/>
                    </a:solidFill>
                  </a:tcPr>
                </a:tc>
                <a:tc hMerge="1">
                  <a:txBody>
                    <a:bodyPr/>
                    <a:lstStyle/>
                    <a:p>
                      <a:pPr>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b">
                    <a:solidFill>
                      <a:schemeClr val="bg1"/>
                    </a:solidFill>
                  </a:tcPr>
                </a:tc>
                <a:tc>
                  <a:txBody>
                    <a:bodyPr/>
                    <a:lstStyle/>
                    <a:p>
                      <a:pPr>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b">
                    <a:solidFill>
                      <a:schemeClr val="bg1"/>
                    </a:solidFill>
                  </a:tcPr>
                </a:tc>
                <a:tc gridSpan="2">
                  <a:txBody>
                    <a:bodyPr/>
                    <a:lstStyle/>
                    <a:p>
                      <a:pPr>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b">
                    <a:solidFill>
                      <a:schemeClr val="bg1"/>
                    </a:solidFill>
                  </a:tcPr>
                </a:tc>
                <a:tc hMerge="1">
                  <a:txBody>
                    <a:bodyPr/>
                    <a:lstStyle/>
                    <a:p>
                      <a:endParaRPr lang="en-US" dirty="0"/>
                    </a:p>
                  </a:txBody>
                  <a:tcPr/>
                </a:tc>
                <a:extLst>
                  <a:ext uri="{0D108BD9-81ED-4DB2-BD59-A6C34878D82A}">
                    <a16:rowId xmlns:a16="http://schemas.microsoft.com/office/drawing/2014/main" val="3064988472"/>
                  </a:ext>
                </a:extLst>
              </a:tr>
              <a:tr h="611404">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SUMMARY</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6148392"/>
                  </a:ext>
                </a:extLst>
              </a:tr>
              <a:tr h="275802">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DESIRED OUTCOME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10258765"/>
                  </a:ext>
                </a:extLst>
              </a:tr>
              <a:tr h="275802">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ACTION TO COMPLETION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0906934"/>
                  </a:ext>
                </a:extLst>
              </a:tr>
              <a:tr h="275802">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BENEFITS OF PROJECT</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4272229"/>
                  </a:ext>
                </a:extLst>
              </a:tr>
              <a:tr h="315838">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PROJECTED SCHEDULE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971593"/>
                  </a:ext>
                </a:extLst>
              </a:tr>
              <a:tr h="275802">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PROJECTED BUDGET</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9478083"/>
                  </a:ext>
                </a:extLst>
              </a:tr>
              <a:tr h="596088">
                <a:tc>
                  <a:txBody>
                    <a:bodyPr/>
                    <a:lstStyle/>
                    <a:p>
                      <a:pPr marL="0" marR="0" algn="l">
                        <a:lnSpc>
                          <a:spcPct val="107000"/>
                        </a:lnSpc>
                        <a:spcBef>
                          <a:spcPts val="0"/>
                        </a:spcBef>
                        <a:spcAft>
                          <a:spcPts val="0"/>
                        </a:spcAft>
                      </a:pPr>
                      <a:r>
                        <a:rPr lang="en-US" sz="900" dirty="0">
                          <a:effectLst/>
                          <a:latin typeface="Century Gothic" panose="020B0502020202020204" pitchFamily="34" charset="0"/>
                        </a:rPr>
                        <a:t>PROJECTED TEAM AND RESOURCE REQUIREMENTS</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gridSpan="5">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9921682"/>
                  </a:ext>
                </a:extLst>
              </a:tr>
              <a:tr h="285589">
                <a:tc gridSpan="5">
                  <a:txBody>
                    <a:bodyPr/>
                    <a:lstStyle/>
                    <a:p>
                      <a:pPr marL="0" marR="0" indent="114935" algn="r">
                        <a:lnSpc>
                          <a:spcPct val="107000"/>
                        </a:lnSpc>
                        <a:spcBef>
                          <a:spcPts val="0"/>
                        </a:spcBef>
                        <a:spcAft>
                          <a:spcPts val="0"/>
                        </a:spcAft>
                      </a:pPr>
                      <a:r>
                        <a:rPr lang="en-US" sz="900" dirty="0">
                          <a:effectLst/>
                          <a:latin typeface="Century Gothic" panose="020B0502020202020204" pitchFamily="34" charset="0"/>
                        </a:rPr>
                        <a:t>PROPOSAL MAY BE WITHDRAWN IF NOT ACCEPTED BY DATE OF</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accent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accent2">
                        <a:lumMod val="40000"/>
                        <a:lumOff val="60000"/>
                      </a:schemeClr>
                    </a:solidFill>
                  </a:tcPr>
                </a:tc>
                <a:extLst>
                  <a:ext uri="{0D108BD9-81ED-4DB2-BD59-A6C34878D82A}">
                    <a16:rowId xmlns:a16="http://schemas.microsoft.com/office/drawing/2014/main" val="4070452936"/>
                  </a:ext>
                </a:extLst>
              </a:tr>
              <a:tr h="0">
                <a:tc gridSpan="6">
                  <a:txBody>
                    <a:bodyPr/>
                    <a:lstStyle/>
                    <a:p>
                      <a:pPr>
                        <a:lnSpc>
                          <a:spcPct val="107000"/>
                        </a:lnSpc>
                      </a:pPr>
                      <a:endParaRPr lang="en-US" sz="900" dirty="0">
                        <a:effectLst/>
                        <a:latin typeface="Century Gothic" panose="020B0502020202020204" pitchFamily="34" charset="0"/>
                        <a:cs typeface="Times New Roman" panose="02020603050405020304" pitchFamily="18" charset="0"/>
                      </a:endParaRPr>
                    </a:p>
                  </a:txBody>
                  <a:tcPr marL="39349" marR="39349" marT="0"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5271932"/>
                  </a:ext>
                </a:extLst>
              </a:tr>
              <a:tr h="285589">
                <a:tc gridSpan="6">
                  <a:txBody>
                    <a:bodyPr/>
                    <a:lstStyle/>
                    <a:p>
                      <a:pPr marL="0" marR="0" algn="ctr">
                        <a:lnSpc>
                          <a:spcPct val="107000"/>
                        </a:lnSpc>
                        <a:spcBef>
                          <a:spcPts val="0"/>
                        </a:spcBef>
                        <a:spcAft>
                          <a:spcPts val="0"/>
                        </a:spcAft>
                      </a:pPr>
                      <a:r>
                        <a:rPr lang="en-US" sz="900" b="1" dirty="0">
                          <a:solidFill>
                            <a:schemeClr val="bg1"/>
                          </a:solidFill>
                          <a:effectLst/>
                          <a:latin typeface="Century Gothic" panose="020B0502020202020204" pitchFamily="34" charset="0"/>
                        </a:rPr>
                        <a:t>ACCEPTANCE OF PROPOSAL</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99472866"/>
                  </a:ext>
                </a:extLst>
              </a:tr>
              <a:tr h="403917">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AUTHORIZED CLIENT SIGNATURE</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tx2">
                        <a:lumMod val="50000"/>
                      </a:schemeClr>
                    </a:solidFill>
                  </a:tcPr>
                </a:tc>
                <a:tc>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gridSpan="2">
                  <a:txBody>
                    <a:bodyPr/>
                    <a:lstStyle/>
                    <a:p>
                      <a:pPr marL="0" marR="0" algn="ctr">
                        <a:lnSpc>
                          <a:spcPct val="107000"/>
                        </a:lnSpc>
                        <a:spcBef>
                          <a:spcPts val="0"/>
                        </a:spcBef>
                        <a:spcAft>
                          <a:spcPts val="0"/>
                        </a:spcAft>
                      </a:pPr>
                      <a:r>
                        <a:rPr lang="en-US" sz="900" b="1" dirty="0">
                          <a:solidFill>
                            <a:schemeClr val="bg1"/>
                          </a:solidFill>
                          <a:effectLst/>
                          <a:latin typeface="Century Gothic" panose="020B0502020202020204" pitchFamily="34" charset="0"/>
                        </a:rPr>
                        <a:t>DATE OF ACCEPTANCE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10000"/>
                      </a:schemeClr>
                    </a:solidFill>
                  </a:tcPr>
                </a:tc>
                <a:tc hMerge="1">
                  <a:txBody>
                    <a:bodyPr/>
                    <a:lstStyle/>
                    <a:p>
                      <a:pPr marL="0" marR="0" algn="ctr">
                        <a:lnSpc>
                          <a:spcPct val="107000"/>
                        </a:lnSpc>
                        <a:spcBef>
                          <a:spcPts val="0"/>
                        </a:spcBef>
                        <a:spcAft>
                          <a:spcPts val="0"/>
                        </a:spcAft>
                      </a:pP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10000"/>
                      </a:schemeClr>
                    </a:solidFill>
                  </a:tcPr>
                </a:tc>
                <a:tc gridSpan="2">
                  <a:txBody>
                    <a:bodyPr/>
                    <a:lstStyle/>
                    <a:p>
                      <a:pPr marL="0" marR="0" indent="1143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9349" marR="39349" marT="0" marB="0" anchor="ctr">
                    <a:solidFill>
                      <a:schemeClr val="bg2">
                        <a:lumMod val="90000"/>
                      </a:schemeClr>
                    </a:solidFill>
                  </a:tcPr>
                </a:tc>
                <a:tc hMerge="1">
                  <a:txBody>
                    <a:bodyPr/>
                    <a:lstStyle/>
                    <a:p>
                      <a:endParaRPr lang="en-US"/>
                    </a:p>
                  </a:txBody>
                  <a:tcPr/>
                </a:tc>
                <a:extLst>
                  <a:ext uri="{0D108BD9-81ED-4DB2-BD59-A6C34878D82A}">
                    <a16:rowId xmlns:a16="http://schemas.microsoft.com/office/drawing/2014/main" val="1630869876"/>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34</TotalTime>
  <Words>182</Words>
  <Application>Microsoft Macintosh PowerPoint</Application>
  <PresentationFormat>Widescreen</PresentationFormat>
  <Paragraphs>47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2022-03-07T17:15:35Z</dcterms:created>
  <dcterms:modified xsi:type="dcterms:W3CDTF">2022-04-01T21:58:42Z</dcterms:modified>
</cp:coreProperties>
</file>