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9"/>
  </p:notesMasterIdLst>
  <p:sldIdLst>
    <p:sldId id="320" r:id="rId2"/>
    <p:sldId id="321" r:id="rId3"/>
    <p:sldId id="322" r:id="rId4"/>
    <p:sldId id="324" r:id="rId5"/>
    <p:sldId id="325" r:id="rId6"/>
    <p:sldId id="326" r:id="rId7"/>
    <p:sldId id="295"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BE32"/>
    <a:srgbClr val="20B9B3"/>
    <a:srgbClr val="D24C35"/>
    <a:srgbClr val="F2BEAF"/>
    <a:srgbClr val="F48735"/>
    <a:srgbClr val="B6ECE9"/>
    <a:srgbClr val="E2F4C0"/>
    <a:srgbClr val="00BD9C"/>
    <a:srgbClr val="6AC0F1"/>
    <a:srgbClr val="EB3A3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549" autoAdjust="0"/>
    <p:restoredTop sz="86447"/>
  </p:normalViewPr>
  <p:slideViewPr>
    <p:cSldViewPr snapToGrid="0" snapToObjects="1">
      <p:cViewPr varScale="1">
        <p:scale>
          <a:sx n="128" d="100"/>
          <a:sy n="128" d="100"/>
        </p:scale>
        <p:origin x="480" y="176"/>
      </p:cViewPr>
      <p:guideLst/>
    </p:cSldViewPr>
  </p:slideViewPr>
  <p:outlineViewPr>
    <p:cViewPr>
      <p:scale>
        <a:sx n="33" d="100"/>
        <a:sy n="33" d="100"/>
      </p:scale>
      <p:origin x="0" y="0"/>
    </p:cViewPr>
    <p:sldLst>
      <p:sld r:id="rId1" collapse="1"/>
      <p:sld r:id="rId2" collapse="1"/>
      <p:sld r:id="rId3" collapse="1"/>
      <p:sld r:id="rId4" collapse="1"/>
      <p:sld r:id="rId5" collapse="1"/>
      <p:sld r:id="rId6" collapse="1"/>
      <p:sld r:id="rId7"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_rels/viewProps.xml.rels><?xml version="1.0" encoding="UTF-8" standalone="yes"?>
<Relationships xmlns="http://schemas.openxmlformats.org/package/2006/relationships"><Relationship Id="rId3" Type="http://schemas.openxmlformats.org/officeDocument/2006/relationships/slide" Target="slides/slide3.xml"/><Relationship Id="rId7" Type="http://schemas.openxmlformats.org/officeDocument/2006/relationships/slide" Target="slides/slide7.xml"/><Relationship Id="rId2" Type="http://schemas.openxmlformats.org/officeDocument/2006/relationships/slide" Target="slides/slide2.xml"/><Relationship Id="rId1" Type="http://schemas.openxmlformats.org/officeDocument/2006/relationships/slide" Target="slides/slide1.xml"/><Relationship Id="rId6" Type="http://schemas.openxmlformats.org/officeDocument/2006/relationships/slide" Target="slides/slide6.xml"/><Relationship Id="rId5" Type="http://schemas.openxmlformats.org/officeDocument/2006/relationships/slide" Target="slides/slide5.xml"/><Relationship Id="rId4" Type="http://schemas.openxmlformats.org/officeDocument/2006/relationships/slide" Target="slides/slide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4/11/22</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1</a:t>
            </a:fld>
            <a:endParaRPr lang="en-US" dirty="0"/>
          </a:p>
        </p:txBody>
      </p:sp>
    </p:spTree>
    <p:extLst>
      <p:ext uri="{BB962C8B-B14F-4D97-AF65-F5344CB8AC3E}">
        <p14:creationId xmlns:p14="http://schemas.microsoft.com/office/powerpoint/2010/main" val="36186668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2</a:t>
            </a:fld>
            <a:endParaRPr lang="en-US" dirty="0"/>
          </a:p>
        </p:txBody>
      </p:sp>
    </p:spTree>
    <p:extLst>
      <p:ext uri="{BB962C8B-B14F-4D97-AF65-F5344CB8AC3E}">
        <p14:creationId xmlns:p14="http://schemas.microsoft.com/office/powerpoint/2010/main" val="218468048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3</a:t>
            </a:fld>
            <a:endParaRPr lang="en-US" dirty="0"/>
          </a:p>
        </p:txBody>
      </p:sp>
    </p:spTree>
    <p:extLst>
      <p:ext uri="{BB962C8B-B14F-4D97-AF65-F5344CB8AC3E}">
        <p14:creationId xmlns:p14="http://schemas.microsoft.com/office/powerpoint/2010/main" val="37755578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4</a:t>
            </a:fld>
            <a:endParaRPr lang="en-US" dirty="0"/>
          </a:p>
        </p:txBody>
      </p:sp>
    </p:spTree>
    <p:extLst>
      <p:ext uri="{BB962C8B-B14F-4D97-AF65-F5344CB8AC3E}">
        <p14:creationId xmlns:p14="http://schemas.microsoft.com/office/powerpoint/2010/main" val="428110022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5</a:t>
            </a:fld>
            <a:endParaRPr lang="en-US" dirty="0"/>
          </a:p>
        </p:txBody>
      </p:sp>
    </p:spTree>
    <p:extLst>
      <p:ext uri="{BB962C8B-B14F-4D97-AF65-F5344CB8AC3E}">
        <p14:creationId xmlns:p14="http://schemas.microsoft.com/office/powerpoint/2010/main" val="52257648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6</a:t>
            </a:fld>
            <a:endParaRPr lang="en-US" dirty="0"/>
          </a:p>
        </p:txBody>
      </p:sp>
    </p:spTree>
    <p:extLst>
      <p:ext uri="{BB962C8B-B14F-4D97-AF65-F5344CB8AC3E}">
        <p14:creationId xmlns:p14="http://schemas.microsoft.com/office/powerpoint/2010/main" val="265159627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7</a:t>
            </a:fld>
            <a:endParaRPr lang="en-US" dirty="0"/>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4/11/22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4/11/22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4/11/22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4/11/22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4/11/22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4/11/22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4/11/22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4/11/22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4/11/22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4/11/22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4/11/22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lumMod val="95000"/>
                <a:alpha val="40000"/>
              </a:schemeClr>
            </a:gs>
            <a:gs pos="100000">
              <a:schemeClr val="bg1">
                <a:lumMod val="75000"/>
              </a:schemeClr>
            </a:gs>
          </a:gsLst>
          <a:lin ang="135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4/11/22</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5.svg"/><Relationship Id="rId3" Type="http://schemas.openxmlformats.org/officeDocument/2006/relationships/hyperlink" Target="https://www.smartsheet.com/try-it?trp=11325&amp;utm_source=integrated+content&amp;utm_campaign=/content/it-maturity&amp;utm_medium=IT+Maturity+Presentation+powerpoint+11325&amp;lpa=IT+Maturity+Presentation+powerpoint+11325&amp;lx=PFpZZjisDNTS-Ddigi3MyABAgeTPLDIL8TQRu558b7w" TargetMode="External"/><Relationship Id="rId7" Type="http://schemas.openxmlformats.org/officeDocument/2006/relationships/image" Target="../media/image4.png"/><Relationship Id="rId12" Type="http://schemas.openxmlformats.org/officeDocument/2006/relationships/image" Target="../media/image9.sv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3.svg"/><Relationship Id="rId11" Type="http://schemas.openxmlformats.org/officeDocument/2006/relationships/image" Target="../media/image8.png"/><Relationship Id="rId5" Type="http://schemas.openxmlformats.org/officeDocument/2006/relationships/image" Target="../media/image2.png"/><Relationship Id="rId10" Type="http://schemas.openxmlformats.org/officeDocument/2006/relationships/image" Target="../media/image7.svg"/><Relationship Id="rId4" Type="http://schemas.openxmlformats.org/officeDocument/2006/relationships/image" Target="../media/image1.png"/><Relationship Id="rId9" Type="http://schemas.openxmlformats.org/officeDocument/2006/relationships/image" Target="../media/image6.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93" name="Picture 92">
            <a:hlinkClick r:id="rId3"/>
            <a:extLst>
              <a:ext uri="{FF2B5EF4-FFF2-40B4-BE49-F238E27FC236}">
                <a16:creationId xmlns:a16="http://schemas.microsoft.com/office/drawing/2014/main" id="{42871793-3C10-2F44-883D-21DCEA646235}"/>
              </a:ext>
            </a:extLst>
          </p:cNvPr>
          <p:cNvPicPr>
            <a:picLocks noChangeAspect="1"/>
          </p:cNvPicPr>
          <p:nvPr/>
        </p:nvPicPr>
        <p:blipFill>
          <a:blip r:embed="rId4"/>
          <a:stretch>
            <a:fillRect/>
          </a:stretch>
        </p:blipFill>
        <p:spPr>
          <a:xfrm>
            <a:off x="7880967" y="180000"/>
            <a:ext cx="3987810" cy="553410"/>
          </a:xfrm>
          <a:prstGeom prst="rect">
            <a:avLst/>
          </a:prstGeom>
        </p:spPr>
      </p:pic>
      <p:sp>
        <p:nvSpPr>
          <p:cNvPr id="94" name="TextBox 93">
            <a:extLst>
              <a:ext uri="{FF2B5EF4-FFF2-40B4-BE49-F238E27FC236}">
                <a16:creationId xmlns:a16="http://schemas.microsoft.com/office/drawing/2014/main" id="{82C248E8-34F6-0545-9559-B225180AAEDA}"/>
              </a:ext>
            </a:extLst>
          </p:cNvPr>
          <p:cNvSpPr txBox="1"/>
          <p:nvPr/>
        </p:nvSpPr>
        <p:spPr>
          <a:xfrm>
            <a:off x="409776" y="202713"/>
            <a:ext cx="7309961" cy="523220"/>
          </a:xfrm>
          <a:prstGeom prst="rect">
            <a:avLst/>
          </a:prstGeom>
          <a:noFill/>
        </p:spPr>
        <p:txBody>
          <a:bodyPr wrap="square" rtlCol="0">
            <a:spAutoFit/>
          </a:bodyPr>
          <a:lstStyle/>
          <a:p>
            <a:r>
              <a:rPr lang="en-US" sz="2800" b="1" dirty="0">
                <a:solidFill>
                  <a:schemeClr val="tx1">
                    <a:lumMod val="65000"/>
                    <a:lumOff val="35000"/>
                  </a:schemeClr>
                </a:solidFill>
                <a:latin typeface="Century Gothic" panose="020B0502020202020204" pitchFamily="34" charset="0"/>
              </a:rPr>
              <a:t>IT MATURITY ASSESSMENT PRESENTATION </a:t>
            </a:r>
          </a:p>
        </p:txBody>
      </p:sp>
      <p:grpSp>
        <p:nvGrpSpPr>
          <p:cNvPr id="2" name="Group 1">
            <a:extLst>
              <a:ext uri="{FF2B5EF4-FFF2-40B4-BE49-F238E27FC236}">
                <a16:creationId xmlns:a16="http://schemas.microsoft.com/office/drawing/2014/main" id="{2ED65454-CBC1-E042-8826-D19CA86F8F63}"/>
              </a:ext>
            </a:extLst>
          </p:cNvPr>
          <p:cNvGrpSpPr/>
          <p:nvPr/>
        </p:nvGrpSpPr>
        <p:grpSpPr>
          <a:xfrm>
            <a:off x="292984" y="1405404"/>
            <a:ext cx="11630761" cy="4634510"/>
            <a:chOff x="292984" y="948204"/>
            <a:chExt cx="11630761" cy="4634510"/>
          </a:xfrm>
        </p:grpSpPr>
        <p:pic>
          <p:nvPicPr>
            <p:cNvPr id="41" name="Graphic 40" descr="Line arrow: Rotate left outline">
              <a:extLst>
                <a:ext uri="{FF2B5EF4-FFF2-40B4-BE49-F238E27FC236}">
                  <a16:creationId xmlns:a16="http://schemas.microsoft.com/office/drawing/2014/main" id="{6AB7BAAF-D5B7-1C4F-ABE3-EC1DF23883BE}"/>
                </a:ext>
              </a:extLst>
            </p:cNvPr>
            <p:cNvPicPr>
              <a:picLocks/>
            </p:cNvPicPr>
            <p:nvPr/>
          </p:nvPicPr>
          <p:blipFill>
            <a:blip r:embed="rId5">
              <a:extLst>
                <a:ext uri="{96DAC541-7B7A-43D3-8B79-37D633B846F1}">
                  <asvg:svgBlip xmlns:asvg="http://schemas.microsoft.com/office/drawing/2016/SVG/main" r:embed="rId6"/>
                </a:ext>
              </a:extLst>
            </a:blip>
            <a:stretch>
              <a:fillRect/>
            </a:stretch>
          </p:blipFill>
          <p:spPr>
            <a:xfrm rot="19103837" flipH="1">
              <a:off x="1331954" y="1716986"/>
              <a:ext cx="1828800" cy="1828800"/>
            </a:xfrm>
            <a:prstGeom prst="rect">
              <a:avLst/>
            </a:prstGeom>
          </p:spPr>
        </p:pic>
        <p:pic>
          <p:nvPicPr>
            <p:cNvPr id="72" name="Graphic 71" descr="Line arrow: Rotate left outline">
              <a:extLst>
                <a:ext uri="{FF2B5EF4-FFF2-40B4-BE49-F238E27FC236}">
                  <a16:creationId xmlns:a16="http://schemas.microsoft.com/office/drawing/2014/main" id="{24AB55CC-5A77-0F47-A257-05BF063D0680}"/>
                </a:ext>
              </a:extLst>
            </p:cNvPr>
            <p:cNvPicPr>
              <a:picLocks/>
            </p:cNvPicPr>
            <p:nvPr/>
          </p:nvPicPr>
          <p:blipFill>
            <a:blip r:embed="rId7">
              <a:extLst>
                <a:ext uri="{96DAC541-7B7A-43D3-8B79-37D633B846F1}">
                  <asvg:svgBlip xmlns:asvg="http://schemas.microsoft.com/office/drawing/2016/SVG/main" r:embed="rId8"/>
                </a:ext>
              </a:extLst>
            </a:blip>
            <a:stretch>
              <a:fillRect/>
            </a:stretch>
          </p:blipFill>
          <p:spPr>
            <a:xfrm rot="19081718" flipH="1">
              <a:off x="5854373" y="948204"/>
              <a:ext cx="1828800" cy="1828800"/>
            </a:xfrm>
            <a:prstGeom prst="rect">
              <a:avLst/>
            </a:prstGeom>
          </p:spPr>
        </p:pic>
        <p:sp>
          <p:nvSpPr>
            <p:cNvPr id="95" name="Oval 94">
              <a:extLst>
                <a:ext uri="{FF2B5EF4-FFF2-40B4-BE49-F238E27FC236}">
                  <a16:creationId xmlns:a16="http://schemas.microsoft.com/office/drawing/2014/main" id="{8F2ECCDC-53C7-DE41-BC38-DE442EC23857}"/>
                </a:ext>
              </a:extLst>
            </p:cNvPr>
            <p:cNvSpPr/>
            <p:nvPr/>
          </p:nvSpPr>
          <p:spPr>
            <a:xfrm>
              <a:off x="292984" y="2752685"/>
              <a:ext cx="2468880" cy="2468880"/>
            </a:xfrm>
            <a:prstGeom prst="ellipse">
              <a:avLst/>
            </a:prstGeom>
            <a:solidFill>
              <a:srgbClr val="D24C35"/>
            </a:solidFill>
            <a:ln>
              <a:noFill/>
            </a:ln>
            <a:effectLst>
              <a:outerShdw blurRad="139700" dist="50800" dir="8100000" algn="tr" rotWithShape="0">
                <a:schemeClr val="tx1">
                  <a:lumMod val="65000"/>
                  <a:lumOff val="35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nchorCtr="0"/>
            <a:lstStyle/>
            <a:p>
              <a:pPr algn="ctr"/>
              <a:r>
                <a:rPr lang="en-US" sz="2900">
                  <a:latin typeface="Century Gothic" panose="020B0502020202020204" pitchFamily="34" charset="0"/>
                </a:rPr>
                <a:t>Chaos</a:t>
              </a:r>
              <a:endParaRPr lang="en-US" sz="2900" dirty="0">
                <a:latin typeface="Century Gothic" panose="020B0502020202020204" pitchFamily="34" charset="0"/>
              </a:endParaRPr>
            </a:p>
          </p:txBody>
        </p:sp>
        <p:sp>
          <p:nvSpPr>
            <p:cNvPr id="114" name="Oval 113">
              <a:extLst>
                <a:ext uri="{FF2B5EF4-FFF2-40B4-BE49-F238E27FC236}">
                  <a16:creationId xmlns:a16="http://schemas.microsoft.com/office/drawing/2014/main" id="{084BEACA-D176-EA44-A82A-A6835A32C1E7}"/>
                </a:ext>
              </a:extLst>
            </p:cNvPr>
            <p:cNvSpPr/>
            <p:nvPr/>
          </p:nvSpPr>
          <p:spPr>
            <a:xfrm>
              <a:off x="2583454" y="2349909"/>
              <a:ext cx="2468880" cy="2468880"/>
            </a:xfrm>
            <a:prstGeom prst="ellipse">
              <a:avLst/>
            </a:prstGeom>
            <a:solidFill>
              <a:srgbClr val="F48735"/>
            </a:solidFill>
            <a:ln>
              <a:noFill/>
            </a:ln>
            <a:effectLst>
              <a:outerShdw blurRad="139700" dist="50800" dir="8100000" algn="tr" rotWithShape="0">
                <a:schemeClr val="tx1">
                  <a:lumMod val="65000"/>
                  <a:lumOff val="35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nchorCtr="0"/>
            <a:lstStyle/>
            <a:p>
              <a:pPr algn="ctr"/>
              <a:r>
                <a:rPr lang="en-US" sz="2900">
                  <a:latin typeface="Century Gothic" panose="020B0502020202020204" pitchFamily="34" charset="0"/>
                </a:rPr>
                <a:t>Committed</a:t>
              </a:r>
              <a:endParaRPr lang="en-US" sz="2900" dirty="0">
                <a:latin typeface="Century Gothic" panose="020B0502020202020204" pitchFamily="34" charset="0"/>
              </a:endParaRPr>
            </a:p>
          </p:txBody>
        </p:sp>
        <p:sp>
          <p:nvSpPr>
            <p:cNvPr id="119" name="Oval 118">
              <a:extLst>
                <a:ext uri="{FF2B5EF4-FFF2-40B4-BE49-F238E27FC236}">
                  <a16:creationId xmlns:a16="http://schemas.microsoft.com/office/drawing/2014/main" id="{D01BCD0E-369F-7440-BE8D-A2AA08F9642C}"/>
                </a:ext>
              </a:extLst>
            </p:cNvPr>
            <p:cNvSpPr/>
            <p:nvPr/>
          </p:nvSpPr>
          <p:spPr>
            <a:xfrm>
              <a:off x="4873924" y="1947134"/>
              <a:ext cx="2468880" cy="2468880"/>
            </a:xfrm>
            <a:prstGeom prst="ellipse">
              <a:avLst/>
            </a:prstGeom>
            <a:solidFill>
              <a:schemeClr val="accent4"/>
            </a:solidFill>
            <a:ln>
              <a:noFill/>
            </a:ln>
            <a:effectLst>
              <a:outerShdw blurRad="139700" dist="50800" dir="8100000" algn="tr" rotWithShape="0">
                <a:schemeClr val="tx1">
                  <a:lumMod val="65000"/>
                  <a:lumOff val="35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nchorCtr="0"/>
            <a:lstStyle/>
            <a:p>
              <a:pPr algn="ctr"/>
              <a:r>
                <a:rPr lang="en-US" sz="2900" dirty="0">
                  <a:latin typeface="Century Gothic" panose="020B0502020202020204" pitchFamily="34" charset="0"/>
                </a:rPr>
                <a:t>Proactive</a:t>
              </a:r>
            </a:p>
          </p:txBody>
        </p:sp>
        <p:sp>
          <p:nvSpPr>
            <p:cNvPr id="69" name="Oval 68">
              <a:extLst>
                <a:ext uri="{FF2B5EF4-FFF2-40B4-BE49-F238E27FC236}">
                  <a16:creationId xmlns:a16="http://schemas.microsoft.com/office/drawing/2014/main" id="{F81F20A4-5D75-A949-91F4-1912C1338A68}"/>
                </a:ext>
              </a:extLst>
            </p:cNvPr>
            <p:cNvSpPr/>
            <p:nvPr/>
          </p:nvSpPr>
          <p:spPr>
            <a:xfrm>
              <a:off x="7164394" y="1544359"/>
              <a:ext cx="2468880" cy="2468880"/>
            </a:xfrm>
            <a:prstGeom prst="ellipse">
              <a:avLst/>
            </a:prstGeom>
            <a:solidFill>
              <a:srgbClr val="20B9B3"/>
            </a:solidFill>
            <a:ln>
              <a:noFill/>
            </a:ln>
            <a:effectLst>
              <a:outerShdw blurRad="139700" dist="50800" dir="8100000" algn="tr" rotWithShape="0">
                <a:schemeClr val="tx1">
                  <a:lumMod val="65000"/>
                  <a:lumOff val="35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nchorCtr="0"/>
            <a:lstStyle/>
            <a:p>
              <a:pPr algn="ctr"/>
              <a:r>
                <a:rPr lang="en-US" sz="2900">
                  <a:latin typeface="Century Gothic" panose="020B0502020202020204" pitchFamily="34" charset="0"/>
                </a:rPr>
                <a:t>Integrated</a:t>
              </a:r>
              <a:endParaRPr lang="en-US" sz="2900" dirty="0">
                <a:latin typeface="Century Gothic" panose="020B0502020202020204" pitchFamily="34" charset="0"/>
              </a:endParaRPr>
            </a:p>
          </p:txBody>
        </p:sp>
        <p:sp>
          <p:nvSpPr>
            <p:cNvPr id="75" name="Oval 74">
              <a:extLst>
                <a:ext uri="{FF2B5EF4-FFF2-40B4-BE49-F238E27FC236}">
                  <a16:creationId xmlns:a16="http://schemas.microsoft.com/office/drawing/2014/main" id="{43A1AB2D-7DC7-2E4E-9456-563385870553}"/>
                </a:ext>
              </a:extLst>
            </p:cNvPr>
            <p:cNvSpPr/>
            <p:nvPr/>
          </p:nvSpPr>
          <p:spPr>
            <a:xfrm>
              <a:off x="9454865" y="1141584"/>
              <a:ext cx="2468880" cy="2468880"/>
            </a:xfrm>
            <a:prstGeom prst="ellipse">
              <a:avLst/>
            </a:prstGeom>
            <a:solidFill>
              <a:srgbClr val="00BE32"/>
            </a:solidFill>
            <a:ln>
              <a:noFill/>
            </a:ln>
            <a:effectLst>
              <a:outerShdw blurRad="139700" dist="50800" dir="8100000" algn="tr" rotWithShape="0">
                <a:schemeClr val="tx1">
                  <a:lumMod val="65000"/>
                  <a:lumOff val="35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nchorCtr="0"/>
            <a:lstStyle/>
            <a:p>
              <a:pPr algn="ctr"/>
              <a:r>
                <a:rPr lang="en-US" sz="2900">
                  <a:latin typeface="Century Gothic" panose="020B0502020202020204" pitchFamily="34" charset="0"/>
                </a:rPr>
                <a:t>Strategic</a:t>
              </a:r>
              <a:endParaRPr lang="en-US" sz="2900" dirty="0">
                <a:latin typeface="Century Gothic" panose="020B0502020202020204" pitchFamily="34" charset="0"/>
              </a:endParaRPr>
            </a:p>
          </p:txBody>
        </p:sp>
        <p:pic>
          <p:nvPicPr>
            <p:cNvPr id="79" name="Graphic 78" descr="Line arrow: Rotate left outline">
              <a:extLst>
                <a:ext uri="{FF2B5EF4-FFF2-40B4-BE49-F238E27FC236}">
                  <a16:creationId xmlns:a16="http://schemas.microsoft.com/office/drawing/2014/main" id="{8B799F6F-0A75-7D43-BB25-E49B66A6122A}"/>
                </a:ext>
              </a:extLst>
            </p:cNvPr>
            <p:cNvPicPr>
              <a:picLocks/>
            </p:cNvPicPr>
            <p:nvPr/>
          </p:nvPicPr>
          <p:blipFill>
            <a:blip r:embed="rId9">
              <a:extLst>
                <a:ext uri="{96DAC541-7B7A-43D3-8B79-37D633B846F1}">
                  <asvg:svgBlip xmlns:asvg="http://schemas.microsoft.com/office/drawing/2016/SVG/main" r:embed="rId10"/>
                </a:ext>
              </a:extLst>
            </a:blip>
            <a:stretch>
              <a:fillRect/>
            </a:stretch>
          </p:blipFill>
          <p:spPr>
            <a:xfrm rot="1242695" flipH="1" flipV="1">
              <a:off x="4082462" y="3752372"/>
              <a:ext cx="1828800" cy="1830342"/>
            </a:xfrm>
            <a:prstGeom prst="rect">
              <a:avLst/>
            </a:prstGeom>
          </p:spPr>
        </p:pic>
        <p:pic>
          <p:nvPicPr>
            <p:cNvPr id="80" name="Graphic 79" descr="Line arrow: Rotate left outline">
              <a:extLst>
                <a:ext uri="{FF2B5EF4-FFF2-40B4-BE49-F238E27FC236}">
                  <a16:creationId xmlns:a16="http://schemas.microsoft.com/office/drawing/2014/main" id="{52932E0F-8751-E948-B3C3-CCF39237ED0C}"/>
                </a:ext>
              </a:extLst>
            </p:cNvPr>
            <p:cNvPicPr>
              <a:picLocks/>
            </p:cNvPicPr>
            <p:nvPr/>
          </p:nvPicPr>
          <p:blipFill>
            <a:blip r:embed="rId11">
              <a:extLst>
                <a:ext uri="{96DAC541-7B7A-43D3-8B79-37D633B846F1}">
                  <asvg:svgBlip xmlns:asvg="http://schemas.microsoft.com/office/drawing/2016/SVG/main" r:embed="rId12"/>
                </a:ext>
              </a:extLst>
            </a:blip>
            <a:stretch>
              <a:fillRect/>
            </a:stretch>
          </p:blipFill>
          <p:spPr>
            <a:xfrm rot="1242695" flipH="1" flipV="1">
              <a:off x="8781604" y="2964177"/>
              <a:ext cx="1828800" cy="1830342"/>
            </a:xfrm>
            <a:prstGeom prst="rect">
              <a:avLst/>
            </a:prstGeom>
          </p:spPr>
        </p:pic>
      </p:grpSp>
    </p:spTree>
    <p:extLst>
      <p:ext uri="{BB962C8B-B14F-4D97-AF65-F5344CB8AC3E}">
        <p14:creationId xmlns:p14="http://schemas.microsoft.com/office/powerpoint/2010/main" val="10367233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8" name="Rectangle 67">
            <a:extLst>
              <a:ext uri="{FF2B5EF4-FFF2-40B4-BE49-F238E27FC236}">
                <a16:creationId xmlns:a16="http://schemas.microsoft.com/office/drawing/2014/main" id="{33A4A875-F70E-4F47-9EA7-0F1DE4C82FAE}"/>
              </a:ext>
            </a:extLst>
          </p:cNvPr>
          <p:cNvSpPr/>
          <p:nvPr/>
        </p:nvSpPr>
        <p:spPr>
          <a:xfrm>
            <a:off x="494197" y="820982"/>
            <a:ext cx="10972800" cy="738478"/>
          </a:xfrm>
          <a:prstGeom prst="rect">
            <a:avLst/>
          </a:prstGeom>
          <a:solidFill>
            <a:srgbClr val="D24C35"/>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Ins="228600" rtlCol="0" anchor="b" anchorCtr="0"/>
          <a:lstStyle/>
          <a:p>
            <a:pPr algn="r"/>
            <a:r>
              <a:rPr lang="en-US" sz="4400" dirty="0">
                <a:latin typeface="Century Gothic" panose="020B0502020202020204" pitchFamily="34" charset="0"/>
              </a:rPr>
              <a:t>CHAOS</a:t>
            </a:r>
          </a:p>
        </p:txBody>
      </p:sp>
      <p:sp>
        <p:nvSpPr>
          <p:cNvPr id="69" name="Rectangle 68">
            <a:extLst>
              <a:ext uri="{FF2B5EF4-FFF2-40B4-BE49-F238E27FC236}">
                <a16:creationId xmlns:a16="http://schemas.microsoft.com/office/drawing/2014/main" id="{FB979EE6-CC5A-104B-AC3C-55156CE7AE0F}"/>
              </a:ext>
            </a:extLst>
          </p:cNvPr>
          <p:cNvSpPr/>
          <p:nvPr/>
        </p:nvSpPr>
        <p:spPr>
          <a:xfrm>
            <a:off x="494197" y="1559170"/>
            <a:ext cx="10972800" cy="548640"/>
          </a:xfrm>
          <a:prstGeom prst="rect">
            <a:avLst/>
          </a:prstGeom>
          <a:gradFill>
            <a:gsLst>
              <a:gs pos="14000">
                <a:srgbClr val="D24C35"/>
              </a:gs>
              <a:gs pos="100000">
                <a:srgbClr val="F2BEAF"/>
              </a:gs>
            </a:gsLst>
            <a:lin ang="0" scaled="0"/>
          </a:gra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Ins="274320" rtlCol="0" anchor="t" anchorCtr="0"/>
          <a:lstStyle/>
          <a:p>
            <a:pPr algn="r"/>
            <a:r>
              <a:rPr lang="en-US" sz="2800" dirty="0">
                <a:solidFill>
                  <a:schemeClr val="tx1"/>
                </a:solidFill>
                <a:latin typeface="Century Gothic" panose="020B0502020202020204" pitchFamily="34" charset="0"/>
              </a:rPr>
              <a:t>Nonexistent Process</a:t>
            </a:r>
          </a:p>
        </p:txBody>
      </p:sp>
      <p:sp>
        <p:nvSpPr>
          <p:cNvPr id="96" name="Rectangle 95">
            <a:extLst>
              <a:ext uri="{FF2B5EF4-FFF2-40B4-BE49-F238E27FC236}">
                <a16:creationId xmlns:a16="http://schemas.microsoft.com/office/drawing/2014/main" id="{82BED20C-3D29-B14E-81BD-3515BF416363}"/>
              </a:ext>
            </a:extLst>
          </p:cNvPr>
          <p:cNvSpPr/>
          <p:nvPr/>
        </p:nvSpPr>
        <p:spPr>
          <a:xfrm>
            <a:off x="494197" y="2091109"/>
            <a:ext cx="10972800" cy="3931920"/>
          </a:xfrm>
          <a:prstGeom prst="rect">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274320" tIns="182880" rIns="274320" bIns="182880" rtlCol="0" anchor="t" anchorCtr="0"/>
          <a:lstStyle/>
          <a:p>
            <a:pPr>
              <a:lnSpc>
                <a:spcPct val="150000"/>
              </a:lnSpc>
            </a:pPr>
            <a:r>
              <a:rPr lang="en-US" sz="1600" dirty="0">
                <a:solidFill>
                  <a:schemeClr val="tx1"/>
                </a:solidFill>
                <a:latin typeface="Century Gothic" panose="020B0502020202020204" pitchFamily="34" charset="0"/>
              </a:rPr>
              <a:t>Please provide a detailed description of this stage’s IT readiness as well as the list of actions your team must perform to reach optimal IT maturity. </a:t>
            </a:r>
          </a:p>
        </p:txBody>
      </p:sp>
      <p:sp>
        <p:nvSpPr>
          <p:cNvPr id="2" name="TextBox 1">
            <a:extLst>
              <a:ext uri="{FF2B5EF4-FFF2-40B4-BE49-F238E27FC236}">
                <a16:creationId xmlns:a16="http://schemas.microsoft.com/office/drawing/2014/main" id="{94BF0577-C938-7048-93E7-8B15B5B427FC}"/>
              </a:ext>
            </a:extLst>
          </p:cNvPr>
          <p:cNvSpPr txBox="1"/>
          <p:nvPr/>
        </p:nvSpPr>
        <p:spPr>
          <a:xfrm>
            <a:off x="725003" y="808688"/>
            <a:ext cx="4383260" cy="769441"/>
          </a:xfrm>
          <a:prstGeom prst="rect">
            <a:avLst/>
          </a:prstGeom>
          <a:noFill/>
          <a:ln>
            <a:noFill/>
          </a:ln>
        </p:spPr>
        <p:txBody>
          <a:bodyPr wrap="square" rtlCol="0">
            <a:spAutoFit/>
          </a:bodyPr>
          <a:lstStyle/>
          <a:p>
            <a:r>
              <a:rPr lang="en-US" sz="4400" dirty="0">
                <a:ln w="15875">
                  <a:noFill/>
                </a:ln>
                <a:solidFill>
                  <a:schemeClr val="bg1">
                    <a:alpha val="80000"/>
                  </a:schemeClr>
                </a:solidFill>
                <a:latin typeface="Century Gothic" panose="020B0502020202020204" pitchFamily="34" charset="0"/>
              </a:rPr>
              <a:t>Level One</a:t>
            </a:r>
          </a:p>
        </p:txBody>
      </p:sp>
    </p:spTree>
    <p:extLst>
      <p:ext uri="{BB962C8B-B14F-4D97-AF65-F5344CB8AC3E}">
        <p14:creationId xmlns:p14="http://schemas.microsoft.com/office/powerpoint/2010/main" val="3736266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4" name="Rectangle 103">
            <a:extLst>
              <a:ext uri="{FF2B5EF4-FFF2-40B4-BE49-F238E27FC236}">
                <a16:creationId xmlns:a16="http://schemas.microsoft.com/office/drawing/2014/main" id="{F0B6E772-4783-3B41-BF4B-9DCB9137D4E0}"/>
              </a:ext>
            </a:extLst>
          </p:cNvPr>
          <p:cNvSpPr/>
          <p:nvPr/>
        </p:nvSpPr>
        <p:spPr>
          <a:xfrm>
            <a:off x="494197" y="806926"/>
            <a:ext cx="10972800" cy="738478"/>
          </a:xfrm>
          <a:prstGeom prst="rect">
            <a:avLst/>
          </a:prstGeom>
          <a:solidFill>
            <a:srgbClr val="F48735"/>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Ins="228600" rtlCol="0" anchor="b" anchorCtr="0"/>
          <a:lstStyle/>
          <a:p>
            <a:pPr algn="r"/>
            <a:r>
              <a:rPr lang="en-US" sz="4400" dirty="0">
                <a:latin typeface="Century Gothic" panose="020B0502020202020204" pitchFamily="34" charset="0"/>
              </a:rPr>
              <a:t>COMMITTED</a:t>
            </a:r>
          </a:p>
        </p:txBody>
      </p:sp>
      <p:sp>
        <p:nvSpPr>
          <p:cNvPr id="105" name="Rectangle 104">
            <a:extLst>
              <a:ext uri="{FF2B5EF4-FFF2-40B4-BE49-F238E27FC236}">
                <a16:creationId xmlns:a16="http://schemas.microsoft.com/office/drawing/2014/main" id="{437F68E7-3D08-2C4F-9410-DA4AB807CD25}"/>
              </a:ext>
            </a:extLst>
          </p:cNvPr>
          <p:cNvSpPr/>
          <p:nvPr/>
        </p:nvSpPr>
        <p:spPr>
          <a:xfrm>
            <a:off x="494197" y="1545114"/>
            <a:ext cx="10972800" cy="548640"/>
          </a:xfrm>
          <a:prstGeom prst="rect">
            <a:avLst/>
          </a:prstGeom>
          <a:gradFill>
            <a:gsLst>
              <a:gs pos="29000">
                <a:srgbClr val="F48735"/>
              </a:gs>
              <a:gs pos="100000">
                <a:srgbClr val="FFC19B"/>
              </a:gs>
            </a:gsLst>
            <a:lin ang="0" scaled="0"/>
          </a:gra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Ins="274320" rtlCol="0" anchor="t" anchorCtr="0"/>
          <a:lstStyle/>
          <a:p>
            <a:pPr algn="r"/>
            <a:r>
              <a:rPr lang="en-US" sz="2800" dirty="0">
                <a:solidFill>
                  <a:schemeClr val="tx1"/>
                </a:solidFill>
                <a:latin typeface="Century Gothic" panose="020B0502020202020204" pitchFamily="34" charset="0"/>
              </a:rPr>
              <a:t>Reactive IT</a:t>
            </a:r>
          </a:p>
        </p:txBody>
      </p:sp>
      <p:sp>
        <p:nvSpPr>
          <p:cNvPr id="40" name="TextBox 39">
            <a:extLst>
              <a:ext uri="{FF2B5EF4-FFF2-40B4-BE49-F238E27FC236}">
                <a16:creationId xmlns:a16="http://schemas.microsoft.com/office/drawing/2014/main" id="{DB098923-4218-0847-94E5-DB01333C8CDE}"/>
              </a:ext>
            </a:extLst>
          </p:cNvPr>
          <p:cNvSpPr txBox="1"/>
          <p:nvPr/>
        </p:nvSpPr>
        <p:spPr>
          <a:xfrm>
            <a:off x="725003" y="808687"/>
            <a:ext cx="4383260" cy="769441"/>
          </a:xfrm>
          <a:prstGeom prst="rect">
            <a:avLst/>
          </a:prstGeom>
          <a:noFill/>
          <a:ln>
            <a:noFill/>
          </a:ln>
        </p:spPr>
        <p:txBody>
          <a:bodyPr wrap="square" rtlCol="0">
            <a:spAutoFit/>
          </a:bodyPr>
          <a:lstStyle/>
          <a:p>
            <a:r>
              <a:rPr lang="en-US" sz="4400" dirty="0">
                <a:ln w="15875">
                  <a:noFill/>
                </a:ln>
                <a:solidFill>
                  <a:schemeClr val="bg1">
                    <a:alpha val="80000"/>
                  </a:schemeClr>
                </a:solidFill>
                <a:latin typeface="Century Gothic" panose="020B0502020202020204" pitchFamily="34" charset="0"/>
              </a:rPr>
              <a:t>Level Two</a:t>
            </a:r>
          </a:p>
        </p:txBody>
      </p:sp>
      <p:sp>
        <p:nvSpPr>
          <p:cNvPr id="45" name="Rectangle 44">
            <a:extLst>
              <a:ext uri="{FF2B5EF4-FFF2-40B4-BE49-F238E27FC236}">
                <a16:creationId xmlns:a16="http://schemas.microsoft.com/office/drawing/2014/main" id="{7D22A1FD-2026-8F43-BB54-D461FBDBAD58}"/>
              </a:ext>
            </a:extLst>
          </p:cNvPr>
          <p:cNvSpPr/>
          <p:nvPr/>
        </p:nvSpPr>
        <p:spPr>
          <a:xfrm>
            <a:off x="494197" y="2091109"/>
            <a:ext cx="10972800" cy="3931920"/>
          </a:xfrm>
          <a:prstGeom prst="rect">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274320" tIns="182880" rIns="274320" bIns="182880" rtlCol="0" anchor="t" anchorCtr="0"/>
          <a:lstStyle/>
          <a:p>
            <a:pPr>
              <a:lnSpc>
                <a:spcPct val="150000"/>
              </a:lnSpc>
            </a:pPr>
            <a:r>
              <a:rPr lang="en-US" sz="1600" dirty="0">
                <a:solidFill>
                  <a:schemeClr val="tx1"/>
                </a:solidFill>
                <a:latin typeface="Century Gothic" panose="020B0502020202020204" pitchFamily="34" charset="0"/>
              </a:rPr>
              <a:t>Please provide a detailed description of this stage’s IT readiness as well as the list of actions your team must perform to reach optimal IT maturity. </a:t>
            </a:r>
          </a:p>
        </p:txBody>
      </p:sp>
    </p:spTree>
    <p:extLst>
      <p:ext uri="{BB962C8B-B14F-4D97-AF65-F5344CB8AC3E}">
        <p14:creationId xmlns:p14="http://schemas.microsoft.com/office/powerpoint/2010/main" val="21780871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5" name="Rectangle 94">
            <a:extLst>
              <a:ext uri="{FF2B5EF4-FFF2-40B4-BE49-F238E27FC236}">
                <a16:creationId xmlns:a16="http://schemas.microsoft.com/office/drawing/2014/main" id="{8F2ECCDC-53C7-DE41-BC38-DE442EC23857}"/>
              </a:ext>
            </a:extLst>
          </p:cNvPr>
          <p:cNvSpPr/>
          <p:nvPr/>
        </p:nvSpPr>
        <p:spPr>
          <a:xfrm>
            <a:off x="494197" y="806926"/>
            <a:ext cx="10972800" cy="738478"/>
          </a:xfrm>
          <a:prstGeom prst="rect">
            <a:avLst/>
          </a:prstGeom>
          <a:solidFill>
            <a:schemeClr val="accent4"/>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Ins="274320" rtlCol="0" anchor="b" anchorCtr="0"/>
          <a:lstStyle/>
          <a:p>
            <a:pPr algn="r"/>
            <a:r>
              <a:rPr lang="en-US" sz="4400" dirty="0">
                <a:latin typeface="Century Gothic" panose="020B0502020202020204" pitchFamily="34" charset="0"/>
              </a:rPr>
              <a:t>PROACTIVE</a:t>
            </a:r>
          </a:p>
        </p:txBody>
      </p:sp>
      <p:sp>
        <p:nvSpPr>
          <p:cNvPr id="112" name="Rectangle 111">
            <a:extLst>
              <a:ext uri="{FF2B5EF4-FFF2-40B4-BE49-F238E27FC236}">
                <a16:creationId xmlns:a16="http://schemas.microsoft.com/office/drawing/2014/main" id="{9E098833-47A7-AE44-9B8E-6CF9DC3D8BD6}"/>
              </a:ext>
            </a:extLst>
          </p:cNvPr>
          <p:cNvSpPr/>
          <p:nvPr/>
        </p:nvSpPr>
        <p:spPr>
          <a:xfrm>
            <a:off x="494197" y="1545114"/>
            <a:ext cx="10972800" cy="548640"/>
          </a:xfrm>
          <a:prstGeom prst="rect">
            <a:avLst/>
          </a:prstGeom>
          <a:gradFill>
            <a:gsLst>
              <a:gs pos="25000">
                <a:schemeClr val="accent4"/>
              </a:gs>
              <a:gs pos="100000">
                <a:schemeClr val="accent4">
                  <a:lumMod val="20000"/>
                  <a:lumOff val="80000"/>
                </a:schemeClr>
              </a:gs>
            </a:gsLst>
            <a:lin ang="0" scaled="0"/>
          </a:gra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Ins="274320" rtlCol="0" anchor="t" anchorCtr="0"/>
          <a:lstStyle/>
          <a:p>
            <a:pPr algn="r"/>
            <a:r>
              <a:rPr lang="en-US" sz="2800" dirty="0">
                <a:solidFill>
                  <a:schemeClr val="tx1"/>
                </a:solidFill>
                <a:latin typeface="Century Gothic" panose="020B0502020202020204" pitchFamily="34" charset="0"/>
              </a:rPr>
              <a:t>Well-Defined IT Processes in Place </a:t>
            </a:r>
          </a:p>
        </p:txBody>
      </p:sp>
      <p:sp>
        <p:nvSpPr>
          <p:cNvPr id="41" name="TextBox 40">
            <a:extLst>
              <a:ext uri="{FF2B5EF4-FFF2-40B4-BE49-F238E27FC236}">
                <a16:creationId xmlns:a16="http://schemas.microsoft.com/office/drawing/2014/main" id="{79042E8B-E71F-B943-8D1A-A606FE0E98A2}"/>
              </a:ext>
            </a:extLst>
          </p:cNvPr>
          <p:cNvSpPr txBox="1"/>
          <p:nvPr/>
        </p:nvSpPr>
        <p:spPr>
          <a:xfrm>
            <a:off x="725003" y="806926"/>
            <a:ext cx="4383260" cy="769441"/>
          </a:xfrm>
          <a:prstGeom prst="rect">
            <a:avLst/>
          </a:prstGeom>
          <a:noFill/>
          <a:ln>
            <a:noFill/>
          </a:ln>
        </p:spPr>
        <p:txBody>
          <a:bodyPr wrap="square" rtlCol="0">
            <a:spAutoFit/>
          </a:bodyPr>
          <a:lstStyle/>
          <a:p>
            <a:r>
              <a:rPr lang="en-US" sz="4400" dirty="0">
                <a:ln w="15875">
                  <a:noFill/>
                </a:ln>
                <a:solidFill>
                  <a:schemeClr val="bg1">
                    <a:alpha val="80000"/>
                  </a:schemeClr>
                </a:solidFill>
                <a:latin typeface="Century Gothic" panose="020B0502020202020204" pitchFamily="34" charset="0"/>
              </a:rPr>
              <a:t>Level Three</a:t>
            </a:r>
          </a:p>
        </p:txBody>
      </p:sp>
      <p:sp>
        <p:nvSpPr>
          <p:cNvPr id="43" name="Rectangle 42">
            <a:extLst>
              <a:ext uri="{FF2B5EF4-FFF2-40B4-BE49-F238E27FC236}">
                <a16:creationId xmlns:a16="http://schemas.microsoft.com/office/drawing/2014/main" id="{4B20F801-0B5E-604C-A95B-000A7DDE5424}"/>
              </a:ext>
            </a:extLst>
          </p:cNvPr>
          <p:cNvSpPr/>
          <p:nvPr/>
        </p:nvSpPr>
        <p:spPr>
          <a:xfrm>
            <a:off x="494197" y="2091109"/>
            <a:ext cx="10972800" cy="3931920"/>
          </a:xfrm>
          <a:prstGeom prst="rect">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274320" tIns="182880" rIns="274320" bIns="182880" rtlCol="0" anchor="t" anchorCtr="0"/>
          <a:lstStyle/>
          <a:p>
            <a:pPr>
              <a:lnSpc>
                <a:spcPct val="150000"/>
              </a:lnSpc>
            </a:pPr>
            <a:r>
              <a:rPr lang="en-US" sz="1600" dirty="0">
                <a:solidFill>
                  <a:schemeClr val="tx1"/>
                </a:solidFill>
                <a:latin typeface="Century Gothic" panose="020B0502020202020204" pitchFamily="34" charset="0"/>
              </a:rPr>
              <a:t>Please provide a detailed description of this stage’s IT readiness as well as the list of actions your team must perform to reach optimal IT maturity. </a:t>
            </a:r>
          </a:p>
        </p:txBody>
      </p:sp>
    </p:spTree>
    <p:extLst>
      <p:ext uri="{BB962C8B-B14F-4D97-AF65-F5344CB8AC3E}">
        <p14:creationId xmlns:p14="http://schemas.microsoft.com/office/powerpoint/2010/main" val="12908096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3" name="Rectangle 72">
            <a:extLst>
              <a:ext uri="{FF2B5EF4-FFF2-40B4-BE49-F238E27FC236}">
                <a16:creationId xmlns:a16="http://schemas.microsoft.com/office/drawing/2014/main" id="{E0A0D0A0-5A89-8545-A703-28527FD02657}"/>
              </a:ext>
            </a:extLst>
          </p:cNvPr>
          <p:cNvSpPr/>
          <p:nvPr/>
        </p:nvSpPr>
        <p:spPr>
          <a:xfrm>
            <a:off x="494197" y="808687"/>
            <a:ext cx="10972800" cy="738478"/>
          </a:xfrm>
          <a:prstGeom prst="rect">
            <a:avLst/>
          </a:prstGeom>
          <a:solidFill>
            <a:srgbClr val="20B9B3"/>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Ins="228600" rtlCol="0" anchor="b" anchorCtr="0"/>
          <a:lstStyle/>
          <a:p>
            <a:pPr algn="r"/>
            <a:r>
              <a:rPr lang="en-US" sz="4400" dirty="0">
                <a:ln w="15875">
                  <a:noFill/>
                </a:ln>
                <a:solidFill>
                  <a:schemeClr val="bg1"/>
                </a:solidFill>
                <a:latin typeface="Century Gothic" panose="020B0502020202020204" pitchFamily="34" charset="0"/>
              </a:rPr>
              <a:t>INTEGRATED</a:t>
            </a:r>
            <a:endParaRPr lang="en-US" sz="4400" dirty="0">
              <a:latin typeface="Century Gothic" panose="020B0502020202020204" pitchFamily="34" charset="0"/>
            </a:endParaRPr>
          </a:p>
        </p:txBody>
      </p:sp>
      <p:sp>
        <p:nvSpPr>
          <p:cNvPr id="74" name="Rectangle 73">
            <a:extLst>
              <a:ext uri="{FF2B5EF4-FFF2-40B4-BE49-F238E27FC236}">
                <a16:creationId xmlns:a16="http://schemas.microsoft.com/office/drawing/2014/main" id="{A6B027E8-A01A-9B44-A0F2-CB4A8F83E786}"/>
              </a:ext>
            </a:extLst>
          </p:cNvPr>
          <p:cNvSpPr/>
          <p:nvPr/>
        </p:nvSpPr>
        <p:spPr>
          <a:xfrm>
            <a:off x="494197" y="1546875"/>
            <a:ext cx="10972800" cy="548640"/>
          </a:xfrm>
          <a:prstGeom prst="rect">
            <a:avLst/>
          </a:prstGeom>
          <a:gradFill>
            <a:gsLst>
              <a:gs pos="28000">
                <a:srgbClr val="20B9B3"/>
              </a:gs>
              <a:gs pos="100000">
                <a:srgbClr val="B6ECE9"/>
              </a:gs>
            </a:gsLst>
            <a:lin ang="0" scaled="0"/>
          </a:gra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Ins="274320" rtlCol="0" anchor="t" anchorCtr="0"/>
          <a:lstStyle/>
          <a:p>
            <a:pPr algn="r"/>
            <a:r>
              <a:rPr lang="en-US" sz="2800" dirty="0">
                <a:solidFill>
                  <a:schemeClr val="tx1"/>
                </a:solidFill>
                <a:latin typeface="Century Gothic" panose="020B0502020202020204" pitchFamily="34" charset="0"/>
              </a:rPr>
              <a:t>Business and IT Operations Alignment</a:t>
            </a:r>
          </a:p>
        </p:txBody>
      </p:sp>
      <p:sp>
        <p:nvSpPr>
          <p:cNvPr id="41" name="TextBox 40">
            <a:extLst>
              <a:ext uri="{FF2B5EF4-FFF2-40B4-BE49-F238E27FC236}">
                <a16:creationId xmlns:a16="http://schemas.microsoft.com/office/drawing/2014/main" id="{B078B303-6856-D646-AD01-2C4F89A11818}"/>
              </a:ext>
            </a:extLst>
          </p:cNvPr>
          <p:cNvSpPr txBox="1"/>
          <p:nvPr/>
        </p:nvSpPr>
        <p:spPr>
          <a:xfrm>
            <a:off x="725003" y="802082"/>
            <a:ext cx="4383260" cy="769441"/>
          </a:xfrm>
          <a:prstGeom prst="rect">
            <a:avLst/>
          </a:prstGeom>
          <a:noFill/>
          <a:ln>
            <a:noFill/>
          </a:ln>
        </p:spPr>
        <p:txBody>
          <a:bodyPr wrap="square" rtlCol="0">
            <a:spAutoFit/>
          </a:bodyPr>
          <a:lstStyle/>
          <a:p>
            <a:r>
              <a:rPr lang="en-US" sz="4400" dirty="0">
                <a:ln w="15875">
                  <a:noFill/>
                </a:ln>
                <a:solidFill>
                  <a:schemeClr val="bg1">
                    <a:alpha val="80000"/>
                  </a:schemeClr>
                </a:solidFill>
                <a:latin typeface="Century Gothic" panose="020B0502020202020204" pitchFamily="34" charset="0"/>
              </a:rPr>
              <a:t>Level Four</a:t>
            </a:r>
          </a:p>
        </p:txBody>
      </p:sp>
      <p:sp>
        <p:nvSpPr>
          <p:cNvPr id="43" name="Rectangle 42">
            <a:extLst>
              <a:ext uri="{FF2B5EF4-FFF2-40B4-BE49-F238E27FC236}">
                <a16:creationId xmlns:a16="http://schemas.microsoft.com/office/drawing/2014/main" id="{5E05F2AF-41D9-2740-A420-6382BCFBDDFB}"/>
              </a:ext>
            </a:extLst>
          </p:cNvPr>
          <p:cNvSpPr/>
          <p:nvPr/>
        </p:nvSpPr>
        <p:spPr>
          <a:xfrm>
            <a:off x="494197" y="2091109"/>
            <a:ext cx="10972800" cy="3931920"/>
          </a:xfrm>
          <a:prstGeom prst="rect">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274320" tIns="182880" rIns="274320" bIns="182880" rtlCol="0" anchor="t" anchorCtr="0"/>
          <a:lstStyle/>
          <a:p>
            <a:pPr>
              <a:lnSpc>
                <a:spcPct val="150000"/>
              </a:lnSpc>
            </a:pPr>
            <a:r>
              <a:rPr lang="en-US" sz="1600" dirty="0">
                <a:solidFill>
                  <a:schemeClr val="tx1"/>
                </a:solidFill>
                <a:latin typeface="Century Gothic" panose="020B0502020202020204" pitchFamily="34" charset="0"/>
              </a:rPr>
              <a:t>Please provide a detailed description of this stage’s IT readiness as well as the list of actions your team must perform to reach optimal IT maturity. </a:t>
            </a:r>
          </a:p>
        </p:txBody>
      </p:sp>
    </p:spTree>
    <p:extLst>
      <p:ext uri="{BB962C8B-B14F-4D97-AF65-F5344CB8AC3E}">
        <p14:creationId xmlns:p14="http://schemas.microsoft.com/office/powerpoint/2010/main" val="31100322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2" name="Rectangle 71">
            <a:extLst>
              <a:ext uri="{FF2B5EF4-FFF2-40B4-BE49-F238E27FC236}">
                <a16:creationId xmlns:a16="http://schemas.microsoft.com/office/drawing/2014/main" id="{D10E4FDE-2BBE-EA43-9078-41467D41BE07}"/>
              </a:ext>
            </a:extLst>
          </p:cNvPr>
          <p:cNvSpPr/>
          <p:nvPr/>
        </p:nvSpPr>
        <p:spPr>
          <a:xfrm>
            <a:off x="494197" y="808688"/>
            <a:ext cx="10972800" cy="738478"/>
          </a:xfrm>
          <a:prstGeom prst="rect">
            <a:avLst/>
          </a:prstGeom>
          <a:solidFill>
            <a:srgbClr val="00BE32"/>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Ins="228600" rtlCol="0" anchor="b" anchorCtr="0"/>
          <a:lstStyle/>
          <a:p>
            <a:pPr algn="r"/>
            <a:r>
              <a:rPr lang="en-US" sz="4400" dirty="0">
                <a:latin typeface="Century Gothic" panose="020B0502020202020204" pitchFamily="34" charset="0"/>
              </a:rPr>
              <a:t>STRATEGIC</a:t>
            </a:r>
          </a:p>
        </p:txBody>
      </p:sp>
      <p:sp>
        <p:nvSpPr>
          <p:cNvPr id="73" name="Rectangle 72">
            <a:extLst>
              <a:ext uri="{FF2B5EF4-FFF2-40B4-BE49-F238E27FC236}">
                <a16:creationId xmlns:a16="http://schemas.microsoft.com/office/drawing/2014/main" id="{EE94103C-4CF7-794B-969B-83C5AE92C646}"/>
              </a:ext>
            </a:extLst>
          </p:cNvPr>
          <p:cNvSpPr/>
          <p:nvPr/>
        </p:nvSpPr>
        <p:spPr>
          <a:xfrm>
            <a:off x="494197" y="1546876"/>
            <a:ext cx="10972800" cy="548640"/>
          </a:xfrm>
          <a:prstGeom prst="rect">
            <a:avLst/>
          </a:prstGeom>
          <a:gradFill>
            <a:gsLst>
              <a:gs pos="35000">
                <a:srgbClr val="00BE32"/>
              </a:gs>
              <a:gs pos="100000">
                <a:srgbClr val="E2F4C0"/>
              </a:gs>
            </a:gsLst>
            <a:lin ang="0" scaled="0"/>
          </a:gra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Ins="274320" rtlCol="0" anchor="t" anchorCtr="0"/>
          <a:lstStyle/>
          <a:p>
            <a:pPr algn="r"/>
            <a:r>
              <a:rPr lang="en-US" sz="2800" dirty="0">
                <a:solidFill>
                  <a:schemeClr val="tx1"/>
                </a:solidFill>
                <a:latin typeface="Century Gothic" panose="020B0502020202020204" pitchFamily="34" charset="0"/>
              </a:rPr>
              <a:t>IT is a Strategic Business Partner</a:t>
            </a:r>
          </a:p>
        </p:txBody>
      </p:sp>
      <p:sp>
        <p:nvSpPr>
          <p:cNvPr id="71" name="Rectangle 70">
            <a:extLst>
              <a:ext uri="{FF2B5EF4-FFF2-40B4-BE49-F238E27FC236}">
                <a16:creationId xmlns:a16="http://schemas.microsoft.com/office/drawing/2014/main" id="{9AFF7C4E-55F5-C243-9F3B-D86E37EF9877}"/>
              </a:ext>
            </a:extLst>
          </p:cNvPr>
          <p:cNvSpPr/>
          <p:nvPr/>
        </p:nvSpPr>
        <p:spPr>
          <a:xfrm>
            <a:off x="494197" y="2091109"/>
            <a:ext cx="10972800" cy="3931920"/>
          </a:xfrm>
          <a:prstGeom prst="rect">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274320" tIns="182880" rIns="274320" bIns="182880" rtlCol="0" anchor="t" anchorCtr="0"/>
          <a:lstStyle/>
          <a:p>
            <a:pPr>
              <a:lnSpc>
                <a:spcPct val="150000"/>
              </a:lnSpc>
            </a:pPr>
            <a:r>
              <a:rPr lang="en-US" sz="1600" dirty="0">
                <a:solidFill>
                  <a:schemeClr val="tx1"/>
                </a:solidFill>
                <a:latin typeface="Century Gothic" panose="020B0502020202020204" pitchFamily="34" charset="0"/>
              </a:rPr>
              <a:t>Please provide a detailed description of this stage’s IT readiness as well as the list of actions your team must perform to reach optimal IT maturity. </a:t>
            </a:r>
          </a:p>
        </p:txBody>
      </p:sp>
      <p:sp>
        <p:nvSpPr>
          <p:cNvPr id="6" name="TextBox 5">
            <a:extLst>
              <a:ext uri="{FF2B5EF4-FFF2-40B4-BE49-F238E27FC236}">
                <a16:creationId xmlns:a16="http://schemas.microsoft.com/office/drawing/2014/main" id="{260D7EB4-1C6D-AD48-B1A4-B900E6590CD8}"/>
              </a:ext>
            </a:extLst>
          </p:cNvPr>
          <p:cNvSpPr txBox="1"/>
          <p:nvPr/>
        </p:nvSpPr>
        <p:spPr>
          <a:xfrm>
            <a:off x="725003" y="802082"/>
            <a:ext cx="4383260" cy="769441"/>
          </a:xfrm>
          <a:prstGeom prst="rect">
            <a:avLst/>
          </a:prstGeom>
          <a:noFill/>
          <a:ln>
            <a:noFill/>
          </a:ln>
        </p:spPr>
        <p:txBody>
          <a:bodyPr wrap="square" rtlCol="0">
            <a:spAutoFit/>
          </a:bodyPr>
          <a:lstStyle/>
          <a:p>
            <a:r>
              <a:rPr lang="en-US" sz="4400" dirty="0">
                <a:ln w="15875">
                  <a:noFill/>
                </a:ln>
                <a:solidFill>
                  <a:schemeClr val="bg1">
                    <a:alpha val="80000"/>
                  </a:schemeClr>
                </a:solidFill>
                <a:latin typeface="Century Gothic" panose="020B0502020202020204" pitchFamily="34" charset="0"/>
              </a:rPr>
              <a:t>Level Five</a:t>
            </a:r>
          </a:p>
        </p:txBody>
      </p:sp>
    </p:spTree>
    <p:extLst>
      <p:ext uri="{BB962C8B-B14F-4D97-AF65-F5344CB8AC3E}">
        <p14:creationId xmlns:p14="http://schemas.microsoft.com/office/powerpoint/2010/main" val="2176343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786466325"/>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4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4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2" id="{999077AB-E260-4EB0-8263-848C85E8B6EB}" vid="{FF925A25-836C-4E47-9E75-88ED6AF92DE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IC-Agile-Maturity-Assessment-Presentation-Template_PowerPoint - sr edit</Template>
  <TotalTime>138</TotalTime>
  <Words>281</Words>
  <Application>Microsoft Macintosh PowerPoint</Application>
  <PresentationFormat>Widescreen</PresentationFormat>
  <Paragraphs>36</Paragraphs>
  <Slides>7</Slides>
  <Notes>7</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vt:i4>
      </vt:variant>
    </vt:vector>
  </HeadingPairs>
  <TitlesOfParts>
    <vt:vector size="12" baseType="lpstr">
      <vt:lpstr>Arial</vt:lpstr>
      <vt:lpstr>Calibri</vt:lpstr>
      <vt:lpstr>Calibri Light</vt:lpstr>
      <vt:lpstr>Century Gothic</vt:lpstr>
      <vt:lpstr>Тема Office</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Alexandra Ragazhinskaya</dc:creator>
  <cp:lastModifiedBy>Heather Key</cp:lastModifiedBy>
  <cp:revision>11</cp:revision>
  <cp:lastPrinted>2020-08-31T22:23:58Z</cp:lastPrinted>
  <dcterms:created xsi:type="dcterms:W3CDTF">2021-07-27T17:38:02Z</dcterms:created>
  <dcterms:modified xsi:type="dcterms:W3CDTF">2022-04-11T19:12:13Z</dcterms:modified>
</cp:coreProperties>
</file>