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342" r:id="rId2"/>
    <p:sldId id="353" r:id="rId3"/>
    <p:sldId id="354" r:id="rId4"/>
    <p:sldId id="379" r:id="rId5"/>
    <p:sldId id="378" r:id="rId6"/>
    <p:sldId id="382" r:id="rId7"/>
    <p:sldId id="383" r:id="rId8"/>
    <p:sldId id="384" r:id="rId9"/>
    <p:sldId id="385" r:id="rId10"/>
    <p:sldId id="386"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53" autoAdjust="0"/>
    <p:restoredTop sz="86447"/>
  </p:normalViewPr>
  <p:slideViewPr>
    <p:cSldViewPr snapToGrid="0" snapToObjects="1">
      <p:cViewPr varScale="1">
        <p:scale>
          <a:sx n="128" d="100"/>
          <a:sy n="128" d="100"/>
        </p:scale>
        <p:origin x="384"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3/29/22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992811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4035557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620225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3/29/22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3/29/22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3/29/22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3/29/22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3/29/22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3/29/22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3/29/22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56&amp;utm_source=integrated+content&amp;utm_campaign=/content/project-brief-templates&amp;utm_medium=Simple+Project+Brief+powerpoint+11356&amp;lpa=Simple+Project+Brief+powerpoint+11356&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SIMPLE PROJECT BRIEF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PROJECT BRIEF TEMPLATE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TITLE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1995592"/>
            <a:ext cx="11179665"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3" name="Table 12">
            <a:extLst>
              <a:ext uri="{FF2B5EF4-FFF2-40B4-BE49-F238E27FC236}">
                <a16:creationId xmlns:a16="http://schemas.microsoft.com/office/drawing/2014/main" id="{8FC8E426-D86C-4E2D-9453-30562CA4346C}"/>
              </a:ext>
            </a:extLst>
          </p:cNvPr>
          <p:cNvGraphicFramePr>
            <a:graphicFrameLocks noGrp="1"/>
          </p:cNvGraphicFramePr>
          <p:nvPr>
            <p:extLst>
              <p:ext uri="{D42A27DB-BD31-4B8C-83A1-F6EECF244321}">
                <p14:modId xmlns:p14="http://schemas.microsoft.com/office/powerpoint/2010/main" val="3014472037"/>
              </p:ext>
            </p:extLst>
          </p:nvPr>
        </p:nvGraphicFramePr>
        <p:xfrm>
          <a:off x="360496" y="2251296"/>
          <a:ext cx="9448800" cy="3489325"/>
        </p:xfrm>
        <a:graphic>
          <a:graphicData uri="http://schemas.openxmlformats.org/drawingml/2006/table">
            <a:tbl>
              <a:tblPr/>
              <a:tblGrid>
                <a:gridCol w="1967708">
                  <a:extLst>
                    <a:ext uri="{9D8B030D-6E8A-4147-A177-3AD203B41FA5}">
                      <a16:colId xmlns:a16="http://schemas.microsoft.com/office/drawing/2014/main" val="1996367546"/>
                    </a:ext>
                  </a:extLst>
                </a:gridCol>
                <a:gridCol w="7481092">
                  <a:extLst>
                    <a:ext uri="{9D8B030D-6E8A-4147-A177-3AD203B41FA5}">
                      <a16:colId xmlns:a16="http://schemas.microsoft.com/office/drawing/2014/main" val="886809287"/>
                    </a:ext>
                  </a:extLst>
                </a:gridCol>
              </a:tblGrid>
              <a:tr h="697865">
                <a:tc>
                  <a:txBody>
                    <a:bodyPr/>
                    <a:lstStyle/>
                    <a:p>
                      <a:pPr algn="l" fontAlgn="ctr"/>
                      <a:r>
                        <a:rPr lang="en-US" sz="1200" b="0" i="0" u="none" strike="noStrike" dirty="0">
                          <a:solidFill>
                            <a:srgbClr val="000000"/>
                          </a:solidFill>
                          <a:effectLst/>
                          <a:latin typeface="Century Gothic" panose="020B0502020202020204" pitchFamily="34" charset="0"/>
                        </a:rPr>
                        <a:t>CLIENT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865">
                <a:tc>
                  <a:txBody>
                    <a:bodyPr/>
                    <a:lstStyle/>
                    <a:p>
                      <a:pPr algn="l" rtl="0" fontAlgn="ctr"/>
                      <a:r>
                        <a:rPr lang="en-US" sz="1200" b="0" i="0" u="none" strike="noStrike" dirty="0">
                          <a:solidFill>
                            <a:srgbClr val="000000"/>
                          </a:solidFill>
                          <a:effectLst/>
                          <a:latin typeface="Century Gothic" panose="020B0502020202020204" pitchFamily="34" charset="0"/>
                        </a:rPr>
                        <a:t>PROJECT MANAGER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697865">
                <a:tc>
                  <a:txBody>
                    <a:bodyPr/>
                    <a:lstStyle/>
                    <a:p>
                      <a:pPr algn="l" fontAlgn="ctr"/>
                      <a:r>
                        <a:rPr lang="en-US" sz="1200" b="0" i="0" u="none" strike="noStrike" dirty="0">
                          <a:solidFill>
                            <a:srgbClr val="000000"/>
                          </a:solidFill>
                          <a:effectLst/>
                          <a:latin typeface="Century Gothic" panose="020B0502020202020204" pitchFamily="34" charset="0"/>
                        </a:rPr>
                        <a:t>POINT OF CONTACT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865">
                <a:tc>
                  <a:txBody>
                    <a:bodyPr/>
                    <a:lstStyle/>
                    <a:p>
                      <a:pPr algn="l" rtl="0" fontAlgn="ctr"/>
                      <a:r>
                        <a:rPr lang="en-US" sz="1200" b="0" i="0" u="none" strike="noStrike" dirty="0">
                          <a:solidFill>
                            <a:srgbClr val="000000"/>
                          </a:solidFill>
                          <a:effectLst/>
                          <a:latin typeface="Century Gothic" panose="020B0502020202020204" pitchFamily="34" charset="0"/>
                        </a:rPr>
                        <a:t>PHONE &amp; EMAIL</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697865">
                <a:tc>
                  <a:txBody>
                    <a:bodyPr/>
                    <a:lstStyle/>
                    <a:p>
                      <a:pPr algn="l" fontAlgn="ctr"/>
                      <a:r>
                        <a:rPr lang="en-US" sz="1200" b="0" i="0" u="none" strike="noStrike" dirty="0">
                          <a:solidFill>
                            <a:srgbClr val="000000"/>
                          </a:solidFill>
                          <a:effectLst/>
                          <a:latin typeface="Century Gothic" panose="020B0502020202020204" pitchFamily="34" charset="0"/>
                        </a:rPr>
                        <a:t>MAILING ADDRESS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6958FE35-B131-4516-AABE-DD76808B0623}"/>
              </a:ext>
            </a:extLst>
          </p:cNvPr>
          <p:cNvSpPr txBox="1"/>
          <p:nvPr/>
        </p:nvSpPr>
        <p:spPr>
          <a:xfrm>
            <a:off x="367747" y="209758"/>
            <a:ext cx="228460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8. COMMENTS</a:t>
            </a:r>
          </a:p>
        </p:txBody>
      </p:sp>
      <p:graphicFrame>
        <p:nvGraphicFramePr>
          <p:cNvPr id="10" name="Table 9">
            <a:extLst>
              <a:ext uri="{FF2B5EF4-FFF2-40B4-BE49-F238E27FC236}">
                <a16:creationId xmlns:a16="http://schemas.microsoft.com/office/drawing/2014/main" id="{1D02CB64-25EF-400A-BF3E-A4C12F8A2B90}"/>
              </a:ext>
            </a:extLst>
          </p:cNvPr>
          <p:cNvGraphicFramePr>
            <a:graphicFrameLocks noGrp="1"/>
          </p:cNvGraphicFramePr>
          <p:nvPr>
            <p:extLst>
              <p:ext uri="{D42A27DB-BD31-4B8C-83A1-F6EECF244321}">
                <p14:modId xmlns:p14="http://schemas.microsoft.com/office/powerpoint/2010/main" val="3236695550"/>
              </p:ext>
            </p:extLst>
          </p:nvPr>
        </p:nvGraphicFramePr>
        <p:xfrm>
          <a:off x="488195" y="795358"/>
          <a:ext cx="11114919" cy="5472277"/>
        </p:xfrm>
        <a:graphic>
          <a:graphicData uri="http://schemas.openxmlformats.org/drawingml/2006/table">
            <a:tbl>
              <a:tblPr/>
              <a:tblGrid>
                <a:gridCol w="2314676">
                  <a:extLst>
                    <a:ext uri="{9D8B030D-6E8A-4147-A177-3AD203B41FA5}">
                      <a16:colId xmlns:a16="http://schemas.microsoft.com/office/drawing/2014/main" val="1996367546"/>
                    </a:ext>
                  </a:extLst>
                </a:gridCol>
                <a:gridCol w="8800243">
                  <a:extLst>
                    <a:ext uri="{9D8B030D-6E8A-4147-A177-3AD203B41FA5}">
                      <a16:colId xmlns:a16="http://schemas.microsoft.com/office/drawing/2014/main" val="886809287"/>
                    </a:ext>
                  </a:extLst>
                </a:gridCol>
              </a:tblGrid>
              <a:tr h="5472277">
                <a:tc>
                  <a:txBody>
                    <a:bodyPr/>
                    <a:lstStyle/>
                    <a:p>
                      <a:pPr algn="l" fontAlgn="ctr"/>
                      <a:r>
                        <a:rPr lang="en-US" sz="1100" b="1" kern="1200" dirty="0">
                          <a:solidFill>
                            <a:schemeClr val="tx1"/>
                          </a:solidFill>
                          <a:effectLst/>
                          <a:latin typeface="Century Gothic" panose="020B0502020202020204" pitchFamily="34" charset="0"/>
                          <a:ea typeface="+mn-ea"/>
                          <a:cs typeface="+mn-cs"/>
                        </a:rPr>
                        <a:t>COMMENTS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bl>
          </a:graphicData>
        </a:graphic>
      </p:graphicFrame>
    </p:spTree>
    <p:extLst>
      <p:ext uri="{BB962C8B-B14F-4D97-AF65-F5344CB8AC3E}">
        <p14:creationId xmlns:p14="http://schemas.microsoft.com/office/powerpoint/2010/main" val="3999120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8069666"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0" y="6477000"/>
            <a:ext cx="117472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PROJECT BRIEF TEMPLATE PRESENTATION</a:t>
            </a:r>
            <a:r>
              <a:rPr lang="en-US" dirty="0">
                <a:solidFill>
                  <a:schemeClr val="bg1"/>
                </a:solidFill>
                <a:latin typeface="Century Gothic" panose="020B0502020202020204" pitchFamily="34" charset="0"/>
                <a:cs typeface="Arial" charset="0"/>
              </a:rPr>
              <a:t>  </a:t>
            </a:r>
            <a:r>
              <a:rPr lang="en-US" dirty="0">
                <a:solidFill>
                  <a:schemeClr val="bg1"/>
                </a:solidFill>
                <a:latin typeface="Century Gothic" panose="020B0502020202020204" pitchFamily="34" charset="0"/>
              </a:rPr>
              <a:t>|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1186543"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PURPOSE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GOALS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97511"/>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AUDIENCE</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TEAM</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063112"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BUDGET</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STORY</a:t>
            </a:r>
          </a:p>
        </p:txBody>
      </p:sp>
      <p:sp>
        <p:nvSpPr>
          <p:cNvPr id="20" name="TextBox 19">
            <a:extLst>
              <a:ext uri="{FF2B5EF4-FFF2-40B4-BE49-F238E27FC236}">
                <a16:creationId xmlns:a16="http://schemas.microsoft.com/office/drawing/2014/main" id="{325F36EF-04D4-4A08-8ABE-E117AF871DFC}"/>
              </a:ext>
            </a:extLst>
          </p:cNvPr>
          <p:cNvSpPr txBox="1"/>
          <p:nvPr/>
        </p:nvSpPr>
        <p:spPr>
          <a:xfrm>
            <a:off x="8283735" y="1349394"/>
            <a:ext cx="1428596"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TIMEFRAME</a:t>
            </a:r>
          </a:p>
        </p:txBody>
      </p:sp>
      <p:sp>
        <p:nvSpPr>
          <p:cNvPr id="21" name="TextBox 20">
            <a:hlinkClick r:id="rId6" action="ppaction://hlinksldjump"/>
            <a:extLst>
              <a:ext uri="{FF2B5EF4-FFF2-40B4-BE49-F238E27FC236}">
                <a16:creationId xmlns:a16="http://schemas.microsoft.com/office/drawing/2014/main" id="{3EF5736B-B223-4256-A49A-D79F7D111D16}"/>
              </a:ext>
            </a:extLst>
          </p:cNvPr>
          <p:cNvSpPr txBox="1"/>
          <p:nvPr/>
        </p:nvSpPr>
        <p:spPr>
          <a:xfrm>
            <a:off x="7651926" y="92106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22" name="TextBox 21">
            <a:extLst>
              <a:ext uri="{FF2B5EF4-FFF2-40B4-BE49-F238E27FC236}">
                <a16:creationId xmlns:a16="http://schemas.microsoft.com/office/drawing/2014/main" id="{E85417D1-FE54-4310-B3DA-CC0C68D36895}"/>
              </a:ext>
            </a:extLst>
          </p:cNvPr>
          <p:cNvSpPr txBox="1"/>
          <p:nvPr/>
        </p:nvSpPr>
        <p:spPr>
          <a:xfrm>
            <a:off x="8283736" y="2841076"/>
            <a:ext cx="1503938"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COMMENTS</a:t>
            </a:r>
          </a:p>
        </p:txBody>
      </p:sp>
      <p:sp>
        <p:nvSpPr>
          <p:cNvPr id="23" name="TextBox 22">
            <a:hlinkClick r:id="rId6" action="ppaction://hlinksldjump"/>
            <a:extLst>
              <a:ext uri="{FF2B5EF4-FFF2-40B4-BE49-F238E27FC236}">
                <a16:creationId xmlns:a16="http://schemas.microsoft.com/office/drawing/2014/main" id="{145E07A4-F07F-4BC1-923E-4EE4EADB42F6}"/>
              </a:ext>
            </a:extLst>
          </p:cNvPr>
          <p:cNvSpPr txBox="1"/>
          <p:nvPr/>
        </p:nvSpPr>
        <p:spPr>
          <a:xfrm>
            <a:off x="7651927" y="241274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186621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PURPOSE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PURPOSE</a:t>
            </a:r>
            <a:endParaRPr lang="en-US" dirty="0">
              <a:solidFill>
                <a:schemeClr val="bg1"/>
              </a:solidFill>
              <a:latin typeface="Century Gothic" panose="020B0502020202020204" pitchFamily="34" charset="0"/>
              <a:ea typeface="Arial" charset="0"/>
              <a:cs typeface="Arial" charset="0"/>
            </a:endParaRP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1093549129"/>
              </p:ext>
            </p:extLst>
          </p:nvPr>
        </p:nvGraphicFramePr>
        <p:xfrm>
          <a:off x="488195" y="795358"/>
          <a:ext cx="11114919" cy="5472277"/>
        </p:xfrm>
        <a:graphic>
          <a:graphicData uri="http://schemas.openxmlformats.org/drawingml/2006/table">
            <a:tbl>
              <a:tblPr/>
              <a:tblGrid>
                <a:gridCol w="2314676">
                  <a:extLst>
                    <a:ext uri="{9D8B030D-6E8A-4147-A177-3AD203B41FA5}">
                      <a16:colId xmlns:a16="http://schemas.microsoft.com/office/drawing/2014/main" val="1996367546"/>
                    </a:ext>
                  </a:extLst>
                </a:gridCol>
                <a:gridCol w="8800243">
                  <a:extLst>
                    <a:ext uri="{9D8B030D-6E8A-4147-A177-3AD203B41FA5}">
                      <a16:colId xmlns:a16="http://schemas.microsoft.com/office/drawing/2014/main" val="886809287"/>
                    </a:ext>
                  </a:extLst>
                </a:gridCol>
              </a:tblGrid>
              <a:tr h="5472277">
                <a:tc>
                  <a:txBody>
                    <a:bodyPr/>
                    <a:lstStyle/>
                    <a:p>
                      <a:pPr algn="l" fontAlgn="ctr"/>
                      <a:r>
                        <a:rPr lang="en-US" sz="1100" b="1" kern="1200" dirty="0">
                          <a:solidFill>
                            <a:schemeClr val="tx1"/>
                          </a:solidFill>
                          <a:effectLst/>
                          <a:latin typeface="Century Gothic" panose="020B0502020202020204" pitchFamily="34" charset="0"/>
                          <a:ea typeface="+mn-ea"/>
                          <a:cs typeface="+mn-cs"/>
                        </a:rPr>
                        <a:t>PURPOSE</a:t>
                      </a:r>
                    </a:p>
                    <a:p>
                      <a:pPr algn="l" fontAlgn="ctr"/>
                      <a:br>
                        <a:rPr lang="en-US" sz="1100" b="0" kern="1200" dirty="0">
                          <a:solidFill>
                            <a:schemeClr val="tx1"/>
                          </a:solidFill>
                          <a:effectLst/>
                          <a:latin typeface="Century Gothic" panose="020B0502020202020204" pitchFamily="34" charset="0"/>
                          <a:ea typeface="+mn-ea"/>
                          <a:cs typeface="+mn-cs"/>
                        </a:rPr>
                      </a:br>
                      <a:r>
                        <a:rPr lang="en-US" sz="1100" b="0" kern="1200" dirty="0">
                          <a:solidFill>
                            <a:schemeClr val="tx1"/>
                          </a:solidFill>
                          <a:effectLst/>
                          <a:latin typeface="Century Gothic" panose="020B0502020202020204" pitchFamily="34" charset="0"/>
                          <a:ea typeface="+mn-ea"/>
                          <a:cs typeface="+mn-cs"/>
                        </a:rPr>
                        <a:t>Identify how your content strategy will support your company’s mission.</a:t>
                      </a:r>
                      <a:endParaRPr lang="en-US" sz="11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GOALS</a:t>
            </a:r>
          </a:p>
        </p:txBody>
      </p:sp>
      <p:sp>
        <p:nvSpPr>
          <p:cNvPr id="8" name="TextBox 7">
            <a:extLst>
              <a:ext uri="{FF2B5EF4-FFF2-40B4-BE49-F238E27FC236}">
                <a16:creationId xmlns:a16="http://schemas.microsoft.com/office/drawing/2014/main" id="{11731864-963D-423F-9A76-23CD5CEBA59D}"/>
              </a:ext>
            </a:extLst>
          </p:cNvPr>
          <p:cNvSpPr txBox="1"/>
          <p:nvPr/>
        </p:nvSpPr>
        <p:spPr>
          <a:xfrm>
            <a:off x="367747" y="209758"/>
            <a:ext cx="158408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GOALS</a:t>
            </a:r>
          </a:p>
        </p:txBody>
      </p:sp>
      <p:graphicFrame>
        <p:nvGraphicFramePr>
          <p:cNvPr id="10" name="Table 9">
            <a:extLst>
              <a:ext uri="{FF2B5EF4-FFF2-40B4-BE49-F238E27FC236}">
                <a16:creationId xmlns:a16="http://schemas.microsoft.com/office/drawing/2014/main" id="{C3791D22-9958-4121-8C10-25D2E9B62772}"/>
              </a:ext>
            </a:extLst>
          </p:cNvPr>
          <p:cNvGraphicFramePr>
            <a:graphicFrameLocks noGrp="1"/>
          </p:cNvGraphicFramePr>
          <p:nvPr>
            <p:extLst>
              <p:ext uri="{D42A27DB-BD31-4B8C-83A1-F6EECF244321}">
                <p14:modId xmlns:p14="http://schemas.microsoft.com/office/powerpoint/2010/main" val="4247066590"/>
              </p:ext>
            </p:extLst>
          </p:nvPr>
        </p:nvGraphicFramePr>
        <p:xfrm>
          <a:off x="488195" y="795358"/>
          <a:ext cx="11114919" cy="5472277"/>
        </p:xfrm>
        <a:graphic>
          <a:graphicData uri="http://schemas.openxmlformats.org/drawingml/2006/table">
            <a:tbl>
              <a:tblPr/>
              <a:tblGrid>
                <a:gridCol w="2314676">
                  <a:extLst>
                    <a:ext uri="{9D8B030D-6E8A-4147-A177-3AD203B41FA5}">
                      <a16:colId xmlns:a16="http://schemas.microsoft.com/office/drawing/2014/main" val="1996367546"/>
                    </a:ext>
                  </a:extLst>
                </a:gridCol>
                <a:gridCol w="8800243">
                  <a:extLst>
                    <a:ext uri="{9D8B030D-6E8A-4147-A177-3AD203B41FA5}">
                      <a16:colId xmlns:a16="http://schemas.microsoft.com/office/drawing/2014/main" val="886809287"/>
                    </a:ext>
                  </a:extLst>
                </a:gridCol>
              </a:tblGrid>
              <a:tr h="5472277">
                <a:tc>
                  <a:txBody>
                    <a:bodyPr/>
                    <a:lstStyle/>
                    <a:p>
                      <a:pPr algn="l" fontAlgn="ctr"/>
                      <a:r>
                        <a:rPr lang="en-US" sz="1100" b="1" kern="1200" dirty="0">
                          <a:solidFill>
                            <a:schemeClr val="tx1"/>
                          </a:solidFill>
                          <a:effectLst/>
                          <a:latin typeface="Century Gothic" panose="020B0502020202020204" pitchFamily="34" charset="0"/>
                          <a:ea typeface="+mn-ea"/>
                          <a:cs typeface="+mn-cs"/>
                        </a:rPr>
                        <a:t>GOALS</a:t>
                      </a:r>
                    </a:p>
                    <a:p>
                      <a:pPr algn="l" fontAlgn="ctr"/>
                      <a:br>
                        <a:rPr lang="en-US" sz="1100" b="0" kern="1200" dirty="0">
                          <a:solidFill>
                            <a:schemeClr val="tx1"/>
                          </a:solidFill>
                          <a:effectLst/>
                          <a:latin typeface="Century Gothic" panose="020B0502020202020204" pitchFamily="34" charset="0"/>
                          <a:ea typeface="+mn-ea"/>
                          <a:cs typeface="+mn-cs"/>
                        </a:rPr>
                      </a:br>
                      <a:r>
                        <a:rPr lang="en-US" sz="1100" b="0" kern="1200" dirty="0">
                          <a:solidFill>
                            <a:schemeClr val="tx1"/>
                          </a:solidFill>
                          <a:effectLst/>
                          <a:latin typeface="Century Gothic" panose="020B0502020202020204" pitchFamily="34" charset="0"/>
                          <a:ea typeface="+mn-ea"/>
                          <a:cs typeface="+mn-cs"/>
                        </a:rPr>
                        <a:t>A summary of the SMART goals for your content strategy.</a:t>
                      </a:r>
                      <a:endParaRPr lang="en-US" sz="11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AUDIENCE</a:t>
            </a:r>
            <a:endParaRPr lang="en-US" dirty="0">
              <a:solidFill>
                <a:schemeClr val="bg1"/>
              </a:solidFill>
              <a:latin typeface="Century Gothic" panose="020B0502020202020204" pitchFamily="34" charset="0"/>
              <a:ea typeface="Arial" charset="0"/>
              <a:cs typeface="Arial" charset="0"/>
            </a:endParaRPr>
          </a:p>
        </p:txBody>
      </p:sp>
      <p:sp>
        <p:nvSpPr>
          <p:cNvPr id="13" name="TextBox 12">
            <a:extLst>
              <a:ext uri="{FF2B5EF4-FFF2-40B4-BE49-F238E27FC236}">
                <a16:creationId xmlns:a16="http://schemas.microsoft.com/office/drawing/2014/main" id="{02DD5665-F46E-4B03-9211-56CB10304ADA}"/>
              </a:ext>
            </a:extLst>
          </p:cNvPr>
          <p:cNvSpPr txBox="1"/>
          <p:nvPr/>
        </p:nvSpPr>
        <p:spPr>
          <a:xfrm>
            <a:off x="367747" y="209758"/>
            <a:ext cx="206017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AUDIENCE</a:t>
            </a:r>
          </a:p>
        </p:txBody>
      </p:sp>
      <p:graphicFrame>
        <p:nvGraphicFramePr>
          <p:cNvPr id="14" name="Table 13">
            <a:extLst>
              <a:ext uri="{FF2B5EF4-FFF2-40B4-BE49-F238E27FC236}">
                <a16:creationId xmlns:a16="http://schemas.microsoft.com/office/drawing/2014/main" id="{66E49295-15DF-4DBB-AA07-CADF2E1A57F1}"/>
              </a:ext>
            </a:extLst>
          </p:cNvPr>
          <p:cNvGraphicFramePr>
            <a:graphicFrameLocks noGrp="1"/>
          </p:cNvGraphicFramePr>
          <p:nvPr>
            <p:extLst>
              <p:ext uri="{D42A27DB-BD31-4B8C-83A1-F6EECF244321}">
                <p14:modId xmlns:p14="http://schemas.microsoft.com/office/powerpoint/2010/main" val="3340925600"/>
              </p:ext>
            </p:extLst>
          </p:nvPr>
        </p:nvGraphicFramePr>
        <p:xfrm>
          <a:off x="488195" y="795358"/>
          <a:ext cx="11114919" cy="5472277"/>
        </p:xfrm>
        <a:graphic>
          <a:graphicData uri="http://schemas.openxmlformats.org/drawingml/2006/table">
            <a:tbl>
              <a:tblPr/>
              <a:tblGrid>
                <a:gridCol w="2314676">
                  <a:extLst>
                    <a:ext uri="{9D8B030D-6E8A-4147-A177-3AD203B41FA5}">
                      <a16:colId xmlns:a16="http://schemas.microsoft.com/office/drawing/2014/main" val="1996367546"/>
                    </a:ext>
                  </a:extLst>
                </a:gridCol>
                <a:gridCol w="8800243">
                  <a:extLst>
                    <a:ext uri="{9D8B030D-6E8A-4147-A177-3AD203B41FA5}">
                      <a16:colId xmlns:a16="http://schemas.microsoft.com/office/drawing/2014/main" val="886809287"/>
                    </a:ext>
                  </a:extLst>
                </a:gridCol>
              </a:tblGrid>
              <a:tr h="5472277">
                <a:tc>
                  <a:txBody>
                    <a:bodyPr/>
                    <a:lstStyle/>
                    <a:p>
                      <a:pPr algn="l" fontAlgn="ctr"/>
                      <a:r>
                        <a:rPr lang="en-US" sz="1100" b="1" kern="1200" dirty="0">
                          <a:solidFill>
                            <a:schemeClr val="tx1"/>
                          </a:solidFill>
                          <a:effectLst/>
                          <a:latin typeface="Century Gothic" panose="020B0502020202020204" pitchFamily="34" charset="0"/>
                          <a:ea typeface="+mn-ea"/>
                          <a:cs typeface="+mn-cs"/>
                        </a:rPr>
                        <a:t>AUDIENCE</a:t>
                      </a:r>
                    </a:p>
                    <a:p>
                      <a:pPr algn="l" fontAlgn="ctr"/>
                      <a:br>
                        <a:rPr lang="en-US" sz="1100" b="0" kern="1200" dirty="0">
                          <a:solidFill>
                            <a:schemeClr val="tx1"/>
                          </a:solidFill>
                          <a:effectLst/>
                          <a:latin typeface="Century Gothic" panose="020B0502020202020204" pitchFamily="34" charset="0"/>
                          <a:ea typeface="+mn-ea"/>
                          <a:cs typeface="+mn-cs"/>
                        </a:rPr>
                      </a:br>
                      <a:r>
                        <a:rPr lang="en-US" sz="1100" b="0" kern="1200" dirty="0">
                          <a:solidFill>
                            <a:schemeClr val="tx1"/>
                          </a:solidFill>
                          <a:effectLst/>
                          <a:latin typeface="Century Gothic" panose="020B0502020202020204" pitchFamily="34" charset="0"/>
                          <a:ea typeface="+mn-ea"/>
                          <a:cs typeface="+mn-cs"/>
                        </a:rPr>
                        <a:t>List the persona(s) your strategy will address.</a:t>
                      </a:r>
                      <a:endParaRPr lang="en-US" sz="11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STORY</a:t>
            </a:r>
          </a:p>
        </p:txBody>
      </p:sp>
      <p:sp>
        <p:nvSpPr>
          <p:cNvPr id="10" name="TextBox 9">
            <a:extLst>
              <a:ext uri="{FF2B5EF4-FFF2-40B4-BE49-F238E27FC236}">
                <a16:creationId xmlns:a16="http://schemas.microsoft.com/office/drawing/2014/main" id="{B57F2AE2-1650-4561-9695-3266BC01B2F8}"/>
              </a:ext>
            </a:extLst>
          </p:cNvPr>
          <p:cNvSpPr txBox="1"/>
          <p:nvPr/>
        </p:nvSpPr>
        <p:spPr>
          <a:xfrm>
            <a:off x="367747" y="209758"/>
            <a:ext cx="144783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STORY</a:t>
            </a:r>
          </a:p>
        </p:txBody>
      </p:sp>
      <p:graphicFrame>
        <p:nvGraphicFramePr>
          <p:cNvPr id="11" name="Table 10">
            <a:extLst>
              <a:ext uri="{FF2B5EF4-FFF2-40B4-BE49-F238E27FC236}">
                <a16:creationId xmlns:a16="http://schemas.microsoft.com/office/drawing/2014/main" id="{DE050520-FC44-487F-B819-B61EC977BF33}"/>
              </a:ext>
            </a:extLst>
          </p:cNvPr>
          <p:cNvGraphicFramePr>
            <a:graphicFrameLocks noGrp="1"/>
          </p:cNvGraphicFramePr>
          <p:nvPr>
            <p:extLst>
              <p:ext uri="{D42A27DB-BD31-4B8C-83A1-F6EECF244321}">
                <p14:modId xmlns:p14="http://schemas.microsoft.com/office/powerpoint/2010/main" val="1176968810"/>
              </p:ext>
            </p:extLst>
          </p:nvPr>
        </p:nvGraphicFramePr>
        <p:xfrm>
          <a:off x="488195" y="795358"/>
          <a:ext cx="11114919" cy="5472277"/>
        </p:xfrm>
        <a:graphic>
          <a:graphicData uri="http://schemas.openxmlformats.org/drawingml/2006/table">
            <a:tbl>
              <a:tblPr/>
              <a:tblGrid>
                <a:gridCol w="2314676">
                  <a:extLst>
                    <a:ext uri="{9D8B030D-6E8A-4147-A177-3AD203B41FA5}">
                      <a16:colId xmlns:a16="http://schemas.microsoft.com/office/drawing/2014/main" val="1996367546"/>
                    </a:ext>
                  </a:extLst>
                </a:gridCol>
                <a:gridCol w="8800243">
                  <a:extLst>
                    <a:ext uri="{9D8B030D-6E8A-4147-A177-3AD203B41FA5}">
                      <a16:colId xmlns:a16="http://schemas.microsoft.com/office/drawing/2014/main" val="886809287"/>
                    </a:ext>
                  </a:extLst>
                </a:gridCol>
              </a:tblGrid>
              <a:tr h="5472277">
                <a:tc>
                  <a:txBody>
                    <a:bodyPr/>
                    <a:lstStyle/>
                    <a:p>
                      <a:pPr algn="l" fontAlgn="ctr"/>
                      <a:r>
                        <a:rPr lang="en-US" sz="1100" b="1" kern="1200" dirty="0">
                          <a:solidFill>
                            <a:schemeClr val="tx1"/>
                          </a:solidFill>
                          <a:effectLst/>
                          <a:latin typeface="Century Gothic" panose="020B0502020202020204" pitchFamily="34" charset="0"/>
                          <a:ea typeface="+mn-ea"/>
                          <a:cs typeface="+mn-cs"/>
                        </a:rPr>
                        <a:t>STORY</a:t>
                      </a:r>
                    </a:p>
                    <a:p>
                      <a:pPr algn="l" fontAlgn="ctr"/>
                      <a:br>
                        <a:rPr lang="en-US" sz="1100" b="0" kern="1200" dirty="0">
                          <a:solidFill>
                            <a:schemeClr val="tx1"/>
                          </a:solidFill>
                          <a:effectLst/>
                          <a:latin typeface="Century Gothic" panose="020B0502020202020204" pitchFamily="34" charset="0"/>
                          <a:ea typeface="+mn-ea"/>
                          <a:cs typeface="+mn-cs"/>
                        </a:rPr>
                      </a:br>
                      <a:r>
                        <a:rPr lang="en-US" sz="1100" b="0" kern="1200" dirty="0">
                          <a:solidFill>
                            <a:schemeClr val="tx1"/>
                          </a:solidFill>
                          <a:effectLst/>
                          <a:latin typeface="Century Gothic" panose="020B0502020202020204" pitchFamily="34" charset="0"/>
                          <a:ea typeface="+mn-ea"/>
                          <a:cs typeface="+mn-cs"/>
                        </a:rPr>
                        <a:t>The overall theme or message for your content, including the unique value of your project.</a:t>
                      </a:r>
                      <a:endParaRPr lang="en-US" sz="11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TEAM</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6958FE35-B131-4516-AABE-DD76808B0623}"/>
              </a:ext>
            </a:extLst>
          </p:cNvPr>
          <p:cNvSpPr txBox="1"/>
          <p:nvPr/>
        </p:nvSpPr>
        <p:spPr>
          <a:xfrm>
            <a:off x="367747" y="209758"/>
            <a:ext cx="133081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TEAM</a:t>
            </a:r>
          </a:p>
        </p:txBody>
      </p:sp>
      <p:graphicFrame>
        <p:nvGraphicFramePr>
          <p:cNvPr id="10" name="Table 9">
            <a:extLst>
              <a:ext uri="{FF2B5EF4-FFF2-40B4-BE49-F238E27FC236}">
                <a16:creationId xmlns:a16="http://schemas.microsoft.com/office/drawing/2014/main" id="{1D02CB64-25EF-400A-BF3E-A4C12F8A2B90}"/>
              </a:ext>
            </a:extLst>
          </p:cNvPr>
          <p:cNvGraphicFramePr>
            <a:graphicFrameLocks noGrp="1"/>
          </p:cNvGraphicFramePr>
          <p:nvPr>
            <p:extLst>
              <p:ext uri="{D42A27DB-BD31-4B8C-83A1-F6EECF244321}">
                <p14:modId xmlns:p14="http://schemas.microsoft.com/office/powerpoint/2010/main" val="668755734"/>
              </p:ext>
            </p:extLst>
          </p:nvPr>
        </p:nvGraphicFramePr>
        <p:xfrm>
          <a:off x="488195" y="795358"/>
          <a:ext cx="11114919" cy="5472277"/>
        </p:xfrm>
        <a:graphic>
          <a:graphicData uri="http://schemas.openxmlformats.org/drawingml/2006/table">
            <a:tbl>
              <a:tblPr/>
              <a:tblGrid>
                <a:gridCol w="2314676">
                  <a:extLst>
                    <a:ext uri="{9D8B030D-6E8A-4147-A177-3AD203B41FA5}">
                      <a16:colId xmlns:a16="http://schemas.microsoft.com/office/drawing/2014/main" val="1996367546"/>
                    </a:ext>
                  </a:extLst>
                </a:gridCol>
                <a:gridCol w="8800243">
                  <a:extLst>
                    <a:ext uri="{9D8B030D-6E8A-4147-A177-3AD203B41FA5}">
                      <a16:colId xmlns:a16="http://schemas.microsoft.com/office/drawing/2014/main" val="886809287"/>
                    </a:ext>
                  </a:extLst>
                </a:gridCol>
              </a:tblGrid>
              <a:tr h="5472277">
                <a:tc>
                  <a:txBody>
                    <a:bodyPr/>
                    <a:lstStyle/>
                    <a:p>
                      <a:pPr algn="l" fontAlgn="ctr"/>
                      <a:r>
                        <a:rPr lang="en-US" sz="1100" b="1" kern="1200" dirty="0">
                          <a:solidFill>
                            <a:schemeClr val="tx1"/>
                          </a:solidFill>
                          <a:effectLst/>
                          <a:latin typeface="Century Gothic" panose="020B0502020202020204" pitchFamily="34" charset="0"/>
                          <a:ea typeface="+mn-ea"/>
                          <a:cs typeface="+mn-cs"/>
                        </a:rPr>
                        <a:t>TEAM</a:t>
                      </a:r>
                    </a:p>
                    <a:p>
                      <a:pPr algn="l" fontAlgn="ctr"/>
                      <a:br>
                        <a:rPr lang="en-US" sz="1100" b="0" kern="1200" dirty="0">
                          <a:solidFill>
                            <a:schemeClr val="tx1"/>
                          </a:solidFill>
                          <a:effectLst/>
                          <a:latin typeface="Century Gothic" panose="020B0502020202020204" pitchFamily="34" charset="0"/>
                          <a:ea typeface="+mn-ea"/>
                          <a:cs typeface="+mn-cs"/>
                        </a:rPr>
                      </a:br>
                      <a:r>
                        <a:rPr lang="en-US" sz="1100" b="0" kern="1200" dirty="0">
                          <a:solidFill>
                            <a:schemeClr val="tx1"/>
                          </a:solidFill>
                          <a:effectLst/>
                          <a:latin typeface="Century Gothic" panose="020B0502020202020204" pitchFamily="34" charset="0"/>
                          <a:ea typeface="+mn-ea"/>
                          <a:cs typeface="+mn-cs"/>
                        </a:rPr>
                        <a:t>List the project leader, contributors, creators, and other key stakeholders.</a:t>
                      </a:r>
                      <a:endParaRPr lang="en-US" sz="11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6958FE35-B131-4516-AABE-DD76808B0623}"/>
              </a:ext>
            </a:extLst>
          </p:cNvPr>
          <p:cNvSpPr txBox="1"/>
          <p:nvPr/>
        </p:nvSpPr>
        <p:spPr>
          <a:xfrm>
            <a:off x="367747" y="209758"/>
            <a:ext cx="169629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BUDGET</a:t>
            </a:r>
          </a:p>
        </p:txBody>
      </p:sp>
      <p:graphicFrame>
        <p:nvGraphicFramePr>
          <p:cNvPr id="10" name="Table 9">
            <a:extLst>
              <a:ext uri="{FF2B5EF4-FFF2-40B4-BE49-F238E27FC236}">
                <a16:creationId xmlns:a16="http://schemas.microsoft.com/office/drawing/2014/main" id="{1D02CB64-25EF-400A-BF3E-A4C12F8A2B90}"/>
              </a:ext>
            </a:extLst>
          </p:cNvPr>
          <p:cNvGraphicFramePr>
            <a:graphicFrameLocks noGrp="1"/>
          </p:cNvGraphicFramePr>
          <p:nvPr>
            <p:extLst>
              <p:ext uri="{D42A27DB-BD31-4B8C-83A1-F6EECF244321}">
                <p14:modId xmlns:p14="http://schemas.microsoft.com/office/powerpoint/2010/main" val="382495351"/>
              </p:ext>
            </p:extLst>
          </p:nvPr>
        </p:nvGraphicFramePr>
        <p:xfrm>
          <a:off x="488195" y="795358"/>
          <a:ext cx="11114919" cy="5472277"/>
        </p:xfrm>
        <a:graphic>
          <a:graphicData uri="http://schemas.openxmlformats.org/drawingml/2006/table">
            <a:tbl>
              <a:tblPr/>
              <a:tblGrid>
                <a:gridCol w="2314676">
                  <a:extLst>
                    <a:ext uri="{9D8B030D-6E8A-4147-A177-3AD203B41FA5}">
                      <a16:colId xmlns:a16="http://schemas.microsoft.com/office/drawing/2014/main" val="1996367546"/>
                    </a:ext>
                  </a:extLst>
                </a:gridCol>
                <a:gridCol w="8800243">
                  <a:extLst>
                    <a:ext uri="{9D8B030D-6E8A-4147-A177-3AD203B41FA5}">
                      <a16:colId xmlns:a16="http://schemas.microsoft.com/office/drawing/2014/main" val="886809287"/>
                    </a:ext>
                  </a:extLst>
                </a:gridCol>
              </a:tblGrid>
              <a:tr h="5472277">
                <a:tc>
                  <a:txBody>
                    <a:bodyPr/>
                    <a:lstStyle/>
                    <a:p>
                      <a:pPr algn="l" fontAlgn="ctr"/>
                      <a:r>
                        <a:rPr lang="en-US" sz="1100" b="1" kern="1200" dirty="0">
                          <a:solidFill>
                            <a:schemeClr val="tx1"/>
                          </a:solidFill>
                          <a:effectLst/>
                          <a:latin typeface="Century Gothic" panose="020B0502020202020204" pitchFamily="34" charset="0"/>
                          <a:ea typeface="+mn-ea"/>
                          <a:cs typeface="+mn-cs"/>
                        </a:rPr>
                        <a:t>BUDGET</a:t>
                      </a:r>
                    </a:p>
                    <a:p>
                      <a:pPr algn="l" fontAlgn="ctr"/>
                      <a:br>
                        <a:rPr lang="en-US" sz="1100" b="0" kern="1200" dirty="0">
                          <a:solidFill>
                            <a:schemeClr val="tx1"/>
                          </a:solidFill>
                          <a:effectLst/>
                          <a:latin typeface="Century Gothic" panose="020B0502020202020204" pitchFamily="34" charset="0"/>
                          <a:ea typeface="+mn-ea"/>
                          <a:cs typeface="+mn-cs"/>
                        </a:rPr>
                      </a:br>
                      <a:r>
                        <a:rPr lang="en-US" sz="1100" b="0" kern="1200" dirty="0">
                          <a:solidFill>
                            <a:schemeClr val="tx1"/>
                          </a:solidFill>
                          <a:effectLst/>
                          <a:latin typeface="Century Gothic" panose="020B0502020202020204" pitchFamily="34" charset="0"/>
                          <a:ea typeface="+mn-ea"/>
                          <a:cs typeface="+mn-cs"/>
                        </a:rPr>
                        <a:t>Outline the expense for this project, and when expenses are expected by week, month, quarter, or year.</a:t>
                      </a:r>
                      <a:endParaRPr lang="en-US" sz="11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bl>
          </a:graphicData>
        </a:graphic>
      </p:graphicFrame>
    </p:spTree>
    <p:extLst>
      <p:ext uri="{BB962C8B-B14F-4D97-AF65-F5344CB8AC3E}">
        <p14:creationId xmlns:p14="http://schemas.microsoft.com/office/powerpoint/2010/main" val="2734293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TIMEFRAME</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6958FE35-B131-4516-AABE-DD76808B0623}"/>
              </a:ext>
            </a:extLst>
          </p:cNvPr>
          <p:cNvSpPr txBox="1"/>
          <p:nvPr/>
        </p:nvSpPr>
        <p:spPr>
          <a:xfrm>
            <a:off x="367747" y="209758"/>
            <a:ext cx="218361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7. TIMEFRAME</a:t>
            </a:r>
          </a:p>
        </p:txBody>
      </p:sp>
      <p:graphicFrame>
        <p:nvGraphicFramePr>
          <p:cNvPr id="10" name="Table 9">
            <a:extLst>
              <a:ext uri="{FF2B5EF4-FFF2-40B4-BE49-F238E27FC236}">
                <a16:creationId xmlns:a16="http://schemas.microsoft.com/office/drawing/2014/main" id="{1D02CB64-25EF-400A-BF3E-A4C12F8A2B90}"/>
              </a:ext>
            </a:extLst>
          </p:cNvPr>
          <p:cNvGraphicFramePr>
            <a:graphicFrameLocks noGrp="1"/>
          </p:cNvGraphicFramePr>
          <p:nvPr>
            <p:extLst>
              <p:ext uri="{D42A27DB-BD31-4B8C-83A1-F6EECF244321}">
                <p14:modId xmlns:p14="http://schemas.microsoft.com/office/powerpoint/2010/main" val="3211417509"/>
              </p:ext>
            </p:extLst>
          </p:nvPr>
        </p:nvGraphicFramePr>
        <p:xfrm>
          <a:off x="488195" y="795358"/>
          <a:ext cx="11114919" cy="5472277"/>
        </p:xfrm>
        <a:graphic>
          <a:graphicData uri="http://schemas.openxmlformats.org/drawingml/2006/table">
            <a:tbl>
              <a:tblPr/>
              <a:tblGrid>
                <a:gridCol w="2314676">
                  <a:extLst>
                    <a:ext uri="{9D8B030D-6E8A-4147-A177-3AD203B41FA5}">
                      <a16:colId xmlns:a16="http://schemas.microsoft.com/office/drawing/2014/main" val="1996367546"/>
                    </a:ext>
                  </a:extLst>
                </a:gridCol>
                <a:gridCol w="8800243">
                  <a:extLst>
                    <a:ext uri="{9D8B030D-6E8A-4147-A177-3AD203B41FA5}">
                      <a16:colId xmlns:a16="http://schemas.microsoft.com/office/drawing/2014/main" val="886809287"/>
                    </a:ext>
                  </a:extLst>
                </a:gridCol>
              </a:tblGrid>
              <a:tr h="5472277">
                <a:tc>
                  <a:txBody>
                    <a:bodyPr/>
                    <a:lstStyle/>
                    <a:p>
                      <a:pPr algn="l" fontAlgn="ctr"/>
                      <a:r>
                        <a:rPr lang="en-US" sz="1100" b="1" kern="1200" dirty="0">
                          <a:solidFill>
                            <a:schemeClr val="tx1"/>
                          </a:solidFill>
                          <a:effectLst/>
                          <a:latin typeface="Century Gothic" panose="020B0502020202020204" pitchFamily="34" charset="0"/>
                          <a:ea typeface="+mn-ea"/>
                          <a:cs typeface="+mn-cs"/>
                        </a:rPr>
                        <a:t>TIMEFRAME</a:t>
                      </a:r>
                    </a:p>
                    <a:p>
                      <a:pPr algn="l" fontAlgn="ctr"/>
                      <a:br>
                        <a:rPr lang="en-US" sz="1100" b="0" kern="1200" dirty="0">
                          <a:solidFill>
                            <a:schemeClr val="tx1"/>
                          </a:solidFill>
                          <a:effectLst/>
                          <a:latin typeface="Century Gothic" panose="020B0502020202020204" pitchFamily="34" charset="0"/>
                          <a:ea typeface="+mn-ea"/>
                          <a:cs typeface="+mn-cs"/>
                        </a:rPr>
                      </a:br>
                      <a:r>
                        <a:rPr lang="en-US" sz="1100" b="0" kern="1200" dirty="0">
                          <a:solidFill>
                            <a:schemeClr val="tx1"/>
                          </a:solidFill>
                          <a:effectLst/>
                          <a:latin typeface="Century Gothic" panose="020B0502020202020204" pitchFamily="34" charset="0"/>
                          <a:ea typeface="+mn-ea"/>
                          <a:cs typeface="+mn-cs"/>
                        </a:rPr>
                        <a:t>Specify key dates and deadlines for deliverables. Also, include any timeframe for evaluating the metrics of this project.</a:t>
                      </a:r>
                      <a:endParaRPr lang="en-US" sz="11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bl>
          </a:graphicData>
        </a:graphic>
      </p:graphicFrame>
    </p:spTree>
    <p:extLst>
      <p:ext uri="{BB962C8B-B14F-4D97-AF65-F5344CB8AC3E}">
        <p14:creationId xmlns:p14="http://schemas.microsoft.com/office/powerpoint/2010/main" val="3367383615"/>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12</TotalTime>
  <Words>342</Words>
  <Application>Microsoft Macintosh PowerPoint</Application>
  <PresentationFormat>Widescreen</PresentationFormat>
  <Paragraphs>92</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2022-03-12T23:55:15Z</dcterms:created>
  <dcterms:modified xsi:type="dcterms:W3CDTF">2022-03-29T18:28:04Z</dcterms:modified>
</cp:coreProperties>
</file>