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53" r:id="rId3"/>
    <p:sldId id="354" r:id="rId4"/>
    <p:sldId id="363" r:id="rId5"/>
    <p:sldId id="355" r:id="rId6"/>
    <p:sldId id="365" r:id="rId7"/>
    <p:sldId id="366" r:id="rId8"/>
    <p:sldId id="364"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F7F9FB"/>
    <a:srgbClr val="FCF1C3"/>
    <a:srgbClr val="FCF8E4"/>
    <a:srgbClr val="FFF1E3"/>
    <a:srgbClr val="F5E2C0"/>
    <a:srgbClr val="EDEFCB"/>
    <a:srgbClr val="E2EFCD"/>
    <a:srgbClr val="EAEEF3"/>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7" autoAdjust="0"/>
    <p:restoredTop sz="86447"/>
  </p:normalViewPr>
  <p:slideViewPr>
    <p:cSldViewPr snapToGrid="0" snapToObjects="1">
      <p:cViewPr>
        <p:scale>
          <a:sx n="170" d="100"/>
          <a:sy n="170" d="100"/>
        </p:scale>
        <p:origin x="136" y="-5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43387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2PF5Ryq"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INFORMATION TECHNOLOGY (IT) SERVICE CONTINGENCY PLAN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SERVICE CONTINGENCY PLAN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IT SERVICE CONTINGENCY 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 YOUR ORGANIZATION ]</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SERVICE CONTINGENCY PLAN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994723" y="1192940"/>
            <a:ext cx="3746538" cy="4407938"/>
          </a:xfrm>
          <a:prstGeom prst="rect">
            <a:avLst/>
          </a:prstGeom>
          <a:noFill/>
        </p:spPr>
        <p:txBody>
          <a:bodyPr wrap="none" rtlCol="0">
            <a:spAutoFit/>
          </a:bodyPr>
          <a:lstStyle/>
          <a:p>
            <a:pPr>
              <a:lnSpc>
                <a:spcPct val="200000"/>
              </a:lnSpc>
            </a:pPr>
            <a:r>
              <a:rPr lang="en-US" sz="2400" dirty="0">
                <a:latin typeface="Century Gothic" panose="020B0502020202020204" pitchFamily="34" charset="0"/>
              </a:rPr>
              <a:t>Scope</a:t>
            </a:r>
          </a:p>
          <a:p>
            <a:pPr>
              <a:lnSpc>
                <a:spcPct val="200000"/>
              </a:lnSpc>
            </a:pPr>
            <a:r>
              <a:rPr lang="en-US" sz="2400" dirty="0">
                <a:latin typeface="Century Gothic" panose="020B0502020202020204" pitchFamily="34" charset="0"/>
              </a:rPr>
              <a:t>Recovery Objectives</a:t>
            </a:r>
          </a:p>
          <a:p>
            <a:pPr>
              <a:lnSpc>
                <a:spcPct val="200000"/>
              </a:lnSpc>
            </a:pPr>
            <a:r>
              <a:rPr lang="en-US" sz="2400" dirty="0">
                <a:latin typeface="Century Gothic" panose="020B0502020202020204" pitchFamily="34" charset="0"/>
              </a:rPr>
              <a:t>Recovery Team</a:t>
            </a:r>
          </a:p>
          <a:p>
            <a:pPr>
              <a:lnSpc>
                <a:spcPct val="200000"/>
              </a:lnSpc>
            </a:pPr>
            <a:r>
              <a:rPr lang="en-US" sz="2400" dirty="0">
                <a:latin typeface="Century Gothic" panose="020B0502020202020204" pitchFamily="34" charset="0"/>
              </a:rPr>
              <a:t>Recovery Strategy</a:t>
            </a:r>
          </a:p>
          <a:p>
            <a:pPr>
              <a:lnSpc>
                <a:spcPct val="200000"/>
              </a:lnSpc>
            </a:pPr>
            <a:r>
              <a:rPr lang="en-US" sz="2400" dirty="0">
                <a:latin typeface="Century Gothic" panose="020B0502020202020204" pitchFamily="34" charset="0"/>
              </a:rPr>
              <a:t>Return to Operations</a:t>
            </a:r>
          </a:p>
          <a:p>
            <a:pPr>
              <a:lnSpc>
                <a:spcPct val="200000"/>
              </a:lnSpc>
            </a:pPr>
            <a:r>
              <a:rPr lang="en-US" sz="2400" dirty="0">
                <a:latin typeface="Century Gothic" panose="020B0502020202020204" pitchFamily="34" charset="0"/>
              </a:rPr>
              <a:t>Document Change Log</a:t>
            </a:r>
          </a:p>
        </p:txBody>
      </p:sp>
      <p:sp>
        <p:nvSpPr>
          <p:cNvPr id="39" name="Rectangle 38">
            <a:extLst>
              <a:ext uri="{FF2B5EF4-FFF2-40B4-BE49-F238E27FC236}">
                <a16:creationId xmlns:a16="http://schemas.microsoft.com/office/drawing/2014/main" id="{98B9C3F8-06FB-DD40-9B7F-35DFD45768B0}"/>
              </a:ext>
            </a:extLst>
          </p:cNvPr>
          <p:cNvSpPr/>
          <p:nvPr/>
        </p:nvSpPr>
        <p:spPr>
          <a:xfrm rot="10800000">
            <a:off x="665312" y="1029660"/>
            <a:ext cx="91440" cy="4937760"/>
          </a:xfrm>
          <a:prstGeom prst="rect">
            <a:avLst/>
          </a:prstGeom>
          <a:gradFill>
            <a:gsLst>
              <a:gs pos="100000">
                <a:schemeClr val="accent4"/>
              </a:gs>
              <a:gs pos="86000">
                <a:schemeClr val="accent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565210740"/>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algn="l" fontAlgn="ctr"/>
                      <a:r>
                        <a:rPr lang="en-US" sz="1600" b="0" i="0" u="none" strike="noStrike" dirty="0">
                          <a:solidFill>
                            <a:schemeClr val="tx1"/>
                          </a:solidFill>
                          <a:effectLst/>
                          <a:latin typeface="Century Gothic" panose="020B0502020202020204" pitchFamily="34" charset="0"/>
                        </a:rPr>
                        <a:t>Service Area, Service Offerings, Service Areas that depend on the service at risk</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SCOPE</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54401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SCOPE</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28952926"/>
              </p:ext>
            </p:extLst>
          </p:nvPr>
        </p:nvGraphicFramePr>
        <p:xfrm>
          <a:off x="473710" y="9000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The length of time that IT processes can be down before the interruption impacts the business.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413786"/>
            <a:ext cx="5113900" cy="461665"/>
          </a:xfrm>
          <a:prstGeom prst="rect">
            <a:avLst/>
          </a:prstGeom>
          <a:noFill/>
        </p:spPr>
        <p:txBody>
          <a:bodyPr wrap="none" rtlCol="0">
            <a:spAutoFit/>
          </a:bodyPr>
          <a:lstStyle/>
          <a:p>
            <a:r>
              <a:rPr lang="en-US" sz="2400" dirty="0">
                <a:latin typeface="Century Gothic" panose="020B0502020202020204" pitchFamily="34" charset="0"/>
              </a:rPr>
              <a:t>RECOVERY TIME OBJECTIVE (RTO)</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640168761"/>
              </p:ext>
            </p:extLst>
          </p:nvPr>
        </p:nvGraphicFramePr>
        <p:xfrm>
          <a:off x="473710" y="37589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The maximum interval of data loss since the last IT service backup that the business can tolerate and still proceed with normal business processes.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272686"/>
            <a:ext cx="5396029" cy="461665"/>
          </a:xfrm>
          <a:prstGeom prst="rect">
            <a:avLst/>
          </a:prstGeom>
          <a:noFill/>
        </p:spPr>
        <p:txBody>
          <a:bodyPr wrap="none" rtlCol="0">
            <a:spAutoFit/>
          </a:bodyPr>
          <a:lstStyle/>
          <a:p>
            <a:r>
              <a:rPr lang="en-US" sz="2400" dirty="0">
                <a:latin typeface="Century Gothic" panose="020B0502020202020204" pitchFamily="34" charset="0"/>
              </a:rPr>
              <a:t>RECOVERY POINT OBJECTIVE (RPO)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RECOVERY OBJECTIVES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3448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4200059183"/>
              </p:ext>
            </p:extLst>
          </p:nvPr>
        </p:nvGraphicFramePr>
        <p:xfrm>
          <a:off x="367748" y="841402"/>
          <a:ext cx="11285036"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175552">
                  <a:extLst>
                    <a:ext uri="{9D8B030D-6E8A-4147-A177-3AD203B41FA5}">
                      <a16:colId xmlns:a16="http://schemas.microsoft.com/office/drawing/2014/main" val="4136967170"/>
                    </a:ext>
                  </a:extLst>
                </a:gridCol>
                <a:gridCol w="3175552">
                  <a:extLst>
                    <a:ext uri="{9D8B030D-6E8A-4147-A177-3AD203B41FA5}">
                      <a16:colId xmlns:a16="http://schemas.microsoft.com/office/drawing/2014/main" val="4155828514"/>
                    </a:ext>
                  </a:extLst>
                </a:gridCol>
                <a:gridCol w="2466966">
                  <a:extLst>
                    <a:ext uri="{9D8B030D-6E8A-4147-A177-3AD203B41FA5}">
                      <a16:colId xmlns:a16="http://schemas.microsoft.com/office/drawing/2014/main" val="3872078189"/>
                    </a:ext>
                  </a:extLst>
                </a:gridCol>
                <a:gridCol w="246696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SERVICE / ROLE / FUNCTION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400" b="0" i="0" u="none" strike="noStrike" dirty="0">
                          <a:solidFill>
                            <a:srgbClr val="000000"/>
                          </a:solidFill>
                          <a:effectLst/>
                          <a:latin typeface="Century Gothic" panose="020B0502020202020204" pitchFamily="34" charset="0"/>
                        </a:rPr>
                        <a:t> RESPONSIBILITY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l" fontAlgn="ctr"/>
                      <a:r>
                        <a:rPr lang="en-US" sz="1400" b="0" i="0" u="none" strike="noStrike" dirty="0">
                          <a:solidFill>
                            <a:srgbClr val="000000"/>
                          </a:solidFill>
                          <a:effectLst/>
                          <a:latin typeface="Century Gothic" panose="020B0502020202020204" pitchFamily="34" charset="0"/>
                        </a:rPr>
                        <a:t>DEPENDENCIES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EXPECTED RESPONSE TIME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3173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RECOVERY TEAM</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RECOVERY TEAM</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765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185715071"/>
              </p:ext>
            </p:extLst>
          </p:nvPr>
        </p:nvGraphicFramePr>
        <p:xfrm>
          <a:off x="473710" y="1357254"/>
          <a:ext cx="11230609" cy="20116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0116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870981"/>
            <a:ext cx="2828018" cy="461665"/>
          </a:xfrm>
          <a:prstGeom prst="rect">
            <a:avLst/>
          </a:prstGeom>
          <a:noFill/>
        </p:spPr>
        <p:txBody>
          <a:bodyPr wrap="none" rtlCol="0">
            <a:spAutoFit/>
          </a:bodyPr>
          <a:lstStyle/>
          <a:p>
            <a:r>
              <a:rPr lang="en-US" sz="2400" dirty="0">
                <a:latin typeface="Century Gothic" panose="020B0502020202020204" pitchFamily="34" charset="0"/>
              </a:rPr>
              <a:t>INITIAL RECOVERY</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1632705084"/>
              </p:ext>
            </p:extLst>
          </p:nvPr>
        </p:nvGraphicFramePr>
        <p:xfrm>
          <a:off x="473710" y="4096886"/>
          <a:ext cx="11230609" cy="20116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011680">
                <a:tc>
                  <a:txBody>
                    <a:bodyPr/>
                    <a:lstStyle/>
                    <a:p>
                      <a:pPr algn="l" fontAlgn="ctr"/>
                      <a:r>
                        <a:rPr lang="en-US" sz="1600" b="0" i="0" u="none" strike="noStrike" dirty="0">
                          <a:solidFill>
                            <a:srgbClr val="000000"/>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610613"/>
            <a:ext cx="4774064" cy="461665"/>
          </a:xfrm>
          <a:prstGeom prst="rect">
            <a:avLst/>
          </a:prstGeom>
          <a:noFill/>
        </p:spPr>
        <p:txBody>
          <a:bodyPr wrap="none" rtlCol="0">
            <a:spAutoFit/>
          </a:bodyPr>
          <a:lstStyle/>
          <a:p>
            <a:r>
              <a:rPr lang="en-US" sz="2400" dirty="0">
                <a:latin typeface="Century Gothic" panose="020B0502020202020204" pitchFamily="34" charset="0"/>
              </a:rPr>
              <a:t>OVERALL RECOVERY STRATEGY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RECOVERY STRATEGY</a:t>
            </a:r>
          </a:p>
        </p:txBody>
      </p:sp>
      <p:sp>
        <p:nvSpPr>
          <p:cNvPr id="38" name="TextBox 37">
            <a:extLst>
              <a:ext uri="{FF2B5EF4-FFF2-40B4-BE49-F238E27FC236}">
                <a16:creationId xmlns:a16="http://schemas.microsoft.com/office/drawing/2014/main" id="{97008AE8-8EF0-D44D-B341-A7F5F51B383F}"/>
              </a:ext>
            </a:extLst>
          </p:cNvPr>
          <p:cNvSpPr txBox="1"/>
          <p:nvPr/>
        </p:nvSpPr>
        <p:spPr>
          <a:xfrm>
            <a:off x="367748" y="248400"/>
            <a:ext cx="438453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RECOVERY STRATEGY</a:t>
            </a:r>
          </a:p>
        </p:txBody>
      </p:sp>
    </p:spTree>
    <p:extLst>
      <p:ext uri="{BB962C8B-B14F-4D97-AF65-F5344CB8AC3E}">
        <p14:creationId xmlns:p14="http://schemas.microsoft.com/office/powerpoint/2010/main" val="144603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2F47EBFF-6CD4-994C-82C3-198CE5524169}"/>
              </a:ext>
            </a:extLst>
          </p:cNvPr>
          <p:cNvGraphicFramePr>
            <a:graphicFrameLocks noGrp="1"/>
          </p:cNvGraphicFramePr>
          <p:nvPr>
            <p:extLst>
              <p:ext uri="{D42A27DB-BD31-4B8C-83A1-F6EECF244321}">
                <p14:modId xmlns:p14="http://schemas.microsoft.com/office/powerpoint/2010/main" val="1469553700"/>
              </p:ext>
            </p:extLst>
          </p:nvPr>
        </p:nvGraphicFramePr>
        <p:xfrm>
          <a:off x="367747" y="895321"/>
          <a:ext cx="11426229" cy="504256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53549">
                  <a:extLst>
                    <a:ext uri="{9D8B030D-6E8A-4147-A177-3AD203B41FA5}">
                      <a16:colId xmlns:a16="http://schemas.microsoft.com/office/drawing/2014/main" val="4136967170"/>
                    </a:ext>
                  </a:extLst>
                </a:gridCol>
                <a:gridCol w="3041374">
                  <a:extLst>
                    <a:ext uri="{9D8B030D-6E8A-4147-A177-3AD203B41FA5}">
                      <a16:colId xmlns:a16="http://schemas.microsoft.com/office/drawing/2014/main" val="3872078189"/>
                    </a:ext>
                  </a:extLst>
                </a:gridCol>
                <a:gridCol w="7331306">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4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ID</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TITLE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tc>
                  <a:txBody>
                    <a:bodyPr/>
                    <a:lstStyle/>
                    <a:p>
                      <a:pPr algn="l" fontAlgn="ctr"/>
                      <a:r>
                        <a:rPr lang="en-US" sz="1400" b="0" i="0" u="none" strike="noStrike" dirty="0">
                          <a:solidFill>
                            <a:srgbClr val="000000"/>
                          </a:solidFill>
                          <a:effectLst/>
                          <a:latin typeface="Century Gothic" panose="020B0502020202020204" pitchFamily="34" charset="0"/>
                        </a:rPr>
                        <a:t>STRATEGY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64072260"/>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1200" b="0" i="0" u="none" strike="noStrike" dirty="0">
                          <a:solidFill>
                            <a:srgbClr val="000000"/>
                          </a:solidFill>
                          <a:effectLst/>
                          <a:latin typeface="Century Gothic" panose="020B0502020202020204" pitchFamily="34" charset="0"/>
                        </a:rPr>
                        <a:t>DATA FAILURE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4206045"/>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1200" b="0" i="0" u="none" strike="noStrike" dirty="0">
                          <a:solidFill>
                            <a:srgbClr val="000000"/>
                          </a:solidFill>
                          <a:effectLst/>
                          <a:latin typeface="Century Gothic" panose="020B0502020202020204" pitchFamily="34" charset="0"/>
                        </a:rPr>
                        <a:t>CRITICAL RECOVERY TEAM IS UNAVAILABLE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1200" b="0" i="0" u="none" strike="noStrike" dirty="0">
                          <a:solidFill>
                            <a:srgbClr val="000000"/>
                          </a:solidFill>
                          <a:effectLst/>
                          <a:latin typeface="Century Gothic" panose="020B0502020202020204" pitchFamily="34" charset="0"/>
                        </a:rPr>
                        <a:t>BUSINESS IS INACCESSIBLE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8940471"/>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8903567"/>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133955738"/>
                  </a:ext>
                </a:extLst>
              </a:tr>
              <a:tr h="781878">
                <a:tc>
                  <a:txBody>
                    <a:bodyPr/>
                    <a:lstStyle/>
                    <a:p>
                      <a:pPr marL="0" marR="0">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094709104"/>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72597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RECOVERY SCENARIOS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RECOVERY SCENARIOS</a:t>
            </a:r>
          </a:p>
        </p:txBody>
      </p:sp>
    </p:spTree>
    <p:extLst>
      <p:ext uri="{BB962C8B-B14F-4D97-AF65-F5344CB8AC3E}">
        <p14:creationId xmlns:p14="http://schemas.microsoft.com/office/powerpoint/2010/main" val="279688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06705757"/>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Enter Text</a:t>
                      </a:r>
                      <a:endParaRPr lang="en-US" sz="1600" b="0" i="0" u="none" strike="noStrike" dirty="0">
                        <a:solidFill>
                          <a:srgbClr val="000000"/>
                        </a:solidFill>
                        <a:effectLst/>
                        <a:latin typeface="Century Gothic" panose="020B0502020202020204" pitchFamily="34" charset="0"/>
                      </a:endParaRP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RETURN TO OPERATIONS</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1352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RETURN TO OPERATIONS</a:t>
            </a:r>
          </a:p>
        </p:txBody>
      </p:sp>
    </p:spTree>
    <p:extLst>
      <p:ext uri="{BB962C8B-B14F-4D97-AF65-F5344CB8AC3E}">
        <p14:creationId xmlns:p14="http://schemas.microsoft.com/office/powerpoint/2010/main" val="75753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8" name="Table 37">
            <a:extLst>
              <a:ext uri="{FF2B5EF4-FFF2-40B4-BE49-F238E27FC236}">
                <a16:creationId xmlns:a16="http://schemas.microsoft.com/office/drawing/2014/main" id="{F9CA47D4-F9F1-1E41-AFA1-13B627967D4B}"/>
              </a:ext>
            </a:extLst>
          </p:cNvPr>
          <p:cNvGraphicFramePr>
            <a:graphicFrameLocks noGrp="1"/>
          </p:cNvGraphicFramePr>
          <p:nvPr/>
        </p:nvGraphicFramePr>
        <p:xfrm>
          <a:off x="473711" y="1048010"/>
          <a:ext cx="7926578"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926578">
                  <a:extLst>
                    <a:ext uri="{9D8B030D-6E8A-4147-A177-3AD203B41FA5}">
                      <a16:colId xmlns:a16="http://schemas.microsoft.com/office/drawing/2014/main" val="155532388"/>
                    </a:ext>
                  </a:extLst>
                </a:gridCol>
              </a:tblGrid>
              <a:tr h="484425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39" name="TextBox 38">
            <a:extLst>
              <a:ext uri="{FF2B5EF4-FFF2-40B4-BE49-F238E27FC236}">
                <a16:creationId xmlns:a16="http://schemas.microsoft.com/office/drawing/2014/main" id="{89CDDD26-9A42-614D-92CF-ED2AD642A763}"/>
              </a:ext>
            </a:extLst>
          </p:cNvPr>
          <p:cNvSpPr txBox="1"/>
          <p:nvPr/>
        </p:nvSpPr>
        <p:spPr>
          <a:xfrm>
            <a:off x="367748" y="248400"/>
            <a:ext cx="253146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COMMENTS</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COMMENTS</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1CDC00D-7F9F-4BEF-B6FD-4DACF8822631}" vid="{C9F370FC-1590-49D2-BE9E-84189C2431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IC-Information-Technology-IT-Service-Contingency-Plan-Presentation-Template_PowerPoint - SR edits</Template>
  <TotalTime>3</TotalTime>
  <Words>301</Words>
  <Application>Microsoft Office PowerPoint</Application>
  <PresentationFormat>Широкоэкранный</PresentationFormat>
  <Paragraphs>75</Paragraphs>
  <Slides>10</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2021-04-01T18:58:06Z</dcterms:created>
  <dcterms:modified xsi:type="dcterms:W3CDTF">2021-04-01T19:01:09Z</dcterms:modified>
</cp:coreProperties>
</file>