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8"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EF2"/>
    <a:srgbClr val="2E75B6"/>
    <a:srgbClr val="030D8A"/>
    <a:srgbClr val="0033A3"/>
    <a:srgbClr val="CCEDB4"/>
    <a:srgbClr val="AADD83"/>
    <a:srgbClr val="6EDDB1"/>
    <a:srgbClr val="B6F1D3"/>
    <a:srgbClr val="B3DD4A"/>
    <a:srgbClr val="EFE8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30" autoAdjust="0"/>
    <p:restoredTop sz="96058"/>
  </p:normalViewPr>
  <p:slideViewPr>
    <p:cSldViewPr snapToGrid="0" snapToObjects="1">
      <p:cViewPr varScale="1">
        <p:scale>
          <a:sx n="110" d="100"/>
          <a:sy n="110" d="100"/>
        </p:scale>
        <p:origin x="656" y="16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10/22/25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tx2">
                <a:lumMod val="40000"/>
                <a:lumOff val="60000"/>
                <a:alpha val="25000"/>
              </a:scheme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810988" cy="1077218"/>
          </a:xfrm>
          <a:prstGeom prst="rect">
            <a:avLst/>
          </a:prstGeom>
          <a:noFill/>
          <a:effectLst/>
        </p:spPr>
        <p:txBody>
          <a:bodyPr wrap="square" rtlCol="0">
            <a:spAutoFit/>
          </a:bodyPr>
          <a:lstStyle/>
          <a:p>
            <a:r>
              <a:rPr lang="en-US" sz="3100" b="1" i="0" u="none" strike="noStrike" dirty="0">
                <a:solidFill>
                  <a:schemeClr val="tx1">
                    <a:lumMod val="65000"/>
                    <a:lumOff val="35000"/>
                  </a:schemeClr>
                </a:solidFill>
                <a:effectLst/>
                <a:latin typeface="Century Gothic" panose="020B0502020202020204" pitchFamily="34" charset="0"/>
              </a:rPr>
              <a:t>SIMPLE IMPACT EFFORT MATRIX </a:t>
            </a:r>
          </a:p>
          <a:p>
            <a:r>
              <a:rPr lang="en-US" sz="3100" b="1" i="0" u="none" strike="noStrike" dirty="0">
                <a:solidFill>
                  <a:schemeClr val="tx1">
                    <a:lumMod val="65000"/>
                    <a:lumOff val="35000"/>
                  </a:schemeClr>
                </a:solidFill>
                <a:effectLst/>
                <a:latin typeface="Century Gothic" panose="020B0502020202020204" pitchFamily="34" charset="0"/>
              </a:rPr>
              <a:t>TEMPLATE </a:t>
            </a:r>
            <a:endParaRPr lang="en-US" sz="3100" b="1" dirty="0">
              <a:solidFill>
                <a:schemeClr val="tx1">
                  <a:lumMod val="65000"/>
                  <a:lumOff val="3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AE968F33-F07E-5CE2-F688-753ECB5FC6B3}"/>
              </a:ext>
            </a:extLst>
          </p:cNvPr>
          <p:cNvSpPr txBox="1"/>
          <p:nvPr/>
        </p:nvSpPr>
        <p:spPr>
          <a:xfrm>
            <a:off x="303179" y="1425386"/>
            <a:ext cx="3871255" cy="5155642"/>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a:t>
            </a:r>
            <a:r>
              <a:rPr lang="en-US" sz="1300" b="0" i="0" u="none" strike="noStrike" dirty="0">
                <a:solidFill>
                  <a:srgbClr val="000000"/>
                </a:solidFill>
                <a:effectLst/>
                <a:latin typeface="Century Gothic" panose="020B0502020202020204" pitchFamily="34" charset="0"/>
              </a:rPr>
              <a:t> This straightforward template, with or without sample text, is best for small-scale projects where team leaders and project managers must assess tasks and make decisions efficiently. It focuses on comparing the impact of each task against the effort required — without getting lost in complex details. </a:t>
            </a:r>
          </a:p>
          <a:p>
            <a:pPr algn="l" rtl="0">
              <a:lnSpc>
                <a:spcPct val="150000"/>
              </a:lnSpc>
              <a:spcBef>
                <a:spcPts val="0"/>
              </a:spcBef>
              <a:spcAft>
                <a:spcPts val="0"/>
              </a:spcAft>
            </a:pPr>
            <a:endParaRPr lang="en-US" sz="1300" b="0" i="0" u="none" strike="noStrike" dirty="0">
              <a:solidFill>
                <a:srgbClr val="000000"/>
              </a:solidFill>
              <a:effectLst/>
              <a:latin typeface="Century Gothic" panose="020B0502020202020204" pitchFamily="34" charset="0"/>
            </a:endParaRPr>
          </a:p>
          <a:p>
            <a:pPr>
              <a:lnSpc>
                <a:spcPct val="150000"/>
              </a:lnSpc>
            </a:pPr>
            <a:r>
              <a:rPr lang="en-US" sz="1300" b="1" i="0" u="none" strike="noStrike" dirty="0">
                <a:solidFill>
                  <a:srgbClr val="000000"/>
                </a:solidFill>
                <a:effectLst/>
                <a:latin typeface="Century Gothic" panose="020B0502020202020204" pitchFamily="34" charset="0"/>
              </a:rPr>
              <a:t>Notable Template Features: </a:t>
            </a:r>
            <a:r>
              <a:rPr lang="en-US" sz="1300" b="0" i="0" u="none" strike="noStrike" dirty="0">
                <a:solidFill>
                  <a:srgbClr val="000000"/>
                </a:solidFill>
                <a:effectLst/>
                <a:latin typeface="Century Gothic" panose="020B0502020202020204" pitchFamily="34" charset="0"/>
              </a:rPr>
              <a:t>The template stands out for its user-friendly layout that categorizes tasks into quadrants based on their impact and effort. The intuitive scoring system simplifies the evaluation process and presents a clear visualization of which tasks should be prioritized for maximum results.</a:t>
            </a:r>
            <a:endParaRPr lang="en-US" sz="1300" dirty="0">
              <a:latin typeface="Century Gothic" panose="020B0502020202020204" pitchFamily="34" charset="0"/>
            </a:endParaRPr>
          </a:p>
        </p:txBody>
      </p:sp>
      <p:pic>
        <p:nvPicPr>
          <p:cNvPr id="4" name="Picture 3">
            <a:extLst>
              <a:ext uri="{FF2B5EF4-FFF2-40B4-BE49-F238E27FC236}">
                <a16:creationId xmlns:a16="http://schemas.microsoft.com/office/drawing/2014/main" id="{23367A29-3C3D-CA81-EFC5-761A357DF51F}"/>
              </a:ext>
            </a:extLst>
          </p:cNvPr>
          <p:cNvPicPr>
            <a:picLocks noChangeAspect="1"/>
          </p:cNvPicPr>
          <p:nvPr/>
        </p:nvPicPr>
        <p:blipFill rotWithShape="1">
          <a:blip r:embed="rId2"/>
          <a:srcRect l="-47" t="8912" r="-1855"/>
          <a:stretch/>
        </p:blipFill>
        <p:spPr>
          <a:xfrm>
            <a:off x="4270788" y="1949450"/>
            <a:ext cx="8091246" cy="4080646"/>
          </a:xfrm>
          <a:prstGeom prst="rect">
            <a:avLst/>
          </a:prstGeom>
          <a:effectLst>
            <a:outerShdw blurRad="50800" dist="38100" dir="2700000" algn="tl" rotWithShape="0">
              <a:srgbClr val="EBEEF2"/>
            </a:outerShdw>
          </a:effectLst>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49647" y="137250"/>
            <a:ext cx="4347067"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IMPACT EFFORT MATRIX  </a:t>
            </a:r>
            <a:endParaRPr lang="en-US" sz="2800" dirty="0">
              <a:solidFill>
                <a:schemeClr val="tx1">
                  <a:lumMod val="65000"/>
                  <a:lumOff val="35000"/>
                </a:schemeClr>
              </a:solidFill>
              <a:latin typeface="Century Gothic" panose="020B0502020202020204" pitchFamily="34" charset="0"/>
            </a:endParaRPr>
          </a:p>
        </p:txBody>
      </p:sp>
      <p:sp>
        <p:nvSpPr>
          <p:cNvPr id="4" name="Rectangle 3">
            <a:extLst>
              <a:ext uri="{FF2B5EF4-FFF2-40B4-BE49-F238E27FC236}">
                <a16:creationId xmlns:a16="http://schemas.microsoft.com/office/drawing/2014/main" id="{0A5B765C-42F6-7239-5E83-1C7B934302D1}"/>
              </a:ext>
            </a:extLst>
          </p:cNvPr>
          <p:cNvSpPr/>
          <p:nvPr/>
        </p:nvSpPr>
        <p:spPr>
          <a:xfrm>
            <a:off x="6386122" y="1055591"/>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C60340D2-4D60-E178-7E5B-4EBA99415171}"/>
              </a:ext>
            </a:extLst>
          </p:cNvPr>
          <p:cNvSpPr/>
          <p:nvPr/>
        </p:nvSpPr>
        <p:spPr>
          <a:xfrm>
            <a:off x="672892" y="3924419"/>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0BABD529-AC37-7F0D-1069-914BE0DDB01A}"/>
              </a:ext>
            </a:extLst>
          </p:cNvPr>
          <p:cNvSpPr/>
          <p:nvPr/>
        </p:nvSpPr>
        <p:spPr>
          <a:xfrm>
            <a:off x="6386122" y="3924419"/>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50862369-03DA-C246-70A0-68C3D5E03631}"/>
              </a:ext>
            </a:extLst>
          </p:cNvPr>
          <p:cNvSpPr/>
          <p:nvPr/>
        </p:nvSpPr>
        <p:spPr>
          <a:xfrm>
            <a:off x="657694" y="1044846"/>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8" name="Text Box 3">
            <a:extLst>
              <a:ext uri="{FF2B5EF4-FFF2-40B4-BE49-F238E27FC236}">
                <a16:creationId xmlns:a16="http://schemas.microsoft.com/office/drawing/2014/main" id="{FD3DCE6B-8315-BF34-4EC5-564C0C9FD52C}"/>
              </a:ext>
            </a:extLst>
          </p:cNvPr>
          <p:cNvSpPr txBox="1"/>
          <p:nvPr/>
        </p:nvSpPr>
        <p:spPr>
          <a:xfrm>
            <a:off x="657694" y="3107823"/>
            <a:ext cx="5222783" cy="322555"/>
          </a:xfrm>
          <a:prstGeom prst="rect">
            <a:avLst/>
          </a:prstGeom>
          <a:solidFill>
            <a:srgbClr val="76723E"/>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QUICK / EASY WINS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9" name="Text Box 3">
            <a:extLst>
              <a:ext uri="{FF2B5EF4-FFF2-40B4-BE49-F238E27FC236}">
                <a16:creationId xmlns:a16="http://schemas.microsoft.com/office/drawing/2014/main" id="{91C2E759-40E8-FFBB-D5B5-9CEF758A10C0}"/>
              </a:ext>
            </a:extLst>
          </p:cNvPr>
          <p:cNvSpPr txBox="1"/>
          <p:nvPr/>
        </p:nvSpPr>
        <p:spPr>
          <a:xfrm>
            <a:off x="6386122" y="3107823"/>
            <a:ext cx="5222783" cy="322437"/>
          </a:xfrm>
          <a:prstGeom prst="rect">
            <a:avLst/>
          </a:prstGeom>
          <a:solidFill>
            <a:srgbClr val="003C95"/>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E4D51951-5B24-CB44-676F-BC2A4536A382}"/>
              </a:ext>
            </a:extLst>
          </p:cNvPr>
          <p:cNvSpPr txBox="1"/>
          <p:nvPr/>
        </p:nvSpPr>
        <p:spPr>
          <a:xfrm>
            <a:off x="657694" y="3924419"/>
            <a:ext cx="5221949" cy="322555"/>
          </a:xfrm>
          <a:prstGeom prst="rect">
            <a:avLst/>
          </a:prstGeom>
          <a:solidFill>
            <a:srgbClr val="25ACAD"/>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FILL-IN</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C80A1FE8-BB26-A6CE-7A52-C0919C1B9236}"/>
              </a:ext>
            </a:extLst>
          </p:cNvPr>
          <p:cNvSpPr txBox="1"/>
          <p:nvPr/>
        </p:nvSpPr>
        <p:spPr>
          <a:xfrm>
            <a:off x="6386122" y="3924419"/>
            <a:ext cx="5222783" cy="322555"/>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THANKLESS TASKS / MONEY PIT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8" name="Text Box 3">
            <a:extLst>
              <a:ext uri="{FF2B5EF4-FFF2-40B4-BE49-F238E27FC236}">
                <a16:creationId xmlns:a16="http://schemas.microsoft.com/office/drawing/2014/main" id="{0089CAAA-5167-40AA-55C9-A450092E0F26}"/>
              </a:ext>
            </a:extLst>
          </p:cNvPr>
          <p:cNvSpPr txBox="1"/>
          <p:nvPr/>
        </p:nvSpPr>
        <p:spPr>
          <a:xfrm>
            <a:off x="672892" y="6256013"/>
            <a:ext cx="5221949" cy="42441"/>
          </a:xfrm>
          <a:prstGeom prst="rect">
            <a:avLst/>
          </a:prstGeom>
          <a:gradFill>
            <a:gsLst>
              <a:gs pos="100000">
                <a:schemeClr val="bg2"/>
              </a:gs>
              <a:gs pos="0">
                <a:srgbClr val="25ACAD"/>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9" name="Text Box 3">
            <a:extLst>
              <a:ext uri="{FF2B5EF4-FFF2-40B4-BE49-F238E27FC236}">
                <a16:creationId xmlns:a16="http://schemas.microsoft.com/office/drawing/2014/main" id="{1A378D8B-AF68-F429-C1D8-95B063B5CEA4}"/>
              </a:ext>
            </a:extLst>
          </p:cNvPr>
          <p:cNvSpPr txBox="1"/>
          <p:nvPr/>
        </p:nvSpPr>
        <p:spPr>
          <a:xfrm>
            <a:off x="6386122" y="6256013"/>
            <a:ext cx="5222783" cy="42441"/>
          </a:xfrm>
          <a:prstGeom prst="rect">
            <a:avLst/>
          </a:prstGeom>
          <a:gradFill>
            <a:gsLst>
              <a:gs pos="0">
                <a:schemeClr val="bg2"/>
              </a:gs>
              <a:gs pos="100000">
                <a:srgbClr val="ED4F3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0" name="Text Box 3">
            <a:extLst>
              <a:ext uri="{FF2B5EF4-FFF2-40B4-BE49-F238E27FC236}">
                <a16:creationId xmlns:a16="http://schemas.microsoft.com/office/drawing/2014/main" id="{1B2A230E-DE3F-D0CD-31E7-0FC9F383F7ED}"/>
              </a:ext>
            </a:extLst>
          </p:cNvPr>
          <p:cNvSpPr txBox="1"/>
          <p:nvPr/>
        </p:nvSpPr>
        <p:spPr>
          <a:xfrm>
            <a:off x="657694" y="1044846"/>
            <a:ext cx="5221949" cy="42441"/>
          </a:xfrm>
          <a:prstGeom prst="rect">
            <a:avLst/>
          </a:prstGeom>
          <a:gradFill>
            <a:gsLst>
              <a:gs pos="100000">
                <a:schemeClr val="bg2"/>
              </a:gs>
              <a:gs pos="0">
                <a:srgbClr val="76723E"/>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1" name="Text Box 3">
            <a:extLst>
              <a:ext uri="{FF2B5EF4-FFF2-40B4-BE49-F238E27FC236}">
                <a16:creationId xmlns:a16="http://schemas.microsoft.com/office/drawing/2014/main" id="{BF8DA632-1411-35BD-D841-8DF4E0E2474C}"/>
              </a:ext>
            </a:extLst>
          </p:cNvPr>
          <p:cNvSpPr txBox="1"/>
          <p:nvPr/>
        </p:nvSpPr>
        <p:spPr>
          <a:xfrm>
            <a:off x="6386122" y="1044846"/>
            <a:ext cx="5222783" cy="42441"/>
          </a:xfrm>
          <a:prstGeom prst="rect">
            <a:avLst/>
          </a:prstGeom>
          <a:gradFill>
            <a:gsLst>
              <a:gs pos="0">
                <a:schemeClr val="bg2"/>
              </a:gs>
              <a:gs pos="100000">
                <a:srgbClr val="003C9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3" name="Up-Down Arrow 32">
            <a:extLst>
              <a:ext uri="{FF2B5EF4-FFF2-40B4-BE49-F238E27FC236}">
                <a16:creationId xmlns:a16="http://schemas.microsoft.com/office/drawing/2014/main" id="{57AE501C-322C-5FD2-CA39-A0B2D26E0B98}"/>
              </a:ext>
            </a:extLst>
          </p:cNvPr>
          <p:cNvSpPr/>
          <p:nvPr/>
        </p:nvSpPr>
        <p:spPr>
          <a:xfrm rot="5400000">
            <a:off x="5825577" y="-2203089"/>
            <a:ext cx="624840" cy="11776701"/>
          </a:xfrm>
          <a:prstGeom prst="upDownArrow">
            <a:avLst>
              <a:gd name="adj1" fmla="val 46295"/>
              <a:gd name="adj2" fmla="val 50000"/>
            </a:avLst>
          </a:prstGeom>
          <a:gradFill>
            <a:gsLst>
              <a:gs pos="48000">
                <a:schemeClr val="bg2">
                  <a:lumMod val="75000"/>
                </a:schemeClr>
              </a:gs>
              <a:gs pos="100000">
                <a:srgbClr val="25ACAD"/>
              </a:gs>
              <a:gs pos="0">
                <a:srgbClr val="ED4F35"/>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Up-Down Arrow 33">
            <a:extLst>
              <a:ext uri="{FF2B5EF4-FFF2-40B4-BE49-F238E27FC236}">
                <a16:creationId xmlns:a16="http://schemas.microsoft.com/office/drawing/2014/main" id="{F03A543A-FA30-3D72-E295-27DFCF6B1183}"/>
              </a:ext>
            </a:extLst>
          </p:cNvPr>
          <p:cNvSpPr/>
          <p:nvPr/>
        </p:nvSpPr>
        <p:spPr>
          <a:xfrm>
            <a:off x="5827209" y="647179"/>
            <a:ext cx="624840" cy="6080558"/>
          </a:xfrm>
          <a:prstGeom prst="upDownArrow">
            <a:avLst>
              <a:gd name="adj1" fmla="val 46295"/>
              <a:gd name="adj2" fmla="val 50000"/>
            </a:avLst>
          </a:prstGeom>
          <a:gradFill>
            <a:gsLst>
              <a:gs pos="51000">
                <a:schemeClr val="bg2">
                  <a:lumMod val="75000"/>
                </a:schemeClr>
              </a:gs>
              <a:gs pos="100000">
                <a:srgbClr val="3CB3C4"/>
              </a:gs>
              <a:gs pos="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Text Box 3">
            <a:extLst>
              <a:ext uri="{FF2B5EF4-FFF2-40B4-BE49-F238E27FC236}">
                <a16:creationId xmlns:a16="http://schemas.microsoft.com/office/drawing/2014/main" id="{1744C430-492B-2BF3-EB57-5C862101BD78}"/>
              </a:ext>
            </a:extLst>
          </p:cNvPr>
          <p:cNvSpPr txBox="1"/>
          <p:nvPr/>
        </p:nvSpPr>
        <p:spPr>
          <a:xfrm>
            <a:off x="664004" y="3548793"/>
            <a:ext cx="146304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 EFFORT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6" name="Text Box 3">
            <a:extLst>
              <a:ext uri="{FF2B5EF4-FFF2-40B4-BE49-F238E27FC236}">
                <a16:creationId xmlns:a16="http://schemas.microsoft.com/office/drawing/2014/main" id="{94509E8E-7361-019E-AFCD-DDC8079764F5}"/>
              </a:ext>
            </a:extLst>
          </p:cNvPr>
          <p:cNvSpPr txBox="1"/>
          <p:nvPr/>
        </p:nvSpPr>
        <p:spPr>
          <a:xfrm>
            <a:off x="9869006" y="3548793"/>
            <a:ext cx="173736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 EFFORT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7" name="Text Box 3">
            <a:extLst>
              <a:ext uri="{FF2B5EF4-FFF2-40B4-BE49-F238E27FC236}">
                <a16:creationId xmlns:a16="http://schemas.microsoft.com/office/drawing/2014/main" id="{57CE9412-F8ED-650D-705B-2941D6327997}"/>
              </a:ext>
            </a:extLst>
          </p:cNvPr>
          <p:cNvSpPr txBox="1"/>
          <p:nvPr/>
        </p:nvSpPr>
        <p:spPr>
          <a:xfrm rot="16200000">
            <a:off x="5103233" y="5078377"/>
            <a:ext cx="197866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a:t>
            </a:r>
            <a:r>
              <a:rPr lang="en-US" sz="28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8" name="Text Box 3">
            <a:extLst>
              <a:ext uri="{FF2B5EF4-FFF2-40B4-BE49-F238E27FC236}">
                <a16:creationId xmlns:a16="http://schemas.microsoft.com/office/drawing/2014/main" id="{B4C02F22-21B2-E430-BBE2-39425B6EEE44}"/>
              </a:ext>
            </a:extLst>
          </p:cNvPr>
          <p:cNvSpPr txBox="1"/>
          <p:nvPr/>
        </p:nvSpPr>
        <p:spPr>
          <a:xfrm rot="16200000">
            <a:off x="5276219" y="1585669"/>
            <a:ext cx="164592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a:t>
            </a:r>
            <a:r>
              <a:rPr lang="en-US" sz="28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8664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7390</TotalTime>
  <Words>235</Words>
  <Application>Microsoft Macintosh PowerPoint</Application>
  <PresentationFormat>Widescreen</PresentationFormat>
  <Paragraphs>26</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Megan Herchold</cp:lastModifiedBy>
  <cp:revision>107</cp:revision>
  <cp:lastPrinted>2020-08-31T22:23:58Z</cp:lastPrinted>
  <dcterms:created xsi:type="dcterms:W3CDTF">2021-07-07T23:54:57Z</dcterms:created>
  <dcterms:modified xsi:type="dcterms:W3CDTF">2025-10-22T20:34:02Z</dcterms:modified>
</cp:coreProperties>
</file>