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342"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C084FC"/>
    <a:srgbClr val="F4A261"/>
    <a:srgbClr val="9B5DE5"/>
    <a:srgbClr val="EC6F91"/>
    <a:srgbClr val="F76C6C"/>
    <a:srgbClr val="FFD166"/>
    <a:srgbClr val="D4E157"/>
    <a:srgbClr val="97E97C"/>
    <a:srgbClr val="4ECD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62" autoAdjust="0"/>
    <p:restoredTop sz="94660"/>
  </p:normalViewPr>
  <p:slideViewPr>
    <p:cSldViewPr snapToGrid="0">
      <p:cViewPr varScale="1">
        <p:scale>
          <a:sx n="100" d="100"/>
          <a:sy n="100" d="100"/>
        </p:scale>
        <p:origin x="160" y="7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55"/>
        <p:cNvGrpSpPr/>
        <p:nvPr/>
      </p:nvGrpSpPr>
      <p:grpSpPr>
        <a:xfrm>
          <a:off x="0" y="0"/>
          <a:ext cx="0" cy="0"/>
          <a:chOff x="0" y="0"/>
          <a:chExt cx="0" cy="0"/>
        </a:xfrm>
      </p:grpSpPr>
      <p:sp>
        <p:nvSpPr>
          <p:cNvPr id="56" name="Google Shape;5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8" name="Google Shape;5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25697" y="141291"/>
            <a:ext cx="6950745" cy="492443"/>
          </a:xfrm>
          <a:prstGeom prst="rect">
            <a:avLst/>
          </a:prstGeom>
          <a:noFill/>
        </p:spPr>
        <p:txBody>
          <a:bodyPr wrap="square" rtlCol="0">
            <a:spAutoFit/>
          </a:bodyPr>
          <a:lstStyle/>
          <a:p>
            <a:r>
              <a:rPr lang="en-US" sz="2600" b="1" dirty="0">
                <a:solidFill>
                  <a:schemeClr val="bg2">
                    <a:lumMod val="50000"/>
                  </a:schemeClr>
                </a:solidFill>
                <a:latin typeface="Century Gothic" panose="020B0502020202020204" pitchFamily="34" charset="0"/>
              </a:rPr>
              <a:t>Sales PowerPoint Timeline Template</a:t>
            </a:r>
          </a:p>
        </p:txBody>
      </p:sp>
      <p:pic>
        <p:nvPicPr>
          <p:cNvPr id="5" name="Picture 4">
            <a:extLst>
              <a:ext uri="{FF2B5EF4-FFF2-40B4-BE49-F238E27FC236}">
                <a16:creationId xmlns:a16="http://schemas.microsoft.com/office/drawing/2014/main" id="{1851420D-A44A-1D6B-70DA-05F4E657B4BE}"/>
              </a:ext>
            </a:extLst>
          </p:cNvPr>
          <p:cNvPicPr>
            <a:picLocks noChangeAspect="1"/>
          </p:cNvPicPr>
          <p:nvPr/>
        </p:nvPicPr>
        <p:blipFill>
          <a:blip r:embed="rId2"/>
          <a:srcRect/>
          <a:stretch/>
        </p:blipFill>
        <p:spPr>
          <a:xfrm>
            <a:off x="2374318" y="1587437"/>
            <a:ext cx="9604248" cy="4959481"/>
          </a:xfrm>
          <a:prstGeom prst="rect">
            <a:avLst/>
          </a:prstGeom>
          <a:effectLst>
            <a:softEdge rad="317500"/>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Shape 164"/>
        <p:cNvGrpSpPr/>
        <p:nvPr/>
      </p:nvGrpSpPr>
      <p:grpSpPr>
        <a:xfrm>
          <a:off x="0" y="0"/>
          <a:ext cx="0" cy="0"/>
          <a:chOff x="0" y="0"/>
          <a:chExt cx="0" cy="0"/>
        </a:xfrm>
      </p:grpSpPr>
      <p:sp>
        <p:nvSpPr>
          <p:cNvPr id="13" name="Rounded Rectangle 12">
            <a:extLst>
              <a:ext uri="{FF2B5EF4-FFF2-40B4-BE49-F238E27FC236}">
                <a16:creationId xmlns:a16="http://schemas.microsoft.com/office/drawing/2014/main" id="{1DE1E415-A13A-F3CC-9329-21C0A68D1947}"/>
              </a:ext>
            </a:extLst>
          </p:cNvPr>
          <p:cNvSpPr/>
          <p:nvPr/>
        </p:nvSpPr>
        <p:spPr>
          <a:xfrm>
            <a:off x="591312" y="2840736"/>
            <a:ext cx="1066800" cy="938784"/>
          </a:xfrm>
          <a:prstGeom prst="roundRect">
            <a:avLst/>
          </a:prstGeom>
          <a:solidFill>
            <a:schemeClr val="bg2">
              <a:lumMod val="60000"/>
              <a:lumOff val="40000"/>
            </a:schemeClr>
          </a:solidFill>
          <a:ln>
            <a:noFill/>
          </a:ln>
          <a:effectLst>
            <a:outerShdw blurRad="50800" dist="38100" algn="l" rotWithShape="0">
              <a:schemeClr val="bg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4" name="Rounded Rectangle 13">
            <a:extLst>
              <a:ext uri="{FF2B5EF4-FFF2-40B4-BE49-F238E27FC236}">
                <a16:creationId xmlns:a16="http://schemas.microsoft.com/office/drawing/2014/main" id="{C1CE41C6-3C19-E2C7-E96D-96B8602CC1AE}"/>
              </a:ext>
            </a:extLst>
          </p:cNvPr>
          <p:cNvSpPr/>
          <p:nvPr/>
        </p:nvSpPr>
        <p:spPr>
          <a:xfrm>
            <a:off x="591312" y="4041648"/>
            <a:ext cx="1066800" cy="938784"/>
          </a:xfrm>
          <a:prstGeom prst="roundRect">
            <a:avLst/>
          </a:prstGeom>
          <a:solidFill>
            <a:schemeClr val="bg2">
              <a:lumMod val="75000"/>
            </a:schemeClr>
          </a:solidFill>
          <a:ln>
            <a:noFill/>
          </a:ln>
          <a:effectLst>
            <a:outerShdw blurRad="50800" dist="38100" algn="l" rotWithShape="0">
              <a:schemeClr val="bg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6" name="Rounded Rectangle 15">
            <a:extLst>
              <a:ext uri="{FF2B5EF4-FFF2-40B4-BE49-F238E27FC236}">
                <a16:creationId xmlns:a16="http://schemas.microsoft.com/office/drawing/2014/main" id="{7B092BA8-A69B-38EA-ED86-C5DA60E13415}"/>
              </a:ext>
            </a:extLst>
          </p:cNvPr>
          <p:cNvSpPr/>
          <p:nvPr/>
        </p:nvSpPr>
        <p:spPr>
          <a:xfrm>
            <a:off x="591312" y="5242560"/>
            <a:ext cx="1066800" cy="938784"/>
          </a:xfrm>
          <a:prstGeom prst="roundRect">
            <a:avLst/>
          </a:prstGeom>
          <a:solidFill>
            <a:schemeClr val="bg2">
              <a:lumMod val="50000"/>
            </a:schemeClr>
          </a:solidFill>
          <a:ln>
            <a:noFill/>
          </a:ln>
          <a:effectLst>
            <a:outerShdw blurRad="50800" dist="38100" algn="l" rotWithShape="0">
              <a:schemeClr val="bg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Rounded Rectangle 10">
            <a:extLst>
              <a:ext uri="{FF2B5EF4-FFF2-40B4-BE49-F238E27FC236}">
                <a16:creationId xmlns:a16="http://schemas.microsoft.com/office/drawing/2014/main" id="{A6ADD3FA-7C2B-7F06-A4A6-B1026BCA0098}"/>
              </a:ext>
            </a:extLst>
          </p:cNvPr>
          <p:cNvSpPr/>
          <p:nvPr/>
        </p:nvSpPr>
        <p:spPr>
          <a:xfrm>
            <a:off x="591312" y="609600"/>
            <a:ext cx="1066800" cy="938784"/>
          </a:xfrm>
          <a:prstGeom prst="roundRect">
            <a:avLst/>
          </a:prstGeom>
          <a:solidFill>
            <a:schemeClr val="bg2">
              <a:lumMod val="20000"/>
              <a:lumOff val="80000"/>
            </a:schemeClr>
          </a:solidFill>
          <a:ln>
            <a:noFill/>
          </a:ln>
          <a:effectLst>
            <a:outerShdw blurRad="50800" dist="38100" algn="l" rotWithShape="0">
              <a:schemeClr val="bg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latin typeface="Century Gothic" panose="020B0502020202020204" pitchFamily="34" charset="0"/>
            </a:endParaRPr>
          </a:p>
        </p:txBody>
      </p:sp>
      <p:sp>
        <p:nvSpPr>
          <p:cNvPr id="93" name="TextBox 92">
            <a:extLst>
              <a:ext uri="{FF2B5EF4-FFF2-40B4-BE49-F238E27FC236}">
                <a16:creationId xmlns:a16="http://schemas.microsoft.com/office/drawing/2014/main" id="{A78EB58F-34BF-F17D-764E-C172FB1B4CF0}"/>
              </a:ext>
            </a:extLst>
          </p:cNvPr>
          <p:cNvSpPr txBox="1"/>
          <p:nvPr/>
        </p:nvSpPr>
        <p:spPr>
          <a:xfrm>
            <a:off x="4939273" y="6423843"/>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
        <p:nvSpPr>
          <p:cNvPr id="12" name="Rounded Rectangle 11">
            <a:extLst>
              <a:ext uri="{FF2B5EF4-FFF2-40B4-BE49-F238E27FC236}">
                <a16:creationId xmlns:a16="http://schemas.microsoft.com/office/drawing/2014/main" id="{1E7CEB0B-E418-66B0-ED45-8883A141D992}"/>
              </a:ext>
            </a:extLst>
          </p:cNvPr>
          <p:cNvSpPr/>
          <p:nvPr/>
        </p:nvSpPr>
        <p:spPr>
          <a:xfrm>
            <a:off x="591312" y="1725168"/>
            <a:ext cx="1066800" cy="938784"/>
          </a:xfrm>
          <a:prstGeom prst="roundRect">
            <a:avLst/>
          </a:prstGeom>
          <a:solidFill>
            <a:schemeClr val="bg2">
              <a:lumMod val="40000"/>
              <a:lumOff val="60000"/>
            </a:schemeClr>
          </a:solidFill>
          <a:ln>
            <a:noFill/>
          </a:ln>
          <a:effectLst>
            <a:outerShdw blurRad="50800" dist="38100" algn="l" rotWithShape="0">
              <a:schemeClr val="bg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latin typeface="Century Gothic" panose="020B0502020202020204" pitchFamily="34" charset="0"/>
            </a:endParaRPr>
          </a:p>
        </p:txBody>
      </p:sp>
      <p:sp>
        <p:nvSpPr>
          <p:cNvPr id="26" name="Rounded Rectangle 25">
            <a:extLst>
              <a:ext uri="{FF2B5EF4-FFF2-40B4-BE49-F238E27FC236}">
                <a16:creationId xmlns:a16="http://schemas.microsoft.com/office/drawing/2014/main" id="{76693A13-AF87-7642-B749-379ED2939F85}"/>
              </a:ext>
            </a:extLst>
          </p:cNvPr>
          <p:cNvSpPr/>
          <p:nvPr/>
        </p:nvSpPr>
        <p:spPr>
          <a:xfrm>
            <a:off x="3386485" y="579116"/>
            <a:ext cx="7973568" cy="1024127"/>
          </a:xfrm>
          <a:prstGeom prst="roundRect">
            <a:avLst/>
          </a:prstGeom>
          <a:solidFill>
            <a:schemeClr val="bg1">
              <a:lumMod val="95000"/>
            </a:schemeClr>
          </a:solidFill>
          <a:ln>
            <a:noFill/>
          </a:ln>
          <a:effectLst>
            <a:outerShdw blurRad="50800" dist="38100" dir="5400000" algn="t" rotWithShape="0">
              <a:schemeClr val="bg2">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lang="en-US" sz="1200" dirty="0">
                <a:solidFill>
                  <a:schemeClr val="bg2">
                    <a:lumMod val="50000"/>
                  </a:schemeClr>
                </a:solidFill>
                <a:latin typeface="Century Gothic" panose="020B0502020202020204" pitchFamily="34" charset="0"/>
              </a:rPr>
              <a:t>Enter initial sales activity here, such as identifying leads or sending outreach messages.</a:t>
            </a:r>
            <a:endParaRPr lang="en-US" sz="1100" dirty="0">
              <a:solidFill>
                <a:schemeClr val="bg2">
                  <a:lumMod val="50000"/>
                </a:schemeClr>
              </a:solidFill>
              <a:latin typeface="Century Gothic" panose="020B0502020202020204" pitchFamily="34" charset="0"/>
            </a:endParaRPr>
          </a:p>
        </p:txBody>
      </p:sp>
      <p:sp>
        <p:nvSpPr>
          <p:cNvPr id="27" name="Rounded Rectangle 26">
            <a:extLst>
              <a:ext uri="{FF2B5EF4-FFF2-40B4-BE49-F238E27FC236}">
                <a16:creationId xmlns:a16="http://schemas.microsoft.com/office/drawing/2014/main" id="{007BC184-F058-BD02-591E-8B18D60AD86F}"/>
              </a:ext>
            </a:extLst>
          </p:cNvPr>
          <p:cNvSpPr/>
          <p:nvPr/>
        </p:nvSpPr>
        <p:spPr>
          <a:xfrm>
            <a:off x="3386485" y="1749167"/>
            <a:ext cx="7973568" cy="1024127"/>
          </a:xfrm>
          <a:prstGeom prst="roundRect">
            <a:avLst/>
          </a:prstGeom>
          <a:solidFill>
            <a:schemeClr val="bg1">
              <a:lumMod val="95000"/>
            </a:schemeClr>
          </a:solidFill>
          <a:ln>
            <a:noFill/>
          </a:ln>
          <a:effectLst>
            <a:outerShdw blurRad="50800" dist="38100" dir="5400000" algn="t" rotWithShape="0">
              <a:schemeClr val="bg2">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lang="en-US" sz="1200" i="1" dirty="0">
                <a:solidFill>
                  <a:schemeClr val="bg2">
                    <a:lumMod val="50000"/>
                  </a:schemeClr>
                </a:solidFill>
                <a:latin typeface="Century Gothic" panose="020B0502020202020204" pitchFamily="34" charset="0"/>
              </a:rPr>
              <a:t>Add details about how you assess client fit, budget, or interest level.</a:t>
            </a:r>
            <a:endParaRPr lang="en-US" sz="1100" i="1" dirty="0">
              <a:solidFill>
                <a:schemeClr val="bg2">
                  <a:lumMod val="50000"/>
                </a:schemeClr>
              </a:solidFill>
              <a:latin typeface="Century Gothic" panose="020B0502020202020204" pitchFamily="34" charset="0"/>
            </a:endParaRPr>
          </a:p>
        </p:txBody>
      </p:sp>
      <p:sp>
        <p:nvSpPr>
          <p:cNvPr id="28" name="Rounded Rectangle 27">
            <a:extLst>
              <a:ext uri="{FF2B5EF4-FFF2-40B4-BE49-F238E27FC236}">
                <a16:creationId xmlns:a16="http://schemas.microsoft.com/office/drawing/2014/main" id="{6D537048-8470-0DC4-46EB-9C1DDF351A85}"/>
              </a:ext>
            </a:extLst>
          </p:cNvPr>
          <p:cNvSpPr/>
          <p:nvPr/>
        </p:nvSpPr>
        <p:spPr>
          <a:xfrm>
            <a:off x="3386485" y="2852543"/>
            <a:ext cx="7973568" cy="1024127"/>
          </a:xfrm>
          <a:prstGeom prst="roundRect">
            <a:avLst/>
          </a:prstGeom>
          <a:solidFill>
            <a:schemeClr val="bg1">
              <a:lumMod val="95000"/>
            </a:schemeClr>
          </a:solidFill>
          <a:ln>
            <a:noFill/>
          </a:ln>
          <a:effectLst>
            <a:outerShdw blurRad="50800" dist="38100" dir="5400000" algn="t" rotWithShape="0">
              <a:schemeClr val="bg2">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lang="en-US" sz="1200" i="1" dirty="0">
                <a:solidFill>
                  <a:schemeClr val="bg2">
                    <a:lumMod val="50000"/>
                  </a:schemeClr>
                </a:solidFill>
                <a:latin typeface="Century Gothic" panose="020B0502020202020204" pitchFamily="34" charset="0"/>
              </a:rPr>
              <a:t> Use this space to outline product demos, proposals, or tailored presentations.</a:t>
            </a:r>
            <a:endParaRPr lang="en-US" sz="1100" i="1" dirty="0">
              <a:solidFill>
                <a:schemeClr val="bg2">
                  <a:lumMod val="50000"/>
                </a:schemeClr>
              </a:solidFill>
              <a:latin typeface="Century Gothic" panose="020B0502020202020204" pitchFamily="34" charset="0"/>
            </a:endParaRPr>
          </a:p>
        </p:txBody>
      </p:sp>
      <p:sp>
        <p:nvSpPr>
          <p:cNvPr id="29" name="Rounded Rectangle 28">
            <a:extLst>
              <a:ext uri="{FF2B5EF4-FFF2-40B4-BE49-F238E27FC236}">
                <a16:creationId xmlns:a16="http://schemas.microsoft.com/office/drawing/2014/main" id="{45302C9B-D50D-4808-6FBD-63E1B5D2F6EC}"/>
              </a:ext>
            </a:extLst>
          </p:cNvPr>
          <p:cNvSpPr/>
          <p:nvPr/>
        </p:nvSpPr>
        <p:spPr>
          <a:xfrm>
            <a:off x="3386485" y="3968496"/>
            <a:ext cx="7973568" cy="1024127"/>
          </a:xfrm>
          <a:prstGeom prst="roundRect">
            <a:avLst/>
          </a:prstGeom>
          <a:solidFill>
            <a:schemeClr val="bg1">
              <a:lumMod val="95000"/>
            </a:schemeClr>
          </a:solidFill>
          <a:ln>
            <a:noFill/>
          </a:ln>
          <a:effectLst>
            <a:outerShdw blurRad="50800" dist="38100" dir="5400000" algn="t" rotWithShape="0">
              <a:schemeClr val="bg2">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lang="en-US" sz="1200" i="1" dirty="0">
                <a:solidFill>
                  <a:schemeClr val="bg2">
                    <a:lumMod val="50000"/>
                  </a:schemeClr>
                </a:solidFill>
                <a:latin typeface="Century Gothic" panose="020B0502020202020204" pitchFamily="34" charset="0"/>
              </a:rPr>
              <a:t> Record actions related to addressing objections, refining terms, and signing deals.</a:t>
            </a:r>
            <a:endParaRPr lang="en-US" sz="1100" i="1" dirty="0">
              <a:solidFill>
                <a:schemeClr val="bg2">
                  <a:lumMod val="50000"/>
                </a:schemeClr>
              </a:solidFill>
              <a:latin typeface="Century Gothic" panose="020B0502020202020204" pitchFamily="34" charset="0"/>
            </a:endParaRPr>
          </a:p>
        </p:txBody>
      </p:sp>
      <p:sp>
        <p:nvSpPr>
          <p:cNvPr id="30" name="Rounded Rectangle 29">
            <a:extLst>
              <a:ext uri="{FF2B5EF4-FFF2-40B4-BE49-F238E27FC236}">
                <a16:creationId xmlns:a16="http://schemas.microsoft.com/office/drawing/2014/main" id="{467EC9E4-057A-B6F9-4B08-2B8863F08E1E}"/>
              </a:ext>
            </a:extLst>
          </p:cNvPr>
          <p:cNvSpPr/>
          <p:nvPr/>
        </p:nvSpPr>
        <p:spPr>
          <a:xfrm>
            <a:off x="3386485" y="5071872"/>
            <a:ext cx="7973568" cy="1024127"/>
          </a:xfrm>
          <a:prstGeom prst="roundRect">
            <a:avLst/>
          </a:prstGeom>
          <a:solidFill>
            <a:schemeClr val="bg1">
              <a:lumMod val="95000"/>
            </a:schemeClr>
          </a:solidFill>
          <a:ln>
            <a:noFill/>
          </a:ln>
          <a:effectLst>
            <a:outerShdw blurRad="50800" dist="38100" dir="5400000" algn="t" rotWithShape="0">
              <a:schemeClr val="bg2">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lang="en-US" sz="1200" i="1" dirty="0">
                <a:solidFill>
                  <a:schemeClr val="bg2">
                    <a:lumMod val="50000"/>
                  </a:schemeClr>
                </a:solidFill>
                <a:latin typeface="Century Gothic" panose="020B0502020202020204" pitchFamily="34" charset="0"/>
              </a:rPr>
              <a:t>Highlight post-sale activities such as onboarding, check-ins, or upsell opportunities.</a:t>
            </a:r>
            <a:endParaRPr lang="en-US" sz="1100" i="1" dirty="0">
              <a:solidFill>
                <a:schemeClr val="bg2">
                  <a:lumMod val="50000"/>
                </a:schemeClr>
              </a:solidFill>
              <a:latin typeface="Century Gothic" panose="020B0502020202020204" pitchFamily="34" charset="0"/>
            </a:endParaRPr>
          </a:p>
        </p:txBody>
      </p:sp>
      <p:pic>
        <p:nvPicPr>
          <p:cNvPr id="35" name="Graphic 34" descr="Puzzle outline">
            <a:extLst>
              <a:ext uri="{FF2B5EF4-FFF2-40B4-BE49-F238E27FC236}">
                <a16:creationId xmlns:a16="http://schemas.microsoft.com/office/drawing/2014/main" id="{5FBDFC40-251D-513A-F7F8-228244B0E28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000" y="719328"/>
            <a:ext cx="694944" cy="694944"/>
          </a:xfrm>
          <a:prstGeom prst="rect">
            <a:avLst/>
          </a:prstGeom>
          <a:effectLst>
            <a:outerShdw blurRad="63500" sx="102000" sy="102000" algn="ctr" rotWithShape="0">
              <a:prstClr val="black">
                <a:alpha val="40000"/>
              </a:prstClr>
            </a:outerShdw>
          </a:effectLst>
        </p:spPr>
      </p:pic>
      <p:cxnSp>
        <p:nvCxnSpPr>
          <p:cNvPr id="38" name="Straight Connector 37">
            <a:extLst>
              <a:ext uri="{FF2B5EF4-FFF2-40B4-BE49-F238E27FC236}">
                <a16:creationId xmlns:a16="http://schemas.microsoft.com/office/drawing/2014/main" id="{9545FF4E-6C96-370A-1DC3-3DB97658B44D}"/>
              </a:ext>
            </a:extLst>
          </p:cNvPr>
          <p:cNvCxnSpPr>
            <a:cxnSpLocks/>
          </p:cNvCxnSpPr>
          <p:nvPr/>
        </p:nvCxnSpPr>
        <p:spPr>
          <a:xfrm>
            <a:off x="1822274" y="1174495"/>
            <a:ext cx="1445339" cy="0"/>
          </a:xfrm>
          <a:prstGeom prst="line">
            <a:avLst/>
          </a:prstGeom>
          <a:ln w="22225">
            <a:solidFill>
              <a:schemeClr val="bg2">
                <a:lumMod val="20000"/>
                <a:lumOff val="8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16E62045-6705-AC01-0240-D0BF1ED9ACF8}"/>
              </a:ext>
            </a:extLst>
          </p:cNvPr>
          <p:cNvCxnSpPr>
            <a:cxnSpLocks/>
          </p:cNvCxnSpPr>
          <p:nvPr/>
        </p:nvCxnSpPr>
        <p:spPr>
          <a:xfrm>
            <a:off x="1804416" y="2243326"/>
            <a:ext cx="1463197" cy="0"/>
          </a:xfrm>
          <a:prstGeom prst="line">
            <a:avLst/>
          </a:prstGeom>
          <a:ln w="22225">
            <a:solidFill>
              <a:schemeClr val="bg2">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BEE8400-CCD6-1370-F950-1D5DEFDDC351}"/>
              </a:ext>
            </a:extLst>
          </p:cNvPr>
          <p:cNvCxnSpPr>
            <a:cxnSpLocks/>
          </p:cNvCxnSpPr>
          <p:nvPr/>
        </p:nvCxnSpPr>
        <p:spPr>
          <a:xfrm>
            <a:off x="1804416" y="3358893"/>
            <a:ext cx="1463197" cy="5713"/>
          </a:xfrm>
          <a:prstGeom prst="line">
            <a:avLst/>
          </a:prstGeom>
          <a:ln w="22225">
            <a:solidFill>
              <a:schemeClr val="bg2">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889DACD-9BBE-92CD-5DC2-48276CCA81E7}"/>
              </a:ext>
            </a:extLst>
          </p:cNvPr>
          <p:cNvCxnSpPr>
            <a:cxnSpLocks/>
          </p:cNvCxnSpPr>
          <p:nvPr/>
        </p:nvCxnSpPr>
        <p:spPr>
          <a:xfrm>
            <a:off x="1804416" y="4511040"/>
            <a:ext cx="1463197" cy="0"/>
          </a:xfrm>
          <a:prstGeom prst="line">
            <a:avLst/>
          </a:prstGeom>
          <a:ln w="22225">
            <a:solidFill>
              <a:schemeClr val="bg2">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C96DC77-748F-E546-2D4C-00E96746992A}"/>
              </a:ext>
            </a:extLst>
          </p:cNvPr>
          <p:cNvCxnSpPr>
            <a:cxnSpLocks/>
          </p:cNvCxnSpPr>
          <p:nvPr/>
        </p:nvCxnSpPr>
        <p:spPr>
          <a:xfrm>
            <a:off x="1804416" y="5718048"/>
            <a:ext cx="1463197" cy="0"/>
          </a:xfrm>
          <a:prstGeom prst="line">
            <a:avLst/>
          </a:prstGeom>
          <a:ln w="22225">
            <a:solidFill>
              <a:schemeClr val="bg2">
                <a:lumMod val="50000"/>
              </a:schemeClr>
            </a:solidFill>
            <a:prstDash val="sysDot"/>
          </a:ln>
        </p:spPr>
        <p:style>
          <a:lnRef idx="1">
            <a:schemeClr val="accent1"/>
          </a:lnRef>
          <a:fillRef idx="0">
            <a:schemeClr val="accent1"/>
          </a:fillRef>
          <a:effectRef idx="0">
            <a:schemeClr val="accent1"/>
          </a:effectRef>
          <a:fontRef idx="minor">
            <a:schemeClr val="tx1"/>
          </a:fontRef>
        </p:style>
      </p:cxnSp>
      <p:pic>
        <p:nvPicPr>
          <p:cNvPr id="51" name="Graphic 50" descr="Meeting outline">
            <a:extLst>
              <a:ext uri="{FF2B5EF4-FFF2-40B4-BE49-F238E27FC236}">
                <a16:creationId xmlns:a16="http://schemas.microsoft.com/office/drawing/2014/main" id="{0BF06DC3-00B6-CE1C-8EB7-83A56634A5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78099" y="1810512"/>
            <a:ext cx="688848" cy="688848"/>
          </a:xfrm>
          <a:prstGeom prst="rect">
            <a:avLst/>
          </a:prstGeom>
          <a:effectLst>
            <a:outerShdw blurRad="63500" sx="102000" sy="102000" algn="ctr" rotWithShape="0">
              <a:prstClr val="black">
                <a:alpha val="40000"/>
              </a:prstClr>
            </a:outerShdw>
          </a:effectLst>
        </p:spPr>
      </p:pic>
      <p:pic>
        <p:nvPicPr>
          <p:cNvPr id="54" name="Graphic 53" descr="Group of people outline">
            <a:extLst>
              <a:ext uri="{FF2B5EF4-FFF2-40B4-BE49-F238E27FC236}">
                <a16:creationId xmlns:a16="http://schemas.microsoft.com/office/drawing/2014/main" id="{18E867B7-13A6-4DEB-A349-1EC25692E50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5970" y="2926080"/>
            <a:ext cx="737616" cy="737616"/>
          </a:xfrm>
          <a:prstGeom prst="rect">
            <a:avLst/>
          </a:prstGeom>
          <a:effectLst>
            <a:outerShdw blurRad="63500" sx="102000" sy="102000" algn="ctr" rotWithShape="0">
              <a:schemeClr val="accent3">
                <a:lumMod val="20000"/>
                <a:lumOff val="80000"/>
                <a:alpha val="40000"/>
              </a:schemeClr>
            </a:outerShdw>
          </a:effectLst>
        </p:spPr>
      </p:pic>
      <p:pic>
        <p:nvPicPr>
          <p:cNvPr id="56" name="Graphic 55" descr="Bullseye outline">
            <a:extLst>
              <a:ext uri="{FF2B5EF4-FFF2-40B4-BE49-F238E27FC236}">
                <a16:creationId xmlns:a16="http://schemas.microsoft.com/office/drawing/2014/main" id="{B2C69483-3588-9AE9-C476-FFF02B4CFBFD}"/>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13144" y="5312732"/>
            <a:ext cx="783267" cy="783267"/>
          </a:xfrm>
          <a:prstGeom prst="rect">
            <a:avLst/>
          </a:prstGeom>
          <a:effectLst>
            <a:outerShdw blurRad="63500" sx="102000" sy="102000" algn="ctr" rotWithShape="0">
              <a:schemeClr val="bg1">
                <a:lumMod val="95000"/>
                <a:alpha val="40000"/>
              </a:schemeClr>
            </a:outerShdw>
          </a:effectLst>
        </p:spPr>
      </p:pic>
      <p:pic>
        <p:nvPicPr>
          <p:cNvPr id="58" name="Graphic 57" descr="Bar graph with upward trend outline">
            <a:extLst>
              <a:ext uri="{FF2B5EF4-FFF2-40B4-BE49-F238E27FC236}">
                <a16:creationId xmlns:a16="http://schemas.microsoft.com/office/drawing/2014/main" id="{BC726389-1164-4F59-48C9-F69635F419EA}"/>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762000" y="4160590"/>
            <a:ext cx="691896" cy="691896"/>
          </a:xfrm>
          <a:prstGeom prst="rect">
            <a:avLst/>
          </a:prstGeom>
          <a:effectLst>
            <a:outerShdw blurRad="63500" sx="102000" sy="102000" algn="ctr" rotWithShape="0">
              <a:schemeClr val="bg1">
                <a:lumMod val="95000"/>
                <a:alpha val="40000"/>
              </a:schemeClr>
            </a:outerShdw>
          </a:effectLst>
        </p:spPr>
      </p:pic>
      <p:sp>
        <p:nvSpPr>
          <p:cNvPr id="59" name="TextBox 58">
            <a:extLst>
              <a:ext uri="{FF2B5EF4-FFF2-40B4-BE49-F238E27FC236}">
                <a16:creationId xmlns:a16="http://schemas.microsoft.com/office/drawing/2014/main" id="{BC89BDA5-C45A-588A-55C1-384665AFF93A}"/>
              </a:ext>
            </a:extLst>
          </p:cNvPr>
          <p:cNvSpPr txBox="1"/>
          <p:nvPr/>
        </p:nvSpPr>
        <p:spPr>
          <a:xfrm>
            <a:off x="144999" y="33082"/>
            <a:ext cx="6950745" cy="400110"/>
          </a:xfrm>
          <a:prstGeom prst="rect">
            <a:avLst/>
          </a:prstGeom>
          <a:noFill/>
        </p:spPr>
        <p:txBody>
          <a:bodyPr wrap="square" rtlCol="0">
            <a:spAutoFit/>
          </a:bodyPr>
          <a:lstStyle/>
          <a:p>
            <a:r>
              <a:rPr lang="en-US" sz="2000" dirty="0">
                <a:solidFill>
                  <a:schemeClr val="bg2">
                    <a:lumMod val="50000"/>
                  </a:schemeClr>
                </a:solidFill>
                <a:latin typeface="Century Gothic" panose="020B0502020202020204" pitchFamily="34" charset="0"/>
              </a:rPr>
              <a:t>Sales PowerPoint Timeline Template</a:t>
            </a:r>
          </a:p>
        </p:txBody>
      </p:sp>
      <p:sp>
        <p:nvSpPr>
          <p:cNvPr id="2" name="TextBox 1">
            <a:extLst>
              <a:ext uri="{FF2B5EF4-FFF2-40B4-BE49-F238E27FC236}">
                <a16:creationId xmlns:a16="http://schemas.microsoft.com/office/drawing/2014/main" id="{CBC8A698-A6EB-8F62-6C6E-DA389BF56D4E}"/>
              </a:ext>
            </a:extLst>
          </p:cNvPr>
          <p:cNvSpPr txBox="1"/>
          <p:nvPr/>
        </p:nvSpPr>
        <p:spPr>
          <a:xfrm>
            <a:off x="1756664" y="897762"/>
            <a:ext cx="1612549" cy="261610"/>
          </a:xfrm>
          <a:prstGeom prst="rect">
            <a:avLst/>
          </a:prstGeom>
          <a:noFill/>
        </p:spPr>
        <p:txBody>
          <a:bodyPr wrap="square" rtlCol="0">
            <a:spAutoFit/>
          </a:bodyPr>
          <a:lstStyle/>
          <a:p>
            <a:r>
              <a:rPr lang="en-US" sz="1050" b="1" dirty="0">
                <a:latin typeface="Century Gothic" panose="020B0502020202020204" pitchFamily="34" charset="0"/>
              </a:rPr>
              <a:t>Prospect &amp; Outreach</a:t>
            </a:r>
            <a:endParaRPr lang="en-US" sz="1050" dirty="0">
              <a:latin typeface="Century Gothic" panose="020B0502020202020204" pitchFamily="34" charset="0"/>
            </a:endParaRPr>
          </a:p>
        </p:txBody>
      </p:sp>
      <p:sp>
        <p:nvSpPr>
          <p:cNvPr id="8" name="TextBox 7">
            <a:extLst>
              <a:ext uri="{FF2B5EF4-FFF2-40B4-BE49-F238E27FC236}">
                <a16:creationId xmlns:a16="http://schemas.microsoft.com/office/drawing/2014/main" id="{D2F2B222-A574-2195-A1D9-FF7D434EC1C9}"/>
              </a:ext>
            </a:extLst>
          </p:cNvPr>
          <p:cNvSpPr txBox="1"/>
          <p:nvPr/>
        </p:nvSpPr>
        <p:spPr>
          <a:xfrm>
            <a:off x="1988898" y="1999243"/>
            <a:ext cx="1066800" cy="253916"/>
          </a:xfrm>
          <a:prstGeom prst="rect">
            <a:avLst/>
          </a:prstGeom>
          <a:noFill/>
        </p:spPr>
        <p:txBody>
          <a:bodyPr wrap="square" rtlCol="0">
            <a:spAutoFit/>
          </a:bodyPr>
          <a:lstStyle/>
          <a:p>
            <a:r>
              <a:rPr lang="en-US" sz="1050" b="1" dirty="0">
                <a:latin typeface="Century Gothic" panose="020B0502020202020204" pitchFamily="34" charset="0"/>
              </a:rPr>
              <a:t>Qualify Leads</a:t>
            </a:r>
            <a:endParaRPr lang="en-US" sz="1050" dirty="0">
              <a:latin typeface="Century Gothic" panose="020B0502020202020204" pitchFamily="34" charset="0"/>
            </a:endParaRPr>
          </a:p>
        </p:txBody>
      </p:sp>
      <p:sp>
        <p:nvSpPr>
          <p:cNvPr id="9" name="TextBox 8">
            <a:extLst>
              <a:ext uri="{FF2B5EF4-FFF2-40B4-BE49-F238E27FC236}">
                <a16:creationId xmlns:a16="http://schemas.microsoft.com/office/drawing/2014/main" id="{F4EB41A1-C008-1381-0061-5FE90217E091}"/>
              </a:ext>
            </a:extLst>
          </p:cNvPr>
          <p:cNvSpPr txBox="1"/>
          <p:nvPr/>
        </p:nvSpPr>
        <p:spPr>
          <a:xfrm>
            <a:off x="1922056" y="3110690"/>
            <a:ext cx="1281762" cy="253916"/>
          </a:xfrm>
          <a:prstGeom prst="rect">
            <a:avLst/>
          </a:prstGeom>
          <a:noFill/>
        </p:spPr>
        <p:txBody>
          <a:bodyPr wrap="square" rtlCol="0">
            <a:spAutoFit/>
          </a:bodyPr>
          <a:lstStyle/>
          <a:p>
            <a:r>
              <a:rPr lang="en-US" sz="1050" b="1" dirty="0">
                <a:latin typeface="Century Gothic" panose="020B0502020202020204" pitchFamily="34" charset="0"/>
              </a:rPr>
              <a:t>Present Solutions</a:t>
            </a:r>
            <a:endParaRPr lang="en-US" sz="1050" dirty="0">
              <a:latin typeface="Century Gothic" panose="020B0502020202020204" pitchFamily="34" charset="0"/>
            </a:endParaRPr>
          </a:p>
        </p:txBody>
      </p:sp>
      <p:sp>
        <p:nvSpPr>
          <p:cNvPr id="10" name="TextBox 9">
            <a:extLst>
              <a:ext uri="{FF2B5EF4-FFF2-40B4-BE49-F238E27FC236}">
                <a16:creationId xmlns:a16="http://schemas.microsoft.com/office/drawing/2014/main" id="{6D8D88C4-958F-D749-8FE2-79B25DC62C13}"/>
              </a:ext>
            </a:extLst>
          </p:cNvPr>
          <p:cNvSpPr txBox="1"/>
          <p:nvPr/>
        </p:nvSpPr>
        <p:spPr>
          <a:xfrm>
            <a:off x="1822274" y="4287359"/>
            <a:ext cx="1463197" cy="253916"/>
          </a:xfrm>
          <a:prstGeom prst="rect">
            <a:avLst/>
          </a:prstGeom>
          <a:noFill/>
        </p:spPr>
        <p:txBody>
          <a:bodyPr wrap="square" rtlCol="0">
            <a:spAutoFit/>
          </a:bodyPr>
          <a:lstStyle/>
          <a:p>
            <a:r>
              <a:rPr lang="en-US" sz="1050" b="1" dirty="0">
                <a:latin typeface="Century Gothic" panose="020B0502020202020204" pitchFamily="34" charset="0"/>
              </a:rPr>
              <a:t>Negotiate &amp; Close</a:t>
            </a:r>
            <a:endParaRPr lang="en-US" sz="1050" dirty="0">
              <a:latin typeface="Century Gothic" panose="020B0502020202020204" pitchFamily="34" charset="0"/>
            </a:endParaRPr>
          </a:p>
        </p:txBody>
      </p:sp>
      <p:sp>
        <p:nvSpPr>
          <p:cNvPr id="15" name="TextBox 14">
            <a:extLst>
              <a:ext uri="{FF2B5EF4-FFF2-40B4-BE49-F238E27FC236}">
                <a16:creationId xmlns:a16="http://schemas.microsoft.com/office/drawing/2014/main" id="{0BA80E9B-810B-CDA7-4A5E-05F3F24E09BD}"/>
              </a:ext>
            </a:extLst>
          </p:cNvPr>
          <p:cNvSpPr txBox="1"/>
          <p:nvPr/>
        </p:nvSpPr>
        <p:spPr>
          <a:xfrm>
            <a:off x="1831338" y="5494366"/>
            <a:ext cx="1463198" cy="253916"/>
          </a:xfrm>
          <a:prstGeom prst="rect">
            <a:avLst/>
          </a:prstGeom>
          <a:noFill/>
        </p:spPr>
        <p:txBody>
          <a:bodyPr wrap="square" rtlCol="0">
            <a:spAutoFit/>
          </a:bodyPr>
          <a:lstStyle/>
          <a:p>
            <a:r>
              <a:rPr lang="en-US" sz="1050" b="1" dirty="0">
                <a:latin typeface="Century Gothic" panose="020B0502020202020204" pitchFamily="34" charset="0"/>
              </a:rPr>
              <a:t>Follow-Up &amp; Retain</a:t>
            </a:r>
            <a:endParaRPr lang="en-US" sz="1050" dirty="0">
              <a:latin typeface="Century Gothic" panose="020B0502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197</Words>
  <Application>Microsoft Macintosh PowerPoint</Application>
  <PresentationFormat>Widescreen</PresentationFormat>
  <Paragraphs>18</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Тема Office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20</cp:revision>
  <dcterms:modified xsi:type="dcterms:W3CDTF">2025-10-11T00:07:51Z</dcterms:modified>
</cp:coreProperties>
</file>