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32" r:id="rId1"/>
  </p:sldMasterIdLst>
  <p:notesMasterIdLst>
    <p:notesMasterId r:id="rId6"/>
  </p:notesMasterIdLst>
  <p:sldIdLst>
    <p:sldId id="408" r:id="rId2"/>
    <p:sldId id="409" r:id="rId3"/>
    <p:sldId id="410" r:id="rId4"/>
    <p:sldId id="29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FEBCA"/>
    <a:srgbClr val="F1F5CE"/>
    <a:srgbClr val="FADCD3"/>
    <a:srgbClr val="EDEFC9"/>
    <a:srgbClr val="E2EC9D"/>
    <a:srgbClr val="FFE798"/>
    <a:srgbClr val="F3BBA8"/>
    <a:srgbClr val="FF6B65"/>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15" autoAdjust="0"/>
    <p:restoredTop sz="96058"/>
  </p:normalViewPr>
  <p:slideViewPr>
    <p:cSldViewPr snapToGrid="0" snapToObjects="1">
      <p:cViewPr varScale="1">
        <p:scale>
          <a:sx n="127" d="100"/>
          <a:sy n="127" d="100"/>
        </p:scale>
        <p:origin x="1072"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12/11/25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9051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16564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83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0751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332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9290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98916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09996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700193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258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407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12/11/25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26358599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8DBC8DA-32E0-BEA0-5780-166A54D97B2C}"/>
              </a:ext>
            </a:extLst>
          </p:cNvPr>
          <p:cNvSpPr txBox="1"/>
          <p:nvPr/>
        </p:nvSpPr>
        <p:spPr>
          <a:xfrm>
            <a:off x="1113810" y="2960716"/>
            <a:ext cx="4036334" cy="2387600"/>
          </a:xfrm>
          <a:prstGeom prst="rect">
            <a:avLst/>
          </a:prstGeom>
        </p:spPr>
        <p:txBody>
          <a:bodyPr vert="horz" lIns="91440" tIns="45720" rIns="91440" bIns="45720" rtlCol="0" anchor="t">
            <a:normAutofit/>
          </a:bodyPr>
          <a:lstStyle/>
          <a:p>
            <a:pPr defTabSz="914400">
              <a:lnSpc>
                <a:spcPct val="90000"/>
              </a:lnSpc>
              <a:spcBef>
                <a:spcPct val="0"/>
              </a:spcBef>
              <a:spcAft>
                <a:spcPts val="600"/>
              </a:spcAft>
            </a:pPr>
            <a:r>
              <a:rPr lang="en-US" sz="5400" b="1" kern="1200" dirty="0">
                <a:solidFill>
                  <a:schemeClr val="tx1">
                    <a:lumMod val="75000"/>
                    <a:lumOff val="25000"/>
                  </a:schemeClr>
                </a:solidFill>
                <a:latin typeface="Century Gothic" panose="020B0502020202020204" pitchFamily="34" charset="0"/>
                <a:ea typeface="+mj-ea"/>
                <a:cs typeface="+mj-cs"/>
              </a:rPr>
              <a:t>Project Risk Matrix Template</a:t>
            </a:r>
          </a:p>
        </p:txBody>
      </p:sp>
      <p:grpSp>
        <p:nvGrpSpPr>
          <p:cNvPr id="36" name="Group 35">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37" name="Rectangle 36">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Rectangle 32">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screen shot of a chart&#10;&#10;AI-generated content may be incorrect.">
            <a:extLst>
              <a:ext uri="{FF2B5EF4-FFF2-40B4-BE49-F238E27FC236}">
                <a16:creationId xmlns:a16="http://schemas.microsoft.com/office/drawing/2014/main" id="{20B30997-4C8C-1204-953F-1AAB13092ADF}"/>
              </a:ext>
            </a:extLst>
          </p:cNvPr>
          <p:cNvPicPr>
            <a:picLocks noChangeAspect="1"/>
          </p:cNvPicPr>
          <p:nvPr/>
        </p:nvPicPr>
        <p:blipFill>
          <a:blip r:embed="rId2"/>
          <a:stretch>
            <a:fillRect/>
          </a:stretch>
        </p:blipFill>
        <p:spPr>
          <a:xfrm>
            <a:off x="5922492" y="2230144"/>
            <a:ext cx="5536001" cy="2338959"/>
          </a:xfrm>
          <a:prstGeom prst="rect">
            <a:avLst/>
          </a:prstGeom>
          <a:effectLst>
            <a:outerShdw blurRad="63500" sx="102000" sy="102000" algn="ctr" rotWithShape="0">
              <a:schemeClr val="accent1">
                <a:lumMod val="75000"/>
                <a:alpha val="40000"/>
              </a:schemeClr>
            </a:outerShdw>
          </a:effectLst>
        </p:spPr>
      </p:pic>
    </p:spTree>
    <p:extLst>
      <p:ext uri="{BB962C8B-B14F-4D97-AF65-F5344CB8AC3E}">
        <p14:creationId xmlns:p14="http://schemas.microsoft.com/office/powerpoint/2010/main" val="293697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4ED1BA1-146E-8662-3F11-0D89ACCBBF50}"/>
              </a:ext>
            </a:extLst>
          </p:cNvPr>
          <p:cNvSpPr txBox="1"/>
          <p:nvPr/>
        </p:nvSpPr>
        <p:spPr>
          <a:xfrm>
            <a:off x="415517" y="579455"/>
            <a:ext cx="3285626" cy="523220"/>
          </a:xfrm>
          <a:prstGeom prst="rect">
            <a:avLst/>
          </a:prstGeom>
          <a:noFill/>
          <a:effectLst>
            <a:outerShdw blurRad="50800" dist="38100" dir="5400000" algn="t" rotWithShape="0">
              <a:schemeClr val="accent4">
                <a:lumMod val="75000"/>
                <a:alpha val="40000"/>
              </a:schemeClr>
            </a:outerShdw>
          </a:effectLst>
        </p:spPr>
        <p:txBody>
          <a:bodyPr wrap="square" rtlCol="0">
            <a:spAutoFit/>
          </a:bodyPr>
          <a:lstStyle/>
          <a:p>
            <a:r>
              <a:rPr lang="en-US" sz="2800" dirty="0">
                <a:latin typeface="Century Gothic" panose="020B0502020202020204" pitchFamily="34" charset="0"/>
              </a:rPr>
              <a:t>Project Risk Matrix</a:t>
            </a:r>
          </a:p>
        </p:txBody>
      </p:sp>
      <p:graphicFrame>
        <p:nvGraphicFramePr>
          <p:cNvPr id="7" name="Table 6">
            <a:extLst>
              <a:ext uri="{FF2B5EF4-FFF2-40B4-BE49-F238E27FC236}">
                <a16:creationId xmlns:a16="http://schemas.microsoft.com/office/drawing/2014/main" id="{12F6C3D5-BB50-E739-1EB1-9CAF5CFCA5AC}"/>
              </a:ext>
            </a:extLst>
          </p:cNvPr>
          <p:cNvGraphicFramePr>
            <a:graphicFrameLocks noGrp="1"/>
          </p:cNvGraphicFramePr>
          <p:nvPr>
            <p:extLst>
              <p:ext uri="{D42A27DB-BD31-4B8C-83A1-F6EECF244321}">
                <p14:modId xmlns:p14="http://schemas.microsoft.com/office/powerpoint/2010/main" val="3243987990"/>
              </p:ext>
            </p:extLst>
          </p:nvPr>
        </p:nvGraphicFramePr>
        <p:xfrm>
          <a:off x="195945" y="1744477"/>
          <a:ext cx="11800109" cy="4932840"/>
        </p:xfrm>
        <a:graphic>
          <a:graphicData uri="http://schemas.openxmlformats.org/drawingml/2006/table">
            <a:tbl>
              <a:tblPr firstRow="1" bandRow="1">
                <a:tableStyleId>{5C22544A-7EE6-4342-B048-85BDC9FD1C3A}</a:tableStyleId>
              </a:tblPr>
              <a:tblGrid>
                <a:gridCol w="696686">
                  <a:extLst>
                    <a:ext uri="{9D8B030D-6E8A-4147-A177-3AD203B41FA5}">
                      <a16:colId xmlns:a16="http://schemas.microsoft.com/office/drawing/2014/main" val="1332078258"/>
                    </a:ext>
                  </a:extLst>
                </a:gridCol>
                <a:gridCol w="1393371">
                  <a:extLst>
                    <a:ext uri="{9D8B030D-6E8A-4147-A177-3AD203B41FA5}">
                      <a16:colId xmlns:a16="http://schemas.microsoft.com/office/drawing/2014/main" val="3651330197"/>
                    </a:ext>
                  </a:extLst>
                </a:gridCol>
                <a:gridCol w="1676400">
                  <a:extLst>
                    <a:ext uri="{9D8B030D-6E8A-4147-A177-3AD203B41FA5}">
                      <a16:colId xmlns:a16="http://schemas.microsoft.com/office/drawing/2014/main" val="2692243686"/>
                    </a:ext>
                  </a:extLst>
                </a:gridCol>
                <a:gridCol w="947057">
                  <a:extLst>
                    <a:ext uri="{9D8B030D-6E8A-4147-A177-3AD203B41FA5}">
                      <a16:colId xmlns:a16="http://schemas.microsoft.com/office/drawing/2014/main" val="3450148464"/>
                    </a:ext>
                  </a:extLst>
                </a:gridCol>
                <a:gridCol w="947057">
                  <a:extLst>
                    <a:ext uri="{9D8B030D-6E8A-4147-A177-3AD203B41FA5}">
                      <a16:colId xmlns:a16="http://schemas.microsoft.com/office/drawing/2014/main" val="2716132982"/>
                    </a:ext>
                  </a:extLst>
                </a:gridCol>
                <a:gridCol w="947057">
                  <a:extLst>
                    <a:ext uri="{9D8B030D-6E8A-4147-A177-3AD203B41FA5}">
                      <a16:colId xmlns:a16="http://schemas.microsoft.com/office/drawing/2014/main" val="1886927880"/>
                    </a:ext>
                  </a:extLst>
                </a:gridCol>
                <a:gridCol w="1652448">
                  <a:extLst>
                    <a:ext uri="{9D8B030D-6E8A-4147-A177-3AD203B41FA5}">
                      <a16:colId xmlns:a16="http://schemas.microsoft.com/office/drawing/2014/main" val="4283417124"/>
                    </a:ext>
                  </a:extLst>
                </a:gridCol>
                <a:gridCol w="1180011">
                  <a:extLst>
                    <a:ext uri="{9D8B030D-6E8A-4147-A177-3AD203B41FA5}">
                      <a16:colId xmlns:a16="http://schemas.microsoft.com/office/drawing/2014/main" val="2102685711"/>
                    </a:ext>
                  </a:extLst>
                </a:gridCol>
                <a:gridCol w="1180011">
                  <a:extLst>
                    <a:ext uri="{9D8B030D-6E8A-4147-A177-3AD203B41FA5}">
                      <a16:colId xmlns:a16="http://schemas.microsoft.com/office/drawing/2014/main" val="2496076417"/>
                    </a:ext>
                  </a:extLst>
                </a:gridCol>
                <a:gridCol w="1180011">
                  <a:extLst>
                    <a:ext uri="{9D8B030D-6E8A-4147-A177-3AD203B41FA5}">
                      <a16:colId xmlns:a16="http://schemas.microsoft.com/office/drawing/2014/main" val="3440920179"/>
                    </a:ext>
                  </a:extLst>
                </a:gridCol>
              </a:tblGrid>
              <a:tr h="493284">
                <a:tc>
                  <a:txBody>
                    <a:bodyPr/>
                    <a:lstStyle/>
                    <a:p>
                      <a:pPr algn="ctr"/>
                      <a:r>
                        <a:rPr lang="en-US" sz="1200" dirty="0">
                          <a:latin typeface="Century Gothic" panose="020B0502020202020204" pitchFamily="34" charset="0"/>
                        </a:rPr>
                        <a:t>Ref / ID</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Risk Type</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Risk Description</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Risk Severity</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Risk Likelihood</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Impact Level</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Trigger</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Party Responsible</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Response </a:t>
                      </a:r>
                      <a:r>
                        <a:rPr lang="en-US" sz="1100" b="0" i="1" dirty="0">
                          <a:latin typeface="Century Gothic" panose="020B0502020202020204" pitchFamily="34" charset="0"/>
                        </a:rPr>
                        <a:t>Before</a:t>
                      </a:r>
                      <a:endParaRPr lang="en-US" sz="1200" b="0" i="1" dirty="0">
                        <a:latin typeface="Century Gothic" panose="020B0502020202020204" pitchFamily="34" charset="0"/>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dirty="0">
                          <a:latin typeface="Century Gothic" panose="020B0502020202020204" pitchFamily="34" charset="0"/>
                        </a:rPr>
                        <a:t>Response </a:t>
                      </a:r>
                      <a:r>
                        <a:rPr lang="en-US" sz="1100" b="0" i="1" dirty="0">
                          <a:latin typeface="Century Gothic" panose="020B0502020202020204" pitchFamily="34" charset="0"/>
                        </a:rPr>
                        <a:t>Contingency</a:t>
                      </a:r>
                      <a:endParaRPr lang="en-US" sz="1200" b="0" i="1" dirty="0">
                        <a:latin typeface="Century Gothic" panose="020B0502020202020204" pitchFamily="34" charset="0"/>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4105192551"/>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r>
                        <a:rPr lang="en-US" sz="1000" dirty="0">
                          <a:latin typeface="Century Gothic" panose="020B0502020202020204" pitchFamily="34" charset="0"/>
                        </a:rPr>
                        <a:t>Financial</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r>
                        <a:rPr lang="en-US" sz="1000" dirty="0">
                          <a:latin typeface="Century Gothic" panose="020B0502020202020204" pitchFamily="34" charset="0"/>
                        </a:rPr>
                        <a:t>Acceptable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1F5CE"/>
                    </a:solidFill>
                  </a:tcPr>
                </a:tc>
                <a:tc>
                  <a:txBody>
                    <a:bodyPr/>
                    <a:lstStyle/>
                    <a:p>
                      <a:r>
                        <a:rPr lang="en-US" sz="1000" dirty="0">
                          <a:latin typeface="Century Gothic" panose="020B0502020202020204" pitchFamily="34" charset="0"/>
                        </a:rPr>
                        <a:t>Improbable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E2EC9D"/>
                    </a:solidFill>
                  </a:tcPr>
                </a:tc>
                <a:tc>
                  <a:txBody>
                    <a:bodyPr/>
                    <a:lstStyle/>
                    <a:p>
                      <a:r>
                        <a:rPr lang="en-US" sz="1000" dirty="0">
                          <a:latin typeface="Century Gothic" panose="020B0502020202020204" pitchFamily="34" charset="0"/>
                        </a:rPr>
                        <a:t>Low</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B7E042"/>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32838131"/>
                  </a:ext>
                </a:extLst>
              </a:tr>
              <a:tr h="493284">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r>
                        <a:rPr lang="en-US" sz="1000" dirty="0">
                          <a:latin typeface="Century Gothic" panose="020B0502020202020204" pitchFamily="34" charset="0"/>
                        </a:rPr>
                        <a:t>Legal</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r>
                        <a:rPr lang="en-US" sz="1000" dirty="0">
                          <a:latin typeface="Century Gothic" panose="020B0502020202020204" pitchFamily="34" charset="0"/>
                        </a:rPr>
                        <a:t>Tolerable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EDEFC9"/>
                    </a:solidFill>
                  </a:tcPr>
                </a:tc>
                <a:tc>
                  <a:txBody>
                    <a:bodyPr/>
                    <a:lstStyle/>
                    <a:p>
                      <a:r>
                        <a:rPr lang="en-US" sz="1000" dirty="0">
                          <a:latin typeface="Century Gothic" panose="020B0502020202020204" pitchFamily="34" charset="0"/>
                        </a:rPr>
                        <a:t>Possible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E798"/>
                    </a:solidFill>
                  </a:tcPr>
                </a:tc>
                <a:tc>
                  <a:txBody>
                    <a:bodyPr/>
                    <a:lstStyle/>
                    <a:p>
                      <a:r>
                        <a:rPr lang="en-US" sz="1000" dirty="0">
                          <a:latin typeface="Century Gothic" panose="020B0502020202020204" pitchFamily="34" charset="0"/>
                        </a:rPr>
                        <a:t>Medium</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D966"/>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4183399299"/>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r>
                        <a:rPr lang="en-US" sz="1000" dirty="0">
                          <a:latin typeface="Century Gothic" panose="020B0502020202020204" pitchFamily="34" charset="0"/>
                        </a:rPr>
                        <a:t>Reputation / Customer Relations</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r>
                        <a:rPr lang="en-US" sz="1000" dirty="0">
                          <a:latin typeface="Century Gothic" panose="020B0502020202020204" pitchFamily="34" charset="0"/>
                        </a:rPr>
                        <a:t>Undesirable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EBCA"/>
                    </a:solidFill>
                  </a:tcPr>
                </a:tc>
                <a:tc>
                  <a:txBody>
                    <a:bodyPr/>
                    <a:lstStyle/>
                    <a:p>
                      <a:r>
                        <a:rPr lang="en-US" sz="1000" dirty="0">
                          <a:latin typeface="Century Gothic" panose="020B0502020202020204" pitchFamily="34" charset="0"/>
                        </a:rPr>
                        <a:t>Probable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3BBA8"/>
                    </a:solidFill>
                  </a:tcPr>
                </a:tc>
                <a:tc>
                  <a:txBody>
                    <a:bodyPr/>
                    <a:lstStyle/>
                    <a:p>
                      <a:r>
                        <a:rPr lang="en-US" sz="1000" dirty="0">
                          <a:latin typeface="Century Gothic" panose="020B0502020202020204" pitchFamily="34" charset="0"/>
                        </a:rPr>
                        <a:t>High</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C000"/>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663409792"/>
                  </a:ext>
                </a:extLst>
              </a:tr>
              <a:tr h="493284">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r>
                        <a:rPr lang="en-US" sz="1000" dirty="0">
                          <a:latin typeface="Century Gothic" panose="020B0502020202020204" pitchFamily="34" charset="0"/>
                        </a:rPr>
                        <a:t>Resources</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r>
                        <a:rPr lang="en-US" sz="1000" dirty="0">
                          <a:latin typeface="Century Gothic" panose="020B0502020202020204" pitchFamily="34" charset="0"/>
                        </a:rPr>
                        <a:t>Intolerable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ADCD3"/>
                    </a:solidFill>
                  </a:tcPr>
                </a:tc>
                <a:tc>
                  <a:txBody>
                    <a:bodyPr/>
                    <a:lstStyle/>
                    <a:p>
                      <a:r>
                        <a:rPr lang="en-US" sz="1000" dirty="0">
                          <a:latin typeface="Century Gothic" panose="020B0502020202020204" pitchFamily="34" charset="0"/>
                        </a:rPr>
                        <a:t>Probable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3BBA8"/>
                    </a:solidFill>
                  </a:tcPr>
                </a:tc>
                <a:tc>
                  <a:txBody>
                    <a:bodyPr/>
                    <a:lstStyle/>
                    <a:p>
                      <a:r>
                        <a:rPr lang="en-US" sz="1000" dirty="0">
                          <a:latin typeface="Century Gothic" panose="020B0502020202020204" pitchFamily="34" charset="0"/>
                        </a:rPr>
                        <a:t>Extreme</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6B65"/>
                    </a:solidFill>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170708493"/>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960628536"/>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234278997"/>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175102916"/>
                  </a:ext>
                </a:extLst>
              </a:tr>
              <a:tr h="493284">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818239629"/>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37389674"/>
                  </a:ext>
                </a:extLst>
              </a:tr>
            </a:tbl>
          </a:graphicData>
        </a:graphic>
      </p:graphicFrame>
      <p:pic>
        <p:nvPicPr>
          <p:cNvPr id="11" name="Picture 10">
            <a:extLst>
              <a:ext uri="{FF2B5EF4-FFF2-40B4-BE49-F238E27FC236}">
                <a16:creationId xmlns:a16="http://schemas.microsoft.com/office/drawing/2014/main" id="{C31EAF1E-5524-6F74-5772-E71F53670C3A}"/>
              </a:ext>
            </a:extLst>
          </p:cNvPr>
          <p:cNvPicPr>
            <a:picLocks noChangeAspect="1"/>
          </p:cNvPicPr>
          <p:nvPr/>
        </p:nvPicPr>
        <p:blipFill>
          <a:blip r:embed="rId2"/>
          <a:srcRect l="776" t="903" r="399" b="80251"/>
          <a:stretch>
            <a:fillRect/>
          </a:stretch>
        </p:blipFill>
        <p:spPr>
          <a:xfrm>
            <a:off x="4856885" y="118585"/>
            <a:ext cx="7117397" cy="1525903"/>
          </a:xfrm>
          <a:prstGeom prst="rect">
            <a:avLst/>
          </a:prstGeom>
          <a:effectLst>
            <a:outerShdw blurRad="63500" sx="102000" sy="102000" algn="ctr" rotWithShape="0">
              <a:schemeClr val="bg1">
                <a:lumMod val="65000"/>
                <a:alpha val="40000"/>
              </a:schemeClr>
            </a:outerShdw>
          </a:effectLst>
        </p:spPr>
      </p:pic>
      <p:cxnSp>
        <p:nvCxnSpPr>
          <p:cNvPr id="13" name="Straight Connector 12">
            <a:extLst>
              <a:ext uri="{FF2B5EF4-FFF2-40B4-BE49-F238E27FC236}">
                <a16:creationId xmlns:a16="http://schemas.microsoft.com/office/drawing/2014/main" id="{CFF0FC49-3159-F87B-4EA9-40654077769C}"/>
              </a:ext>
            </a:extLst>
          </p:cNvPr>
          <p:cNvCxnSpPr>
            <a:cxnSpLocks/>
          </p:cNvCxnSpPr>
          <p:nvPr/>
        </p:nvCxnSpPr>
        <p:spPr>
          <a:xfrm>
            <a:off x="518001" y="1102675"/>
            <a:ext cx="3037114" cy="0"/>
          </a:xfrm>
          <a:prstGeom prst="line">
            <a:avLst/>
          </a:prstGeom>
          <a:effectLst>
            <a:outerShdw blurRad="50800" dist="38100" dir="5400000" algn="t" rotWithShape="0">
              <a:schemeClr val="accent4">
                <a:lumMod val="50000"/>
                <a:alpha val="40000"/>
              </a:scheme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68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A724DBA-D2D9-471E-8ED7-2015DDD950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641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0234"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D347C61-6CC3-574C-9AA1-AA0DB98452E5}"/>
              </a:ext>
            </a:extLst>
          </p:cNvPr>
          <p:cNvPicPr>
            <a:picLocks noChangeAspect="1"/>
          </p:cNvPicPr>
          <p:nvPr/>
        </p:nvPicPr>
        <p:blipFill>
          <a:blip r:embed="rId2"/>
          <a:srcRect l="1395" t="20209" r="1276" b="1288"/>
          <a:stretch>
            <a:fillRect/>
          </a:stretch>
        </p:blipFill>
        <p:spPr>
          <a:xfrm>
            <a:off x="576244" y="753625"/>
            <a:ext cx="5643686" cy="5114611"/>
          </a:xfrm>
          <a:prstGeom prst="rect">
            <a:avLst/>
          </a:prstGeom>
        </p:spPr>
      </p:pic>
      <p:sp>
        <p:nvSpPr>
          <p:cNvPr id="30" name="Rectangle 29">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77786"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C9F1655-C4FA-6DCC-43ED-099BA6A4B12D}"/>
              </a:ext>
            </a:extLst>
          </p:cNvPr>
          <p:cNvSpPr txBox="1"/>
          <p:nvPr/>
        </p:nvSpPr>
        <p:spPr>
          <a:xfrm>
            <a:off x="5021191" y="6484848"/>
            <a:ext cx="2366141" cy="388005"/>
          </a:xfrm>
          <a:prstGeom prst="rect">
            <a:avLst/>
          </a:prstGeom>
        </p:spPr>
        <p:txBody>
          <a:bodyPr vert="horz" lIns="91440" tIns="45720" rIns="91440" bIns="45720" rtlCol="0" anchor="ctr">
            <a:normAutofit/>
          </a:bodyPr>
          <a:lstStyle/>
          <a:p>
            <a:pPr defTabSz="914400">
              <a:lnSpc>
                <a:spcPct val="90000"/>
              </a:lnSpc>
              <a:spcAft>
                <a:spcPts val="600"/>
              </a:spcAft>
            </a:pPr>
            <a:r>
              <a:rPr lang="en-US" sz="1200" i="1" dirty="0">
                <a:solidFill>
                  <a:srgbClr val="001033"/>
                </a:solidFill>
                <a:latin typeface="Century Gothic" panose="020B0502020202020204" pitchFamily="34" charset="0"/>
              </a:rPr>
              <a:t>Provided by Smartsheet, Inc.</a:t>
            </a:r>
          </a:p>
        </p:txBody>
      </p:sp>
      <p:sp>
        <p:nvSpPr>
          <p:cNvPr id="32" name="Rectangle 31">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677179"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B79BBCF-6B10-0C83-D443-B11E185FB711}"/>
              </a:ext>
            </a:extLst>
          </p:cNvPr>
          <p:cNvSpPr txBox="1"/>
          <p:nvPr/>
        </p:nvSpPr>
        <p:spPr>
          <a:xfrm>
            <a:off x="7762881" y="1365058"/>
            <a:ext cx="3161443" cy="523220"/>
          </a:xfrm>
          <a:prstGeom prst="rect">
            <a:avLst/>
          </a:prstGeom>
          <a:noFill/>
        </p:spPr>
        <p:txBody>
          <a:bodyPr wrap="none" rtlCol="0">
            <a:spAutoFit/>
          </a:bodyPr>
          <a:lstStyle/>
          <a:p>
            <a:r>
              <a:rPr lang="en-US" sz="2800" dirty="0">
                <a:latin typeface="Century Gothic" panose="020B0502020202020204" pitchFamily="34" charset="0"/>
              </a:rPr>
              <a:t>Risk Rating Matrix</a:t>
            </a:r>
          </a:p>
        </p:txBody>
      </p:sp>
    </p:spTree>
    <p:extLst>
      <p:ext uri="{BB962C8B-B14F-4D97-AF65-F5344CB8AC3E}">
        <p14:creationId xmlns:p14="http://schemas.microsoft.com/office/powerpoint/2010/main" val="3284056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17507</TotalTime>
  <Words>151</Words>
  <Application>Microsoft Macintosh PowerPoint</Application>
  <PresentationFormat>Widescreen</PresentationFormat>
  <Paragraphs>34</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364</cp:revision>
  <cp:lastPrinted>2024-02-20T23:48:17Z</cp:lastPrinted>
  <dcterms:created xsi:type="dcterms:W3CDTF">2021-07-07T23:54:57Z</dcterms:created>
  <dcterms:modified xsi:type="dcterms:W3CDTF">2025-12-11T21:49:28Z</dcterms:modified>
</cp:coreProperties>
</file>