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5"/>
  </p:notesMasterIdLst>
  <p:sldIdLst>
    <p:sldId id="271" r:id="rId2"/>
    <p:sldId id="260" r:id="rId3"/>
    <p:sldId id="270"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F4"/>
    <a:srgbClr val="FFF6F1"/>
    <a:srgbClr val="1E2A38"/>
    <a:srgbClr val="8C2F3F"/>
    <a:srgbClr val="CED2D9"/>
    <a:srgbClr val="F2B134"/>
    <a:srgbClr val="2AA198"/>
    <a:srgbClr val="001033"/>
    <a:srgbClr val="C084FC"/>
    <a:srgbClr val="F4A2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5307FF7-BB76-48CB-B092-F1223D3E1BD8}">
  <a:tblStyle styleId="{E5307FF7-BB76-48CB-B092-F1223D3E1BD8}"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00" autoAdjust="0"/>
    <p:restoredTop sz="94660"/>
  </p:normalViewPr>
  <p:slideViewPr>
    <p:cSldViewPr snapToGrid="0">
      <p:cViewPr varScale="1">
        <p:scale>
          <a:sx n="105" d="100"/>
          <a:sy n="105" d="100"/>
        </p:scale>
        <p:origin x="224" y="6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viewProps" Target="viewProps.xml"/><Relationship Id="rId5" Type="http://schemas.openxmlformats.org/officeDocument/2006/relationships/notesMaster" Target="notesMasters/notesMaster1.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2" name="Google Shape;16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63" name="Google Shape;16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2" name="Google Shape;352;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9"/>
        <p:cNvGrpSpPr/>
        <p:nvPr/>
      </p:nvGrpSpPr>
      <p:grpSpPr>
        <a:xfrm>
          <a:off x="0" y="0"/>
          <a:ext cx="0" cy="0"/>
          <a:chOff x="0" y="0"/>
          <a:chExt cx="0" cy="0"/>
        </a:xfrm>
      </p:grpSpPr>
      <p:sp>
        <p:nvSpPr>
          <p:cNvPr id="80" name="Google Shape;80;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1" name="Google Shape;81;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2" name="Google Shape;8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4" name="Google Shape;8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1" name="Google Shape;31;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4"/>
        <p:cNvGrpSpPr/>
        <p:nvPr/>
      </p:nvGrpSpPr>
      <p:grpSpPr>
        <a:xfrm>
          <a:off x="0" y="0"/>
          <a:ext cx="0" cy="0"/>
          <a:chOff x="0" y="0"/>
          <a:chExt cx="0" cy="0"/>
        </a:xfrm>
      </p:grpSpPr>
      <p:sp>
        <p:nvSpPr>
          <p:cNvPr id="35" name="Google Shape;35;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0" name="Google Shape;40;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1"/>
        <p:cNvGrpSpPr/>
        <p:nvPr/>
      </p:nvGrpSpPr>
      <p:grpSpPr>
        <a:xfrm>
          <a:off x="0" y="0"/>
          <a:ext cx="0" cy="0"/>
          <a:chOff x="0" y="0"/>
          <a:chExt cx="0" cy="0"/>
        </a:xfrm>
      </p:grpSpPr>
      <p:sp>
        <p:nvSpPr>
          <p:cNvPr id="42" name="Google Shape;42;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4" name="Google Shape;44;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6" name="Google Shape;46;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0"/>
        <p:cNvGrpSpPr/>
        <p:nvPr/>
      </p:nvGrpSpPr>
      <p:grpSpPr>
        <a:xfrm>
          <a:off x="0" y="0"/>
          <a:ext cx="0" cy="0"/>
          <a:chOff x="0" y="0"/>
          <a:chExt cx="0" cy="0"/>
        </a:xfrm>
      </p:grpSpPr>
      <p:sp>
        <p:nvSpPr>
          <p:cNvPr id="51" name="Google Shape;51;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2" name="Google Shape;52;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4" name="Google Shape;54;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9"/>
        <p:cNvGrpSpPr/>
        <p:nvPr/>
      </p:nvGrpSpPr>
      <p:grpSpPr>
        <a:xfrm>
          <a:off x="0" y="0"/>
          <a:ext cx="0" cy="0"/>
          <a:chOff x="0" y="0"/>
          <a:chExt cx="0" cy="0"/>
        </a:xfrm>
      </p:grpSpPr>
      <p:sp>
        <p:nvSpPr>
          <p:cNvPr id="60" name="Google Shape;60;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1" name="Google Shape;61;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2" name="Google Shape;62;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3" name="Google Shape;63;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5" name="Google Shape;65;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11"/>
          <p:cNvSpPr>
            <a:spLocks noGrp="1"/>
          </p:cNvSpPr>
          <p:nvPr>
            <p:ph type="pic" idx="2"/>
          </p:nvPr>
        </p:nvSpPr>
        <p:spPr>
          <a:xfrm>
            <a:off x="5183188" y="987425"/>
            <a:ext cx="6172200" cy="4873625"/>
          </a:xfrm>
          <a:prstGeom prst="rect">
            <a:avLst/>
          </a:prstGeom>
          <a:noFill/>
          <a:ln>
            <a:noFill/>
          </a:ln>
        </p:spPr>
      </p:sp>
      <p:sp>
        <p:nvSpPr>
          <p:cNvPr id="69" name="Google Shape;69;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0" name="Google Shape;7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2" name="Google Shape;7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5" name="Google Shape;75;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8" name="Google Shape;78;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2F2F2">
                <a:alpha val="40000"/>
              </a:srgbClr>
            </a:gs>
            <a:gs pos="100000">
              <a:srgbClr val="BFBFBF"/>
            </a:gs>
          </a:gsLst>
          <a:lin ang="13500000" scaled="0"/>
        </a:gra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sv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Hourglass and a calendar">
            <a:extLst>
              <a:ext uri="{FF2B5EF4-FFF2-40B4-BE49-F238E27FC236}">
                <a16:creationId xmlns:a16="http://schemas.microsoft.com/office/drawing/2014/main" id="{553E9D20-0DFB-7B1E-F936-449E6C8FF825}"/>
              </a:ext>
            </a:extLst>
          </p:cNvPr>
          <p:cNvPicPr>
            <a:picLocks noChangeAspect="1"/>
          </p:cNvPicPr>
          <p:nvPr/>
        </p:nvPicPr>
        <p:blipFill>
          <a:blip r:embed="rId2">
            <a:alphaModFix amt="50000"/>
          </a:blip>
          <a:srcRect b="6528"/>
          <a:stretch>
            <a:fillRect/>
          </a:stretch>
        </p:blipFill>
        <p:spPr>
          <a:xfrm>
            <a:off x="0" y="298"/>
            <a:ext cx="12192000" cy="6857702"/>
          </a:xfrm>
          <a:prstGeom prst="rect">
            <a:avLst/>
          </a:prstGeom>
        </p:spPr>
      </p:pic>
      <p:sp>
        <p:nvSpPr>
          <p:cNvPr id="4" name="Title 3">
            <a:extLst>
              <a:ext uri="{FF2B5EF4-FFF2-40B4-BE49-F238E27FC236}">
                <a16:creationId xmlns:a16="http://schemas.microsoft.com/office/drawing/2014/main" id="{405ACA51-41D6-F298-776E-9B2EC86D2878}"/>
              </a:ext>
            </a:extLst>
          </p:cNvPr>
          <p:cNvSpPr txBox="1">
            <a:spLocks noGrp="1"/>
          </p:cNvSpPr>
          <p:nvPr>
            <p:ph type="title"/>
          </p:nvPr>
        </p:nvSpPr>
        <p:spPr>
          <a:xfrm>
            <a:off x="179832" y="3216654"/>
            <a:ext cx="10515600" cy="424691"/>
          </a:xfrm>
          <a:prstGeom prst="rect">
            <a:avLst/>
          </a:prstGeom>
          <a:noFill/>
        </p:spPr>
        <p:txBody>
          <a:bodyPr wrap="square" rtlCol="0">
            <a:spAutoFit/>
          </a:bodyPr>
          <a:lstStyle/>
          <a:p>
            <a:r>
              <a:rPr lang="en-US" sz="2400" b="1" dirty="0">
                <a:solidFill>
                  <a:srgbClr val="1E2A38"/>
                </a:solidFill>
                <a:latin typeface="Century Gothic" panose="020B0502020202020204" pitchFamily="34" charset="0"/>
              </a:rPr>
              <a:t>Business Plan PowerPoint Timeline Template</a:t>
            </a:r>
          </a:p>
        </p:txBody>
      </p:sp>
    </p:spTree>
    <p:extLst>
      <p:ext uri="{BB962C8B-B14F-4D97-AF65-F5344CB8AC3E}">
        <p14:creationId xmlns:p14="http://schemas.microsoft.com/office/powerpoint/2010/main" val="220619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CF4"/>
        </a:solidFill>
        <a:effectLst/>
      </p:bgPr>
    </p:bg>
    <p:spTree>
      <p:nvGrpSpPr>
        <p:cNvPr id="1" name="Shape 164"/>
        <p:cNvGrpSpPr/>
        <p:nvPr/>
      </p:nvGrpSpPr>
      <p:grpSpPr>
        <a:xfrm>
          <a:off x="0" y="0"/>
          <a:ext cx="0" cy="0"/>
          <a:chOff x="0" y="0"/>
          <a:chExt cx="0" cy="0"/>
        </a:xfrm>
      </p:grpSpPr>
      <p:sp>
        <p:nvSpPr>
          <p:cNvPr id="76" name="Oval 75">
            <a:extLst>
              <a:ext uri="{FF2B5EF4-FFF2-40B4-BE49-F238E27FC236}">
                <a16:creationId xmlns:a16="http://schemas.microsoft.com/office/drawing/2014/main" id="{C65A81E4-A311-808D-CFE4-75808E4C84A1}"/>
              </a:ext>
            </a:extLst>
          </p:cNvPr>
          <p:cNvSpPr/>
          <p:nvPr/>
        </p:nvSpPr>
        <p:spPr>
          <a:xfrm>
            <a:off x="10655809" y="2675476"/>
            <a:ext cx="633984" cy="595575"/>
          </a:xfrm>
          <a:prstGeom prst="ellipse">
            <a:avLst/>
          </a:prstGeom>
          <a:noFill/>
          <a:ln>
            <a:solidFill>
              <a:srgbClr val="8C2F3F"/>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a:extLst>
              <a:ext uri="{FF2B5EF4-FFF2-40B4-BE49-F238E27FC236}">
                <a16:creationId xmlns:a16="http://schemas.microsoft.com/office/drawing/2014/main" id="{AEDBA899-D6DC-CD31-3255-B8433AD80638}"/>
              </a:ext>
            </a:extLst>
          </p:cNvPr>
          <p:cNvSpPr/>
          <p:nvPr/>
        </p:nvSpPr>
        <p:spPr>
          <a:xfrm>
            <a:off x="8165593" y="3601460"/>
            <a:ext cx="633984" cy="595575"/>
          </a:xfrm>
          <a:prstGeom prst="ellipse">
            <a:avLst/>
          </a:prstGeom>
          <a:noFill/>
          <a:ln>
            <a:solidFill>
              <a:srgbClr val="CED2D9"/>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a:extLst>
              <a:ext uri="{FF2B5EF4-FFF2-40B4-BE49-F238E27FC236}">
                <a16:creationId xmlns:a16="http://schemas.microsoft.com/office/drawing/2014/main" id="{D0129CD7-3534-C96A-048A-4BF3F5D91F31}"/>
              </a:ext>
            </a:extLst>
          </p:cNvPr>
          <p:cNvSpPr/>
          <p:nvPr/>
        </p:nvSpPr>
        <p:spPr>
          <a:xfrm>
            <a:off x="5782057" y="2675477"/>
            <a:ext cx="633984" cy="595575"/>
          </a:xfrm>
          <a:prstGeom prst="ellipse">
            <a:avLst/>
          </a:prstGeom>
          <a:noFill/>
          <a:ln>
            <a:solidFill>
              <a:srgbClr val="F2B134"/>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a:extLst>
              <a:ext uri="{FF2B5EF4-FFF2-40B4-BE49-F238E27FC236}">
                <a16:creationId xmlns:a16="http://schemas.microsoft.com/office/drawing/2014/main" id="{28EDEFCB-CC1B-F1E0-2C8B-FF03C90C26DF}"/>
              </a:ext>
            </a:extLst>
          </p:cNvPr>
          <p:cNvSpPr/>
          <p:nvPr/>
        </p:nvSpPr>
        <p:spPr>
          <a:xfrm>
            <a:off x="3380233" y="3613653"/>
            <a:ext cx="633984" cy="595575"/>
          </a:xfrm>
          <a:prstGeom prst="ellipse">
            <a:avLst/>
          </a:prstGeom>
          <a:noFill/>
          <a:ln>
            <a:solidFill>
              <a:srgbClr val="2AA198"/>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a:extLst>
              <a:ext uri="{FF2B5EF4-FFF2-40B4-BE49-F238E27FC236}">
                <a16:creationId xmlns:a16="http://schemas.microsoft.com/office/drawing/2014/main" id="{685C215D-EE48-E7D4-15FB-A4E750BB6F4B}"/>
              </a:ext>
            </a:extLst>
          </p:cNvPr>
          <p:cNvSpPr/>
          <p:nvPr/>
        </p:nvSpPr>
        <p:spPr>
          <a:xfrm>
            <a:off x="959104" y="2675478"/>
            <a:ext cx="633984" cy="595575"/>
          </a:xfrm>
          <a:prstGeom prst="ellipse">
            <a:avLst/>
          </a:prstGeom>
          <a:noFill/>
          <a:ln>
            <a:solidFill>
              <a:srgbClr val="1E2A38"/>
            </a:solidFill>
          </a:ln>
          <a:effectLst>
            <a:outerShdw blurRad="50800" dist="38100" dir="5400000" algn="t"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Arrow Connector 64">
            <a:extLst>
              <a:ext uri="{FF2B5EF4-FFF2-40B4-BE49-F238E27FC236}">
                <a16:creationId xmlns:a16="http://schemas.microsoft.com/office/drawing/2014/main" id="{27BB0D99-8E5B-50C9-F1E9-C6DD939E3C0B}"/>
              </a:ext>
            </a:extLst>
          </p:cNvPr>
          <p:cNvCxnSpPr>
            <a:cxnSpLocks/>
          </p:cNvCxnSpPr>
          <p:nvPr/>
        </p:nvCxnSpPr>
        <p:spPr>
          <a:xfrm>
            <a:off x="10972801" y="3560064"/>
            <a:ext cx="0" cy="976026"/>
          </a:xfrm>
          <a:prstGeom prst="straightConnector1">
            <a:avLst/>
          </a:prstGeom>
          <a:ln w="28575">
            <a:solidFill>
              <a:srgbClr val="8C2F3F"/>
            </a:solidFill>
            <a:prstDash val="sysDot"/>
            <a:tailEnd type="triangle"/>
          </a:ln>
          <a:effectLst>
            <a:outerShdw blurRad="50800" dist="38100" dir="16200000" rotWithShape="0">
              <a:srgbClr val="1E2A38">
                <a:alpha val="40000"/>
              </a:srgbClr>
            </a:outerShdw>
          </a:effectLst>
        </p:spPr>
        <p:style>
          <a:lnRef idx="1">
            <a:schemeClr val="accent1"/>
          </a:lnRef>
          <a:fillRef idx="0">
            <a:schemeClr val="accent1"/>
          </a:fillRef>
          <a:effectRef idx="0">
            <a:schemeClr val="accent1"/>
          </a:effectRef>
          <a:fontRef idx="minor">
            <a:schemeClr val="tx1"/>
          </a:fontRef>
        </p:style>
      </p:cxnSp>
      <p:cxnSp>
        <p:nvCxnSpPr>
          <p:cNvPr id="64" name="Straight Arrow Connector 63">
            <a:extLst>
              <a:ext uri="{FF2B5EF4-FFF2-40B4-BE49-F238E27FC236}">
                <a16:creationId xmlns:a16="http://schemas.microsoft.com/office/drawing/2014/main" id="{D06F33A7-ED80-F4C3-A8EE-3718A07539C7}"/>
              </a:ext>
            </a:extLst>
          </p:cNvPr>
          <p:cNvCxnSpPr>
            <a:cxnSpLocks/>
          </p:cNvCxnSpPr>
          <p:nvPr/>
        </p:nvCxnSpPr>
        <p:spPr>
          <a:xfrm flipV="1">
            <a:off x="8483601" y="2298192"/>
            <a:ext cx="0" cy="1261872"/>
          </a:xfrm>
          <a:prstGeom prst="straightConnector1">
            <a:avLst/>
          </a:prstGeom>
          <a:ln w="28575">
            <a:solidFill>
              <a:srgbClr val="CED2D9"/>
            </a:solidFill>
            <a:prstDash val="sysDot"/>
            <a:tailEnd type="triangle"/>
          </a:ln>
          <a:effectLst>
            <a:outerShdw blurRad="50800" dist="38100" dir="16200000" rotWithShape="0">
              <a:srgbClr val="1E2A38">
                <a:alpha val="40000"/>
              </a:srgbClr>
            </a:outerShdw>
          </a:effectLst>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9FFF2C0E-F97B-A814-6807-8ADB1A11E26C}"/>
              </a:ext>
            </a:extLst>
          </p:cNvPr>
          <p:cNvCxnSpPr>
            <a:cxnSpLocks/>
          </p:cNvCxnSpPr>
          <p:nvPr/>
        </p:nvCxnSpPr>
        <p:spPr>
          <a:xfrm>
            <a:off x="6096000" y="3560064"/>
            <a:ext cx="0" cy="976026"/>
          </a:xfrm>
          <a:prstGeom prst="straightConnector1">
            <a:avLst/>
          </a:prstGeom>
          <a:ln w="28575">
            <a:solidFill>
              <a:srgbClr val="F2B134"/>
            </a:solidFill>
            <a:prstDash val="sysDot"/>
            <a:tailEnd type="triangle"/>
          </a:ln>
          <a:effectLst>
            <a:outerShdw blurRad="50800" dist="38100" dir="16200000" rotWithShape="0">
              <a:srgbClr val="1E2A38">
                <a:alpha val="40000"/>
              </a:srgbClr>
            </a:outerShdw>
          </a:effectLst>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6A57A883-27EF-2C6C-E605-F66494CE1BD8}"/>
              </a:ext>
            </a:extLst>
          </p:cNvPr>
          <p:cNvCxnSpPr>
            <a:cxnSpLocks/>
          </p:cNvCxnSpPr>
          <p:nvPr/>
        </p:nvCxnSpPr>
        <p:spPr>
          <a:xfrm flipV="1">
            <a:off x="3698240" y="2298192"/>
            <a:ext cx="0" cy="1261872"/>
          </a:xfrm>
          <a:prstGeom prst="straightConnector1">
            <a:avLst/>
          </a:prstGeom>
          <a:ln w="28575">
            <a:solidFill>
              <a:srgbClr val="2AA198"/>
            </a:solidFill>
            <a:prstDash val="sysDot"/>
            <a:tailEnd type="triangle"/>
          </a:ln>
          <a:effectLst>
            <a:outerShdw blurRad="50800" dist="38100" dir="16200000" rotWithShape="0">
              <a:srgbClr val="1E2A38">
                <a:alpha val="40000"/>
              </a:srgbClr>
            </a:outerShdw>
          </a:effectLst>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59953255-5901-47F2-8D79-A5D453E08C99}"/>
              </a:ext>
            </a:extLst>
          </p:cNvPr>
          <p:cNvCxnSpPr>
            <a:cxnSpLocks/>
          </p:cNvCxnSpPr>
          <p:nvPr/>
        </p:nvCxnSpPr>
        <p:spPr>
          <a:xfrm>
            <a:off x="1276096" y="3560064"/>
            <a:ext cx="0" cy="976026"/>
          </a:xfrm>
          <a:prstGeom prst="straightConnector1">
            <a:avLst/>
          </a:prstGeom>
          <a:ln w="28575">
            <a:solidFill>
              <a:srgbClr val="1E2A38"/>
            </a:solidFill>
            <a:prstDash val="sysDot"/>
            <a:tailEnd type="triangle"/>
          </a:ln>
          <a:effectLst>
            <a:outerShdw blurRad="50800" dist="38100" dir="16200000" rotWithShape="0">
              <a:srgbClr val="2AA198">
                <a:alpha val="40000"/>
              </a:srgbClr>
            </a:outerShdw>
          </a:effectLst>
        </p:spPr>
        <p:style>
          <a:lnRef idx="1">
            <a:schemeClr val="accent1"/>
          </a:lnRef>
          <a:fillRef idx="0">
            <a:schemeClr val="accent1"/>
          </a:fillRef>
          <a:effectRef idx="0">
            <a:schemeClr val="accent1"/>
          </a:effectRef>
          <a:fontRef idx="minor">
            <a:schemeClr val="tx1"/>
          </a:fontRef>
        </p:style>
      </p:cxnSp>
      <p:sp>
        <p:nvSpPr>
          <p:cNvPr id="92" name="TextBox 91">
            <a:extLst>
              <a:ext uri="{FF2B5EF4-FFF2-40B4-BE49-F238E27FC236}">
                <a16:creationId xmlns:a16="http://schemas.microsoft.com/office/drawing/2014/main" id="{C24D211A-E8A5-0D35-3B30-593488312411}"/>
              </a:ext>
            </a:extLst>
          </p:cNvPr>
          <p:cNvSpPr txBox="1"/>
          <p:nvPr/>
        </p:nvSpPr>
        <p:spPr>
          <a:xfrm>
            <a:off x="53060" y="60295"/>
            <a:ext cx="7785536" cy="492443"/>
          </a:xfrm>
          <a:prstGeom prst="rect">
            <a:avLst/>
          </a:prstGeom>
          <a:noFill/>
        </p:spPr>
        <p:txBody>
          <a:bodyPr wrap="square" rtlCol="0">
            <a:spAutoFit/>
          </a:bodyPr>
          <a:lstStyle/>
          <a:p>
            <a:r>
              <a:rPr lang="en-US" sz="2600" dirty="0">
                <a:solidFill>
                  <a:srgbClr val="1E2A38"/>
                </a:solidFill>
                <a:latin typeface="Century Gothic" panose="020B0502020202020204" pitchFamily="34" charset="0"/>
              </a:rPr>
              <a:t>Business Plan PowerPoint Timeline Template</a:t>
            </a:r>
          </a:p>
        </p:txBody>
      </p:sp>
      <p:sp>
        <p:nvSpPr>
          <p:cNvPr id="93" name="TextBox 92">
            <a:extLst>
              <a:ext uri="{FF2B5EF4-FFF2-40B4-BE49-F238E27FC236}">
                <a16:creationId xmlns:a16="http://schemas.microsoft.com/office/drawing/2014/main" id="{A78EB58F-34BF-F17D-764E-C172FB1B4CF0}"/>
              </a:ext>
            </a:extLst>
          </p:cNvPr>
          <p:cNvSpPr txBox="1"/>
          <p:nvPr/>
        </p:nvSpPr>
        <p:spPr>
          <a:xfrm>
            <a:off x="5004380" y="6318708"/>
            <a:ext cx="2313454" cy="276999"/>
          </a:xfrm>
          <a:prstGeom prst="rect">
            <a:avLst/>
          </a:prstGeom>
          <a:noFill/>
        </p:spPr>
        <p:txBody>
          <a:bodyPr wrap="none" rtlCol="0">
            <a:spAutoFit/>
          </a:bodyPr>
          <a:lstStyle/>
          <a:p>
            <a:r>
              <a:rPr lang="en-US" sz="1200" i="1" dirty="0">
                <a:solidFill>
                  <a:srgbClr val="001033"/>
                </a:solidFill>
                <a:latin typeface="Century Gothic" panose="020B0502020202020204" pitchFamily="34" charset="0"/>
              </a:rPr>
              <a:t>Provided by Smartsheet, Inc.</a:t>
            </a:r>
          </a:p>
        </p:txBody>
      </p:sp>
      <p:sp>
        <p:nvSpPr>
          <p:cNvPr id="7" name="Rectangle 6">
            <a:extLst>
              <a:ext uri="{FF2B5EF4-FFF2-40B4-BE49-F238E27FC236}">
                <a16:creationId xmlns:a16="http://schemas.microsoft.com/office/drawing/2014/main" id="{D531A93C-737B-A491-FC58-45AE81A4CF9E}"/>
              </a:ext>
            </a:extLst>
          </p:cNvPr>
          <p:cNvSpPr/>
          <p:nvPr/>
        </p:nvSpPr>
        <p:spPr>
          <a:xfrm>
            <a:off x="9682481" y="3182778"/>
            <a:ext cx="2397760" cy="492444"/>
          </a:xfrm>
          <a:prstGeom prst="rect">
            <a:avLst/>
          </a:prstGeom>
          <a:solidFill>
            <a:srgbClr val="8C2F3F"/>
          </a:solidFill>
          <a:ln>
            <a:noFill/>
          </a:ln>
          <a:effectLst>
            <a:outerShdw blurRad="50800" dist="38100" dir="5400000" algn="t" rotWithShape="0">
              <a:srgbClr val="8C2F3F">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Century Gothic" panose="020B0502020202020204" pitchFamily="34" charset="0"/>
              </a:rPr>
              <a:t>Year 5</a:t>
            </a:r>
          </a:p>
        </p:txBody>
      </p:sp>
      <p:sp>
        <p:nvSpPr>
          <p:cNvPr id="12" name="Rectangle 11">
            <a:extLst>
              <a:ext uri="{FF2B5EF4-FFF2-40B4-BE49-F238E27FC236}">
                <a16:creationId xmlns:a16="http://schemas.microsoft.com/office/drawing/2014/main" id="{DA9D526C-B90E-6CD1-8432-589742F3929C}"/>
              </a:ext>
            </a:extLst>
          </p:cNvPr>
          <p:cNvSpPr/>
          <p:nvPr/>
        </p:nvSpPr>
        <p:spPr>
          <a:xfrm>
            <a:off x="7284721" y="3182778"/>
            <a:ext cx="2397760" cy="492444"/>
          </a:xfrm>
          <a:prstGeom prst="rect">
            <a:avLst/>
          </a:prstGeom>
          <a:solidFill>
            <a:srgbClr val="CED2D9"/>
          </a:solidFill>
          <a:ln>
            <a:noFill/>
          </a:ln>
          <a:effectLst>
            <a:outerShdw blurRad="50800" dist="38100" dir="5400000" algn="t" rotWithShape="0">
              <a:srgbClr val="8C2F3F">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Century Gothic" panose="020B0502020202020204" pitchFamily="34" charset="0"/>
              </a:rPr>
              <a:t>Year 4</a:t>
            </a:r>
          </a:p>
        </p:txBody>
      </p:sp>
      <p:sp>
        <p:nvSpPr>
          <p:cNvPr id="13" name="Rectangle 12">
            <a:extLst>
              <a:ext uri="{FF2B5EF4-FFF2-40B4-BE49-F238E27FC236}">
                <a16:creationId xmlns:a16="http://schemas.microsoft.com/office/drawing/2014/main" id="{5AE8BC16-F18D-2EC5-39D0-0021BCF533DA}"/>
              </a:ext>
            </a:extLst>
          </p:cNvPr>
          <p:cNvSpPr/>
          <p:nvPr/>
        </p:nvSpPr>
        <p:spPr>
          <a:xfrm>
            <a:off x="4885945" y="3182778"/>
            <a:ext cx="2397760" cy="492444"/>
          </a:xfrm>
          <a:prstGeom prst="rect">
            <a:avLst/>
          </a:prstGeom>
          <a:solidFill>
            <a:srgbClr val="F2B134"/>
          </a:solidFill>
          <a:ln>
            <a:noFill/>
          </a:ln>
          <a:effectLst>
            <a:outerShdw blurRad="50800" dist="38100" dir="5400000" algn="t" rotWithShape="0">
              <a:srgbClr val="8C2F3F">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Century Gothic" panose="020B0502020202020204" pitchFamily="34" charset="0"/>
              </a:rPr>
              <a:t>Year 3</a:t>
            </a:r>
          </a:p>
        </p:txBody>
      </p:sp>
      <p:sp>
        <p:nvSpPr>
          <p:cNvPr id="15" name="Rectangle 14">
            <a:extLst>
              <a:ext uri="{FF2B5EF4-FFF2-40B4-BE49-F238E27FC236}">
                <a16:creationId xmlns:a16="http://schemas.microsoft.com/office/drawing/2014/main" id="{DECCB529-7FBE-68E9-F790-67629B51A3FD}"/>
              </a:ext>
            </a:extLst>
          </p:cNvPr>
          <p:cNvSpPr/>
          <p:nvPr/>
        </p:nvSpPr>
        <p:spPr>
          <a:xfrm>
            <a:off x="2499360" y="3182778"/>
            <a:ext cx="2397760" cy="492444"/>
          </a:xfrm>
          <a:prstGeom prst="rect">
            <a:avLst/>
          </a:prstGeom>
          <a:solidFill>
            <a:srgbClr val="2AA198"/>
          </a:solidFill>
          <a:ln>
            <a:noFill/>
          </a:ln>
          <a:effectLst>
            <a:outerShdw blurRad="50800" dist="38100" dir="5400000" algn="t" rotWithShape="0">
              <a:srgbClr val="8C2F3F">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Century Gothic" panose="020B0502020202020204" pitchFamily="34" charset="0"/>
              </a:rPr>
              <a:t>Year 2</a:t>
            </a:r>
          </a:p>
        </p:txBody>
      </p:sp>
      <p:sp>
        <p:nvSpPr>
          <p:cNvPr id="16" name="Rectangle 15">
            <a:extLst>
              <a:ext uri="{FF2B5EF4-FFF2-40B4-BE49-F238E27FC236}">
                <a16:creationId xmlns:a16="http://schemas.microsoft.com/office/drawing/2014/main" id="{27A90F90-5B48-98FB-D360-6D915851992C}"/>
              </a:ext>
            </a:extLst>
          </p:cNvPr>
          <p:cNvSpPr/>
          <p:nvPr/>
        </p:nvSpPr>
        <p:spPr>
          <a:xfrm>
            <a:off x="101600" y="3182778"/>
            <a:ext cx="2397760" cy="492444"/>
          </a:xfrm>
          <a:prstGeom prst="rect">
            <a:avLst/>
          </a:prstGeom>
          <a:solidFill>
            <a:srgbClr val="1E2A38"/>
          </a:solidFill>
          <a:ln>
            <a:noFill/>
          </a:ln>
          <a:effectLst>
            <a:outerShdw blurRad="50800" dist="38100" dir="5400000" algn="t" rotWithShape="0">
              <a:srgbClr val="8C2F3F">
                <a:alpha val="4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800" b="1" dirty="0">
                <a:latin typeface="Century Gothic" panose="020B0502020202020204" pitchFamily="34" charset="0"/>
              </a:rPr>
              <a:t> Year 1</a:t>
            </a:r>
          </a:p>
        </p:txBody>
      </p:sp>
      <p:sp>
        <p:nvSpPr>
          <p:cNvPr id="67" name="TextBox 66">
            <a:extLst>
              <a:ext uri="{FF2B5EF4-FFF2-40B4-BE49-F238E27FC236}">
                <a16:creationId xmlns:a16="http://schemas.microsoft.com/office/drawing/2014/main" id="{6DB608EB-51BF-AF25-E850-CCF77D1A5651}"/>
              </a:ext>
            </a:extLst>
          </p:cNvPr>
          <p:cNvSpPr txBox="1"/>
          <p:nvPr/>
        </p:nvSpPr>
        <p:spPr>
          <a:xfrm>
            <a:off x="463296" y="4559808"/>
            <a:ext cx="2036064"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Enter your starting point, initial strategy, concept development, or business idea.</a:t>
            </a:r>
          </a:p>
        </p:txBody>
      </p:sp>
      <p:sp>
        <p:nvSpPr>
          <p:cNvPr id="68" name="TextBox 67">
            <a:extLst>
              <a:ext uri="{FF2B5EF4-FFF2-40B4-BE49-F238E27FC236}">
                <a16:creationId xmlns:a16="http://schemas.microsoft.com/office/drawing/2014/main" id="{346050F9-B625-A337-ECB1-A8E1B533115B}"/>
              </a:ext>
            </a:extLst>
          </p:cNvPr>
          <p:cNvSpPr txBox="1"/>
          <p:nvPr/>
        </p:nvSpPr>
        <p:spPr>
          <a:xfrm>
            <a:off x="2968316" y="1413606"/>
            <a:ext cx="2036064"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Add milestones such as market research, competitor analysis, or early planning steps.</a:t>
            </a:r>
          </a:p>
        </p:txBody>
      </p:sp>
      <p:sp>
        <p:nvSpPr>
          <p:cNvPr id="69" name="TextBox 68">
            <a:extLst>
              <a:ext uri="{FF2B5EF4-FFF2-40B4-BE49-F238E27FC236}">
                <a16:creationId xmlns:a16="http://schemas.microsoft.com/office/drawing/2014/main" id="{BAB2D135-89ED-FB8A-A223-2A918E73AC21}"/>
              </a:ext>
            </a:extLst>
          </p:cNvPr>
          <p:cNvSpPr txBox="1"/>
          <p:nvPr/>
        </p:nvSpPr>
        <p:spPr>
          <a:xfrm>
            <a:off x="4897123" y="4673799"/>
            <a:ext cx="2397753" cy="646331"/>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Insert operational milestones like team building, product development, or partnerships.</a:t>
            </a:r>
          </a:p>
        </p:txBody>
      </p:sp>
      <p:sp>
        <p:nvSpPr>
          <p:cNvPr id="70" name="TextBox 69">
            <a:extLst>
              <a:ext uri="{FF2B5EF4-FFF2-40B4-BE49-F238E27FC236}">
                <a16:creationId xmlns:a16="http://schemas.microsoft.com/office/drawing/2014/main" id="{8B00729F-6C88-E92F-CAC5-6CDCD6014184}"/>
              </a:ext>
            </a:extLst>
          </p:cNvPr>
          <p:cNvSpPr txBox="1"/>
          <p:nvPr/>
        </p:nvSpPr>
        <p:spPr>
          <a:xfrm>
            <a:off x="7465569" y="1505938"/>
            <a:ext cx="2036064" cy="646331"/>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Highlight financial goals, funding rounds, or first-year revenue targets.</a:t>
            </a:r>
          </a:p>
        </p:txBody>
      </p:sp>
      <p:sp>
        <p:nvSpPr>
          <p:cNvPr id="71" name="TextBox 70">
            <a:extLst>
              <a:ext uri="{FF2B5EF4-FFF2-40B4-BE49-F238E27FC236}">
                <a16:creationId xmlns:a16="http://schemas.microsoft.com/office/drawing/2014/main" id="{AAD19137-D769-DD5E-E013-D436E03DCB4B}"/>
              </a:ext>
            </a:extLst>
          </p:cNvPr>
          <p:cNvSpPr txBox="1"/>
          <p:nvPr/>
        </p:nvSpPr>
        <p:spPr>
          <a:xfrm>
            <a:off x="9777991" y="4626842"/>
            <a:ext cx="2313422" cy="830997"/>
          </a:xfrm>
          <a:prstGeom prst="rect">
            <a:avLst/>
          </a:prstGeom>
          <a:noFill/>
        </p:spPr>
        <p:txBody>
          <a:bodyPr wrap="square" rtlCol="0">
            <a:spAutoFit/>
          </a:bodyPr>
          <a:lstStyle/>
          <a:p>
            <a:r>
              <a:rPr lang="en-US" sz="1200" dirty="0">
                <a:solidFill>
                  <a:schemeClr val="tx1">
                    <a:lumMod val="75000"/>
                    <a:lumOff val="25000"/>
                  </a:schemeClr>
                </a:solidFill>
                <a:latin typeface="Century Gothic" panose="020B0502020202020204" pitchFamily="34" charset="0"/>
              </a:rPr>
              <a:t>Close with growth milestones such as expansion, scaling, or long-term sustainability goals.</a:t>
            </a:r>
          </a:p>
        </p:txBody>
      </p:sp>
      <p:pic>
        <p:nvPicPr>
          <p:cNvPr id="78" name="Graphic 77" descr="Play outline">
            <a:extLst>
              <a:ext uri="{FF2B5EF4-FFF2-40B4-BE49-F238E27FC236}">
                <a16:creationId xmlns:a16="http://schemas.microsoft.com/office/drawing/2014/main" id="{392B0DE6-A1C9-38A0-50C8-4EA71AAE368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62578" y="2699196"/>
            <a:ext cx="531018" cy="531018"/>
          </a:xfrm>
          <a:prstGeom prst="rect">
            <a:avLst/>
          </a:prstGeom>
          <a:effectLst>
            <a:outerShdw blurRad="63500" sx="102000" sy="102000" algn="ctr" rotWithShape="0">
              <a:prstClr val="black">
                <a:alpha val="40000"/>
              </a:prstClr>
            </a:outerShdw>
          </a:effectLst>
        </p:spPr>
      </p:pic>
      <p:pic>
        <p:nvPicPr>
          <p:cNvPr id="80" name="Graphic 79" descr="Diamond outline">
            <a:extLst>
              <a:ext uri="{FF2B5EF4-FFF2-40B4-BE49-F238E27FC236}">
                <a16:creationId xmlns:a16="http://schemas.microsoft.com/office/drawing/2014/main" id="{145B4E2F-223D-7AC1-50A5-9F9AF9B72EE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453385" y="3716785"/>
            <a:ext cx="492443" cy="492443"/>
          </a:xfrm>
          <a:prstGeom prst="rect">
            <a:avLst/>
          </a:prstGeom>
          <a:effectLst>
            <a:outerShdw blurRad="63500" sx="102000" sy="102000" algn="ctr" rotWithShape="0">
              <a:prstClr val="black">
                <a:alpha val="40000"/>
              </a:prstClr>
            </a:outerShdw>
          </a:effectLst>
        </p:spPr>
      </p:pic>
      <p:pic>
        <p:nvPicPr>
          <p:cNvPr id="82" name="Graphic 81" descr="Business Growth outline">
            <a:extLst>
              <a:ext uri="{FF2B5EF4-FFF2-40B4-BE49-F238E27FC236}">
                <a16:creationId xmlns:a16="http://schemas.microsoft.com/office/drawing/2014/main" id="{05383402-EBFF-7531-F1D8-28B08AC18AF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839620" y="2752545"/>
            <a:ext cx="492443" cy="492443"/>
          </a:xfrm>
          <a:prstGeom prst="rect">
            <a:avLst/>
          </a:prstGeom>
          <a:effectLst>
            <a:outerShdw blurRad="63500" sx="102000" sy="102000" algn="ctr" rotWithShape="0">
              <a:prstClr val="black">
                <a:alpha val="40000"/>
              </a:prstClr>
            </a:outerShdw>
          </a:effectLst>
        </p:spPr>
      </p:pic>
      <p:pic>
        <p:nvPicPr>
          <p:cNvPr id="84" name="Graphic 83" descr="Bar graph with upward trend outline">
            <a:extLst>
              <a:ext uri="{FF2B5EF4-FFF2-40B4-BE49-F238E27FC236}">
                <a16:creationId xmlns:a16="http://schemas.microsoft.com/office/drawing/2014/main" id="{0D6B8954-C197-4EBE-B997-EDCB4A2E8243}"/>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8236364" y="3682069"/>
            <a:ext cx="492441" cy="492441"/>
          </a:xfrm>
          <a:prstGeom prst="rect">
            <a:avLst/>
          </a:prstGeom>
          <a:effectLst>
            <a:outerShdw blurRad="63500" sx="102000" sy="102000" algn="ctr" rotWithShape="0">
              <a:prstClr val="black">
                <a:alpha val="40000"/>
              </a:prstClr>
            </a:outerShdw>
          </a:effectLst>
        </p:spPr>
      </p:pic>
      <p:pic>
        <p:nvPicPr>
          <p:cNvPr id="86" name="Graphic 85" descr="Presentation with checklist outline">
            <a:extLst>
              <a:ext uri="{FF2B5EF4-FFF2-40B4-BE49-F238E27FC236}">
                <a16:creationId xmlns:a16="http://schemas.microsoft.com/office/drawing/2014/main" id="{723E71AC-0E2E-2259-C8B6-C598B5C6D1D0}"/>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10732009" y="2723913"/>
            <a:ext cx="481583" cy="481583"/>
          </a:xfrm>
          <a:prstGeom prst="rect">
            <a:avLst/>
          </a:prstGeom>
          <a:effectLst>
            <a:outerShdw blurRad="63500" sx="102000" sy="102000" algn="ctr" rotWithShape="0">
              <a:prstClr val="black">
                <a:alpha val="40000"/>
              </a:prst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Shape 353"/>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B8338A78-04D5-5E75-77F8-DDC38F691C5D}"/>
              </a:ext>
            </a:extLst>
          </p:cNvPr>
          <p:cNvGraphicFramePr>
            <a:graphicFrameLocks noGrp="1"/>
          </p:cNvGraphicFramePr>
          <p:nvPr>
            <p:extLst>
              <p:ext uri="{D42A27DB-BD31-4B8C-83A1-F6EECF244321}">
                <p14:modId xmlns:p14="http://schemas.microsoft.com/office/powerpoint/2010/main" val="2000324242"/>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TotalTime>
  <Words>194</Words>
  <Application>Microsoft Macintosh PowerPoint</Application>
  <PresentationFormat>Widescreen</PresentationFormat>
  <Paragraphs>18</Paragraphs>
  <Slides>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Century Gothic</vt:lpstr>
      <vt:lpstr>Calibri</vt:lpstr>
      <vt:lpstr>Arial</vt:lpstr>
      <vt:lpstr>Тема Office</vt:lpstr>
      <vt:lpstr>Business Plan PowerPoint Timeline Template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25</cp:revision>
  <dcterms:modified xsi:type="dcterms:W3CDTF">2025-10-11T16:03:41Z</dcterms:modified>
</cp:coreProperties>
</file>