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43"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033"/>
    <a:srgbClr val="5B7191"/>
    <a:srgbClr val="00BD32"/>
    <a:srgbClr val="4CEDF0"/>
    <a:srgbClr val="F7F9FB"/>
    <a:srgbClr val="FFDE4C"/>
    <a:srgbClr val="F0A622"/>
    <a:srgbClr val="EAEEF3"/>
    <a:srgbClr val="E3EAF6"/>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990" autoAdjust="0"/>
    <p:restoredTop sz="86447"/>
  </p:normalViewPr>
  <p:slideViewPr>
    <p:cSldViewPr snapToGrid="0" snapToObjects="1">
      <p:cViewPr varScale="1">
        <p:scale>
          <a:sx n="126" d="100"/>
          <a:sy n="126" d="100"/>
        </p:scale>
        <p:origin x="688" y="192"/>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10/3/25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10/3/25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10/3/25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10/3/25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10/3/25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10/3/25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10/3/25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10/3/25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10/3/25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10/3/25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9" name="Picture 58" descr="A blue abstract watercolor pattern on a white background">
            <a:extLst>
              <a:ext uri="{FF2B5EF4-FFF2-40B4-BE49-F238E27FC236}">
                <a16:creationId xmlns:a16="http://schemas.microsoft.com/office/drawing/2014/main" id="{3E2A2E44-0309-5AE2-6987-254E176FDD1F}"/>
              </a:ext>
            </a:extLst>
          </p:cNvPr>
          <p:cNvPicPr>
            <a:picLocks noChangeAspect="1"/>
          </p:cNvPicPr>
          <p:nvPr/>
        </p:nvPicPr>
        <p:blipFill>
          <a:blip r:embed="rId2">
            <a:alphaModFix amt="20000"/>
          </a:blip>
          <a:srcRect b="17698"/>
          <a:stretch>
            <a:fillRect/>
          </a:stretch>
        </p:blipFill>
        <p:spPr>
          <a:xfrm>
            <a:off x="-3488" y="0"/>
            <a:ext cx="12555706" cy="6882277"/>
          </a:xfrm>
          <a:prstGeom prst="rect">
            <a:avLst/>
          </a:prstGeom>
        </p:spPr>
      </p:pic>
      <p:cxnSp>
        <p:nvCxnSpPr>
          <p:cNvPr id="37" name="Straight Connector 36">
            <a:extLst>
              <a:ext uri="{FF2B5EF4-FFF2-40B4-BE49-F238E27FC236}">
                <a16:creationId xmlns:a16="http://schemas.microsoft.com/office/drawing/2014/main" id="{D777F2A4-0B96-6192-3363-7A01683F498C}"/>
              </a:ext>
            </a:extLst>
          </p:cNvPr>
          <p:cNvCxnSpPr>
            <a:cxnSpLocks/>
          </p:cNvCxnSpPr>
          <p:nvPr/>
        </p:nvCxnSpPr>
        <p:spPr>
          <a:xfrm>
            <a:off x="5967995" y="2339333"/>
            <a:ext cx="0" cy="1128155"/>
          </a:xfrm>
          <a:prstGeom prst="line">
            <a:avLst/>
          </a:prstGeom>
          <a:ln w="28575">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181830C8-8BE0-E577-5922-A5F9C21769CB}"/>
              </a:ext>
            </a:extLst>
          </p:cNvPr>
          <p:cNvCxnSpPr>
            <a:cxnSpLocks/>
          </p:cNvCxnSpPr>
          <p:nvPr/>
        </p:nvCxnSpPr>
        <p:spPr>
          <a:xfrm flipV="1">
            <a:off x="4086664" y="3556254"/>
            <a:ext cx="0" cy="1090604"/>
          </a:xfrm>
          <a:prstGeom prst="line">
            <a:avLst/>
          </a:prstGeom>
          <a:ln w="28575">
            <a:gradFill flip="none" rotWithShape="1">
              <a:gsLst>
                <a:gs pos="0">
                  <a:schemeClr val="accent5">
                    <a:lumMod val="0"/>
                    <a:lumOff val="100000"/>
                  </a:schemeClr>
                </a:gs>
                <a:gs pos="35000">
                  <a:schemeClr val="accent5">
                    <a:lumMod val="0"/>
                    <a:lumOff val="100000"/>
                  </a:schemeClr>
                </a:gs>
                <a:gs pos="100000">
                  <a:schemeClr val="accent5">
                    <a:lumMod val="100000"/>
                  </a:schemeClr>
                </a:gs>
              </a:gsLst>
              <a:path path="circle">
                <a:fillToRect l="50000" t="-80000" r="50000" b="180000"/>
              </a:path>
              <a:tileRect/>
            </a:gra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575EDA76-92D9-0D2F-196F-21E40BABE59B}"/>
              </a:ext>
            </a:extLst>
          </p:cNvPr>
          <p:cNvCxnSpPr>
            <a:cxnSpLocks/>
          </p:cNvCxnSpPr>
          <p:nvPr/>
        </p:nvCxnSpPr>
        <p:spPr>
          <a:xfrm>
            <a:off x="2309911" y="2414597"/>
            <a:ext cx="0" cy="1128155"/>
          </a:xfrm>
          <a:prstGeom prst="line">
            <a:avLst/>
          </a:prstGeom>
          <a:ln w="28575">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prstDash val="sysDot"/>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143A449B-AAB7-994A-92CE-8F48E2CA7DF6}"/>
              </a:ext>
            </a:extLst>
          </p:cNvPr>
          <p:cNvSpPr txBox="1"/>
          <p:nvPr/>
        </p:nvSpPr>
        <p:spPr>
          <a:xfrm>
            <a:off x="300446" y="253847"/>
            <a:ext cx="7475261" cy="923330"/>
          </a:xfrm>
          <a:prstGeom prst="rect">
            <a:avLst/>
          </a:prstGeom>
          <a:noFill/>
        </p:spPr>
        <p:txBody>
          <a:bodyPr wrap="square" rtlCol="0">
            <a:spAutoFit/>
          </a:bodyPr>
          <a:lstStyle/>
          <a:p>
            <a:r>
              <a:rPr lang="en-US" sz="2800" b="1" dirty="0">
                <a:solidFill>
                  <a:schemeClr val="accent5">
                    <a:lumMod val="50000"/>
                  </a:schemeClr>
                </a:solidFill>
                <a:latin typeface="Century Gothic" panose="020B0502020202020204" pitchFamily="34" charset="0"/>
              </a:rPr>
              <a:t>Basic PowerPoint Timeline Template</a:t>
            </a:r>
            <a:br>
              <a:rPr lang="en-US" sz="2600" b="1" dirty="0">
                <a:solidFill>
                  <a:schemeClr val="tx1">
                    <a:lumMod val="65000"/>
                    <a:lumOff val="35000"/>
                  </a:schemeClr>
                </a:solidFill>
                <a:latin typeface="Century Gothic" panose="020B0502020202020204" pitchFamily="34" charset="0"/>
              </a:rPr>
            </a:br>
            <a:endParaRPr lang="en-US" sz="2600" b="1" dirty="0">
              <a:solidFill>
                <a:schemeClr val="tx1">
                  <a:lumMod val="65000"/>
                  <a:lumOff val="35000"/>
                </a:schemeClr>
              </a:solidFill>
              <a:latin typeface="Century Gothic" panose="020B0502020202020204" pitchFamily="34" charset="0"/>
            </a:endParaRPr>
          </a:p>
        </p:txBody>
      </p:sp>
      <p:cxnSp>
        <p:nvCxnSpPr>
          <p:cNvPr id="3" name="Straight Connector 2">
            <a:extLst>
              <a:ext uri="{FF2B5EF4-FFF2-40B4-BE49-F238E27FC236}">
                <a16:creationId xmlns:a16="http://schemas.microsoft.com/office/drawing/2014/main" id="{CE9986F9-7E04-B650-D58C-2EA00130AC9E}"/>
              </a:ext>
            </a:extLst>
          </p:cNvPr>
          <p:cNvCxnSpPr>
            <a:cxnSpLocks/>
          </p:cNvCxnSpPr>
          <p:nvPr/>
        </p:nvCxnSpPr>
        <p:spPr>
          <a:xfrm>
            <a:off x="676894" y="3542754"/>
            <a:ext cx="10499077" cy="0"/>
          </a:xfrm>
          <a:prstGeom prst="line">
            <a:avLst/>
          </a:prstGeom>
          <a:ln w="69850">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ln>
        </p:spPr>
        <p:style>
          <a:lnRef idx="1">
            <a:schemeClr val="accent1"/>
          </a:lnRef>
          <a:fillRef idx="0">
            <a:schemeClr val="accent1"/>
          </a:fillRef>
          <a:effectRef idx="0">
            <a:schemeClr val="accent1"/>
          </a:effectRef>
          <a:fontRef idx="minor">
            <a:schemeClr val="tx1"/>
          </a:fontRef>
        </p:style>
      </p:cxnSp>
      <p:sp>
        <p:nvSpPr>
          <p:cNvPr id="23" name="Chevron 22">
            <a:extLst>
              <a:ext uri="{FF2B5EF4-FFF2-40B4-BE49-F238E27FC236}">
                <a16:creationId xmlns:a16="http://schemas.microsoft.com/office/drawing/2014/main" id="{0C89470B-82D6-C5E0-6994-6D4B37D360DB}"/>
              </a:ext>
            </a:extLst>
          </p:cNvPr>
          <p:cNvSpPr/>
          <p:nvPr/>
        </p:nvSpPr>
        <p:spPr>
          <a:xfrm>
            <a:off x="11104721" y="3348840"/>
            <a:ext cx="351010" cy="420605"/>
          </a:xfrm>
          <a:prstGeom prst="chevron">
            <a:avLst/>
          </a:prstGeom>
          <a:solidFill>
            <a:schemeClr val="accent5">
              <a:lumMod val="20000"/>
              <a:lumOff val="80000"/>
            </a:schemeClr>
          </a:solidFill>
          <a:ln>
            <a:noFill/>
          </a:ln>
          <a:effectLst>
            <a:outerShdw blurRad="63500" sx="102000" sy="102000" algn="ctr" rotWithShape="0">
              <a:schemeClr val="accent5">
                <a:lumMod val="50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7" name="Rounded Rectangle 26">
            <a:extLst>
              <a:ext uri="{FF2B5EF4-FFF2-40B4-BE49-F238E27FC236}">
                <a16:creationId xmlns:a16="http://schemas.microsoft.com/office/drawing/2014/main" id="{9D075955-8B99-EF29-08AC-852B3385BE54}"/>
              </a:ext>
            </a:extLst>
          </p:cNvPr>
          <p:cNvSpPr/>
          <p:nvPr/>
        </p:nvSpPr>
        <p:spPr>
          <a:xfrm>
            <a:off x="676894" y="3455317"/>
            <a:ext cx="225631" cy="201877"/>
          </a:xfrm>
          <a:prstGeom prst="roundRect">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ounded Rectangle 27">
            <a:extLst>
              <a:ext uri="{FF2B5EF4-FFF2-40B4-BE49-F238E27FC236}">
                <a16:creationId xmlns:a16="http://schemas.microsoft.com/office/drawing/2014/main" id="{69901DD0-2EB1-DBD9-7765-EA5F3C6671C2}"/>
              </a:ext>
            </a:extLst>
          </p:cNvPr>
          <p:cNvSpPr/>
          <p:nvPr/>
        </p:nvSpPr>
        <p:spPr>
          <a:xfrm>
            <a:off x="2197096" y="3455317"/>
            <a:ext cx="225631" cy="201877"/>
          </a:xfrm>
          <a:prstGeom prst="roundRect">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ounded Rectangle 28">
            <a:extLst>
              <a:ext uri="{FF2B5EF4-FFF2-40B4-BE49-F238E27FC236}">
                <a16:creationId xmlns:a16="http://schemas.microsoft.com/office/drawing/2014/main" id="{769BB3E4-73B1-B373-9C3A-3F0433ED1EF5}"/>
              </a:ext>
            </a:extLst>
          </p:cNvPr>
          <p:cNvSpPr/>
          <p:nvPr/>
        </p:nvSpPr>
        <p:spPr>
          <a:xfrm>
            <a:off x="3969730" y="3455316"/>
            <a:ext cx="225631" cy="201877"/>
          </a:xfrm>
          <a:prstGeom prst="roundRect">
            <a:avLst/>
          </a:prstGeom>
          <a:gradFill flip="none" rotWithShape="1">
            <a:gsLst>
              <a:gs pos="0">
                <a:schemeClr val="accent5">
                  <a:lumMod val="0"/>
                  <a:lumOff val="100000"/>
                </a:schemeClr>
              </a:gs>
              <a:gs pos="35000">
                <a:schemeClr val="accent5">
                  <a:lumMod val="0"/>
                  <a:lumOff val="100000"/>
                </a:schemeClr>
              </a:gs>
              <a:gs pos="100000">
                <a:schemeClr val="accent5">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ounded Rectangle 29">
            <a:extLst>
              <a:ext uri="{FF2B5EF4-FFF2-40B4-BE49-F238E27FC236}">
                <a16:creationId xmlns:a16="http://schemas.microsoft.com/office/drawing/2014/main" id="{A15EF31D-A413-BA6D-80A3-C2AC420B8D59}"/>
              </a:ext>
            </a:extLst>
          </p:cNvPr>
          <p:cNvSpPr/>
          <p:nvPr/>
        </p:nvSpPr>
        <p:spPr>
          <a:xfrm>
            <a:off x="5855180" y="3441815"/>
            <a:ext cx="225631" cy="201877"/>
          </a:xfrm>
          <a:prstGeom prst="roundRect">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ounded Rectangle 30">
            <a:extLst>
              <a:ext uri="{FF2B5EF4-FFF2-40B4-BE49-F238E27FC236}">
                <a16:creationId xmlns:a16="http://schemas.microsoft.com/office/drawing/2014/main" id="{F4F33743-839E-29F9-38E1-BF839DFD83B3}"/>
              </a:ext>
            </a:extLst>
          </p:cNvPr>
          <p:cNvSpPr/>
          <p:nvPr/>
        </p:nvSpPr>
        <p:spPr>
          <a:xfrm>
            <a:off x="7719637" y="3441814"/>
            <a:ext cx="225631" cy="201877"/>
          </a:xfrm>
          <a:prstGeom prst="roundRect">
            <a:avLst/>
          </a:prstGeom>
          <a:gradFill flip="none" rotWithShape="1">
            <a:gsLst>
              <a:gs pos="0">
                <a:schemeClr val="accent5">
                  <a:lumMod val="0"/>
                  <a:lumOff val="100000"/>
                </a:schemeClr>
              </a:gs>
              <a:gs pos="35000">
                <a:schemeClr val="accent5">
                  <a:lumMod val="0"/>
                  <a:lumOff val="100000"/>
                </a:schemeClr>
              </a:gs>
              <a:gs pos="100000">
                <a:schemeClr val="accent5">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ounded Rectangle 31">
            <a:extLst>
              <a:ext uri="{FF2B5EF4-FFF2-40B4-BE49-F238E27FC236}">
                <a16:creationId xmlns:a16="http://schemas.microsoft.com/office/drawing/2014/main" id="{2B79A9F2-BC2C-3258-5660-FE768D765A15}"/>
              </a:ext>
            </a:extLst>
          </p:cNvPr>
          <p:cNvSpPr/>
          <p:nvPr/>
        </p:nvSpPr>
        <p:spPr>
          <a:xfrm>
            <a:off x="9400448" y="3455316"/>
            <a:ext cx="225631" cy="201877"/>
          </a:xfrm>
          <a:prstGeom prst="roundRect">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 name="Straight Connector 39">
            <a:extLst>
              <a:ext uri="{FF2B5EF4-FFF2-40B4-BE49-F238E27FC236}">
                <a16:creationId xmlns:a16="http://schemas.microsoft.com/office/drawing/2014/main" id="{2EF1C25B-F614-280D-92F2-DAD8FBAE3B5B}"/>
              </a:ext>
            </a:extLst>
          </p:cNvPr>
          <p:cNvCxnSpPr>
            <a:cxnSpLocks/>
          </p:cNvCxnSpPr>
          <p:nvPr/>
        </p:nvCxnSpPr>
        <p:spPr>
          <a:xfrm>
            <a:off x="9505506" y="2370947"/>
            <a:ext cx="0" cy="1128155"/>
          </a:xfrm>
          <a:prstGeom prst="line">
            <a:avLst/>
          </a:prstGeom>
          <a:ln w="28575">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1DE55C4A-EB02-795D-51E1-B2B4C7C08A18}"/>
              </a:ext>
            </a:extLst>
          </p:cNvPr>
          <p:cNvCxnSpPr>
            <a:cxnSpLocks/>
          </p:cNvCxnSpPr>
          <p:nvPr/>
        </p:nvCxnSpPr>
        <p:spPr>
          <a:xfrm flipV="1">
            <a:off x="7832452" y="3618220"/>
            <a:ext cx="0" cy="1090604"/>
          </a:xfrm>
          <a:prstGeom prst="line">
            <a:avLst/>
          </a:prstGeom>
          <a:ln w="28575">
            <a:gradFill flip="none" rotWithShape="1">
              <a:gsLst>
                <a:gs pos="0">
                  <a:schemeClr val="accent5">
                    <a:lumMod val="0"/>
                    <a:lumOff val="100000"/>
                  </a:schemeClr>
                </a:gs>
                <a:gs pos="35000">
                  <a:schemeClr val="accent5">
                    <a:lumMod val="0"/>
                    <a:lumOff val="100000"/>
                  </a:schemeClr>
                </a:gs>
                <a:gs pos="100000">
                  <a:schemeClr val="accent5">
                    <a:lumMod val="100000"/>
                  </a:schemeClr>
                </a:gs>
              </a:gsLst>
              <a:path path="circle">
                <a:fillToRect l="50000" t="-80000" r="50000" b="180000"/>
              </a:path>
              <a:tileRect/>
            </a:gradFill>
            <a:prstDash val="sysDot"/>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A07B5F2D-D7CB-34B9-9A42-FE15A4ABCC68}"/>
              </a:ext>
            </a:extLst>
          </p:cNvPr>
          <p:cNvSpPr txBox="1"/>
          <p:nvPr/>
        </p:nvSpPr>
        <p:spPr>
          <a:xfrm>
            <a:off x="1395510" y="1152767"/>
            <a:ext cx="1828801" cy="307777"/>
          </a:xfrm>
          <a:prstGeom prst="rect">
            <a:avLst/>
          </a:prstGeom>
          <a:noFill/>
        </p:spPr>
        <p:txBody>
          <a:bodyPr wrap="square" rtlCol="0">
            <a:spAutoFit/>
          </a:bodyPr>
          <a:lstStyle/>
          <a:p>
            <a:r>
              <a:rPr lang="en-US" sz="1400" b="1" dirty="0">
                <a:solidFill>
                  <a:schemeClr val="accent5">
                    <a:lumMod val="50000"/>
                  </a:schemeClr>
                </a:solidFill>
                <a:latin typeface="Century Gothic" panose="020B0502020202020204" pitchFamily="34" charset="0"/>
              </a:rPr>
              <a:t>Milestone / Year 1</a:t>
            </a:r>
          </a:p>
        </p:txBody>
      </p:sp>
      <p:sp>
        <p:nvSpPr>
          <p:cNvPr id="43" name="TextBox 42">
            <a:extLst>
              <a:ext uri="{FF2B5EF4-FFF2-40B4-BE49-F238E27FC236}">
                <a16:creationId xmlns:a16="http://schemas.microsoft.com/office/drawing/2014/main" id="{CA19253A-3EFA-EC9F-9A98-317F6566828B}"/>
              </a:ext>
            </a:extLst>
          </p:cNvPr>
          <p:cNvSpPr txBox="1"/>
          <p:nvPr/>
        </p:nvSpPr>
        <p:spPr>
          <a:xfrm>
            <a:off x="3224311" y="4708824"/>
            <a:ext cx="1828801" cy="307777"/>
          </a:xfrm>
          <a:prstGeom prst="rect">
            <a:avLst/>
          </a:prstGeom>
          <a:noFill/>
        </p:spPr>
        <p:txBody>
          <a:bodyPr wrap="square" rtlCol="0">
            <a:spAutoFit/>
          </a:bodyPr>
          <a:lstStyle/>
          <a:p>
            <a:r>
              <a:rPr lang="en-US" sz="1400" b="1" dirty="0">
                <a:solidFill>
                  <a:schemeClr val="accent5">
                    <a:lumMod val="50000"/>
                  </a:schemeClr>
                </a:solidFill>
                <a:latin typeface="Century Gothic" panose="020B0502020202020204" pitchFamily="34" charset="0"/>
              </a:rPr>
              <a:t>Milestone / Year 2</a:t>
            </a:r>
          </a:p>
        </p:txBody>
      </p:sp>
      <p:sp>
        <p:nvSpPr>
          <p:cNvPr id="44" name="TextBox 43">
            <a:extLst>
              <a:ext uri="{FF2B5EF4-FFF2-40B4-BE49-F238E27FC236}">
                <a16:creationId xmlns:a16="http://schemas.microsoft.com/office/drawing/2014/main" id="{795869DF-6CEB-A5DE-C54C-B826BE9FEDE0}"/>
              </a:ext>
            </a:extLst>
          </p:cNvPr>
          <p:cNvSpPr txBox="1"/>
          <p:nvPr/>
        </p:nvSpPr>
        <p:spPr>
          <a:xfrm>
            <a:off x="4940779" y="1144340"/>
            <a:ext cx="1828801" cy="307777"/>
          </a:xfrm>
          <a:prstGeom prst="rect">
            <a:avLst/>
          </a:prstGeom>
          <a:noFill/>
        </p:spPr>
        <p:txBody>
          <a:bodyPr wrap="square" rtlCol="0">
            <a:spAutoFit/>
          </a:bodyPr>
          <a:lstStyle/>
          <a:p>
            <a:r>
              <a:rPr lang="en-US" sz="1400" b="1" dirty="0">
                <a:solidFill>
                  <a:schemeClr val="accent5">
                    <a:lumMod val="50000"/>
                  </a:schemeClr>
                </a:solidFill>
                <a:latin typeface="Century Gothic" panose="020B0502020202020204" pitchFamily="34" charset="0"/>
              </a:rPr>
              <a:t>Milestone / Year 3</a:t>
            </a:r>
          </a:p>
        </p:txBody>
      </p:sp>
      <p:sp>
        <p:nvSpPr>
          <p:cNvPr id="45" name="TextBox 44">
            <a:extLst>
              <a:ext uri="{FF2B5EF4-FFF2-40B4-BE49-F238E27FC236}">
                <a16:creationId xmlns:a16="http://schemas.microsoft.com/office/drawing/2014/main" id="{A018F742-99B4-E200-D856-4FE5E613C2C9}"/>
              </a:ext>
            </a:extLst>
          </p:cNvPr>
          <p:cNvSpPr txBox="1"/>
          <p:nvPr/>
        </p:nvSpPr>
        <p:spPr>
          <a:xfrm>
            <a:off x="6918051" y="4708823"/>
            <a:ext cx="1828801" cy="307777"/>
          </a:xfrm>
          <a:prstGeom prst="rect">
            <a:avLst/>
          </a:prstGeom>
          <a:noFill/>
        </p:spPr>
        <p:txBody>
          <a:bodyPr wrap="square" rtlCol="0">
            <a:spAutoFit/>
          </a:bodyPr>
          <a:lstStyle/>
          <a:p>
            <a:r>
              <a:rPr lang="en-US" sz="1400" b="1" dirty="0">
                <a:solidFill>
                  <a:schemeClr val="accent5">
                    <a:lumMod val="50000"/>
                  </a:schemeClr>
                </a:solidFill>
                <a:latin typeface="Century Gothic" panose="020B0502020202020204" pitchFamily="34" charset="0"/>
              </a:rPr>
              <a:t>Milestone / Year 4</a:t>
            </a:r>
          </a:p>
        </p:txBody>
      </p:sp>
      <p:sp>
        <p:nvSpPr>
          <p:cNvPr id="46" name="TextBox 45">
            <a:extLst>
              <a:ext uri="{FF2B5EF4-FFF2-40B4-BE49-F238E27FC236}">
                <a16:creationId xmlns:a16="http://schemas.microsoft.com/office/drawing/2014/main" id="{05163014-A847-3AF5-3587-F943BA243ABD}"/>
              </a:ext>
            </a:extLst>
          </p:cNvPr>
          <p:cNvSpPr txBox="1"/>
          <p:nvPr/>
        </p:nvSpPr>
        <p:spPr>
          <a:xfrm>
            <a:off x="8577774" y="1144339"/>
            <a:ext cx="1828801" cy="307777"/>
          </a:xfrm>
          <a:prstGeom prst="rect">
            <a:avLst/>
          </a:prstGeom>
          <a:noFill/>
        </p:spPr>
        <p:txBody>
          <a:bodyPr wrap="square" rtlCol="0">
            <a:spAutoFit/>
          </a:bodyPr>
          <a:lstStyle/>
          <a:p>
            <a:r>
              <a:rPr lang="en-US" sz="1400" b="1" dirty="0">
                <a:solidFill>
                  <a:schemeClr val="accent5">
                    <a:lumMod val="50000"/>
                  </a:schemeClr>
                </a:solidFill>
                <a:latin typeface="Century Gothic" panose="020B0502020202020204" pitchFamily="34" charset="0"/>
              </a:rPr>
              <a:t>Milestone / Year 5</a:t>
            </a:r>
          </a:p>
        </p:txBody>
      </p:sp>
      <p:sp>
        <p:nvSpPr>
          <p:cNvPr id="47" name="Rounded Rectangle 46">
            <a:extLst>
              <a:ext uri="{FF2B5EF4-FFF2-40B4-BE49-F238E27FC236}">
                <a16:creationId xmlns:a16="http://schemas.microsoft.com/office/drawing/2014/main" id="{4FF653C1-1754-0038-235A-7BC816C0B09B}"/>
              </a:ext>
            </a:extLst>
          </p:cNvPr>
          <p:cNvSpPr/>
          <p:nvPr/>
        </p:nvSpPr>
        <p:spPr>
          <a:xfrm>
            <a:off x="10855628" y="3467488"/>
            <a:ext cx="225631" cy="201877"/>
          </a:xfrm>
          <a:prstGeom prst="roundRect">
            <a:avLst/>
          </a:prstGeom>
          <a:gradFill flip="none" rotWithShape="1">
            <a:gsLst>
              <a:gs pos="0">
                <a:schemeClr val="accent5">
                  <a:lumMod val="0"/>
                  <a:lumOff val="100000"/>
                </a:schemeClr>
              </a:gs>
              <a:gs pos="35000">
                <a:schemeClr val="accent5">
                  <a:lumMod val="0"/>
                  <a:lumOff val="100000"/>
                </a:schemeClr>
              </a:gs>
              <a:gs pos="100000">
                <a:schemeClr val="accent5">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AAE407DA-ADB6-181D-2FAB-42DE3296ECF6}"/>
              </a:ext>
            </a:extLst>
          </p:cNvPr>
          <p:cNvCxnSpPr>
            <a:cxnSpLocks/>
          </p:cNvCxnSpPr>
          <p:nvPr/>
        </p:nvCxnSpPr>
        <p:spPr>
          <a:xfrm flipV="1">
            <a:off x="10968443" y="3647150"/>
            <a:ext cx="0" cy="1090604"/>
          </a:xfrm>
          <a:prstGeom prst="line">
            <a:avLst/>
          </a:prstGeom>
          <a:ln w="28575">
            <a:gradFill flip="none" rotWithShape="1">
              <a:gsLst>
                <a:gs pos="0">
                  <a:schemeClr val="accent5">
                    <a:lumMod val="0"/>
                    <a:lumOff val="100000"/>
                  </a:schemeClr>
                </a:gs>
                <a:gs pos="35000">
                  <a:schemeClr val="accent5">
                    <a:lumMod val="0"/>
                    <a:lumOff val="100000"/>
                  </a:schemeClr>
                </a:gs>
                <a:gs pos="100000">
                  <a:schemeClr val="accent5">
                    <a:lumMod val="100000"/>
                  </a:schemeClr>
                </a:gs>
              </a:gsLst>
              <a:path path="circle">
                <a:fillToRect l="50000" t="-80000" r="50000" b="180000"/>
              </a:path>
              <a:tileRect/>
            </a:gradFill>
            <a:prstDash val="sysDot"/>
          </a:ln>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14D67F87-5514-0CF0-6BA5-8BA73F0B75DD}"/>
              </a:ext>
            </a:extLst>
          </p:cNvPr>
          <p:cNvSpPr txBox="1"/>
          <p:nvPr/>
        </p:nvSpPr>
        <p:spPr>
          <a:xfrm>
            <a:off x="10054042" y="4688260"/>
            <a:ext cx="1828801" cy="307777"/>
          </a:xfrm>
          <a:prstGeom prst="rect">
            <a:avLst/>
          </a:prstGeom>
          <a:noFill/>
        </p:spPr>
        <p:txBody>
          <a:bodyPr wrap="square" rtlCol="0">
            <a:spAutoFit/>
          </a:bodyPr>
          <a:lstStyle/>
          <a:p>
            <a:r>
              <a:rPr lang="en-US" sz="1400" b="1" dirty="0">
                <a:solidFill>
                  <a:schemeClr val="accent5">
                    <a:lumMod val="50000"/>
                  </a:schemeClr>
                </a:solidFill>
                <a:latin typeface="Century Gothic" panose="020B0502020202020204" pitchFamily="34" charset="0"/>
              </a:rPr>
              <a:t>Milestone / Year 6</a:t>
            </a:r>
          </a:p>
        </p:txBody>
      </p:sp>
      <p:sp>
        <p:nvSpPr>
          <p:cNvPr id="51" name="TextBox 50">
            <a:extLst>
              <a:ext uri="{FF2B5EF4-FFF2-40B4-BE49-F238E27FC236}">
                <a16:creationId xmlns:a16="http://schemas.microsoft.com/office/drawing/2014/main" id="{B65546A1-3116-419E-9B1A-F0BEE7E94365}"/>
              </a:ext>
            </a:extLst>
          </p:cNvPr>
          <p:cNvSpPr txBox="1"/>
          <p:nvPr/>
        </p:nvSpPr>
        <p:spPr>
          <a:xfrm>
            <a:off x="3271716" y="5111464"/>
            <a:ext cx="1621657" cy="830997"/>
          </a:xfrm>
          <a:prstGeom prst="rect">
            <a:avLst/>
          </a:prstGeom>
          <a:noFill/>
        </p:spPr>
        <p:txBody>
          <a:bodyPr wrap="square" rtlCol="0">
            <a:spAutoFit/>
          </a:bodyPr>
          <a:lstStyle/>
          <a:p>
            <a:r>
              <a:rPr lang="en-US" sz="1200" dirty="0">
                <a:solidFill>
                  <a:schemeClr val="tx1">
                    <a:lumMod val="75000"/>
                    <a:lumOff val="25000"/>
                  </a:schemeClr>
                </a:solidFill>
                <a:latin typeface="Century Gothic" panose="020B0502020202020204" pitchFamily="34" charset="0"/>
              </a:rPr>
              <a:t>Add the next key year and its main event or achievement.</a:t>
            </a:r>
          </a:p>
        </p:txBody>
      </p:sp>
      <p:sp>
        <p:nvSpPr>
          <p:cNvPr id="52" name="TextBox 51">
            <a:extLst>
              <a:ext uri="{FF2B5EF4-FFF2-40B4-BE49-F238E27FC236}">
                <a16:creationId xmlns:a16="http://schemas.microsoft.com/office/drawing/2014/main" id="{B2E3B4C1-2C36-D5BD-2875-4CF3CBAE3844}"/>
              </a:ext>
            </a:extLst>
          </p:cNvPr>
          <p:cNvSpPr txBox="1"/>
          <p:nvPr/>
        </p:nvSpPr>
        <p:spPr>
          <a:xfrm>
            <a:off x="5044350" y="1452116"/>
            <a:ext cx="1621657" cy="830997"/>
          </a:xfrm>
          <a:prstGeom prst="rect">
            <a:avLst/>
          </a:prstGeom>
          <a:noFill/>
        </p:spPr>
        <p:txBody>
          <a:bodyPr wrap="square" rtlCol="0">
            <a:spAutoFit/>
          </a:bodyPr>
          <a:lstStyle/>
          <a:p>
            <a:r>
              <a:rPr lang="en-US" sz="1200" dirty="0">
                <a:latin typeface="Century Gothic" panose="020B0502020202020204" pitchFamily="34" charset="0"/>
              </a:rPr>
              <a:t>Insert a midpoint year to highlight progress or transition.</a:t>
            </a:r>
          </a:p>
        </p:txBody>
      </p:sp>
      <p:sp>
        <p:nvSpPr>
          <p:cNvPr id="53" name="TextBox 52">
            <a:extLst>
              <a:ext uri="{FF2B5EF4-FFF2-40B4-BE49-F238E27FC236}">
                <a16:creationId xmlns:a16="http://schemas.microsoft.com/office/drawing/2014/main" id="{5D93A633-C7BC-455C-9185-2F1E64890366}"/>
              </a:ext>
            </a:extLst>
          </p:cNvPr>
          <p:cNvSpPr txBox="1"/>
          <p:nvPr/>
        </p:nvSpPr>
        <p:spPr>
          <a:xfrm>
            <a:off x="7021622" y="4995665"/>
            <a:ext cx="1621657" cy="830997"/>
          </a:xfrm>
          <a:prstGeom prst="rect">
            <a:avLst/>
          </a:prstGeom>
          <a:noFill/>
        </p:spPr>
        <p:txBody>
          <a:bodyPr wrap="square" rtlCol="0">
            <a:spAutoFit/>
          </a:bodyPr>
          <a:lstStyle/>
          <a:p>
            <a:r>
              <a:rPr lang="en-US" sz="1200" dirty="0">
                <a:solidFill>
                  <a:schemeClr val="tx1">
                    <a:lumMod val="75000"/>
                    <a:lumOff val="25000"/>
                  </a:schemeClr>
                </a:solidFill>
                <a:latin typeface="Century Gothic" panose="020B0502020202020204" pitchFamily="34" charset="0"/>
              </a:rPr>
              <a:t>Record another important year and its defining milestone.</a:t>
            </a:r>
          </a:p>
        </p:txBody>
      </p:sp>
      <p:sp>
        <p:nvSpPr>
          <p:cNvPr id="54" name="TextBox 53">
            <a:extLst>
              <a:ext uri="{FF2B5EF4-FFF2-40B4-BE49-F238E27FC236}">
                <a16:creationId xmlns:a16="http://schemas.microsoft.com/office/drawing/2014/main" id="{34BDB12C-DAFE-D674-3B1E-D7B86AEAEDAE}"/>
              </a:ext>
            </a:extLst>
          </p:cNvPr>
          <p:cNvSpPr txBox="1"/>
          <p:nvPr/>
        </p:nvSpPr>
        <p:spPr>
          <a:xfrm>
            <a:off x="10157612" y="4995665"/>
            <a:ext cx="1621657" cy="646331"/>
          </a:xfrm>
          <a:prstGeom prst="rect">
            <a:avLst/>
          </a:prstGeom>
          <a:noFill/>
        </p:spPr>
        <p:txBody>
          <a:bodyPr wrap="square" rtlCol="0">
            <a:spAutoFit/>
          </a:bodyPr>
          <a:lstStyle/>
          <a:p>
            <a:r>
              <a:rPr lang="en-US" sz="1200" dirty="0">
                <a:solidFill>
                  <a:schemeClr val="tx1">
                    <a:lumMod val="75000"/>
                    <a:lumOff val="25000"/>
                  </a:schemeClr>
                </a:solidFill>
                <a:latin typeface="Century Gothic" panose="020B0502020202020204" pitchFamily="34" charset="0"/>
              </a:rPr>
              <a:t>Close with the final year, outcome, or future goal.</a:t>
            </a:r>
          </a:p>
        </p:txBody>
      </p:sp>
      <p:sp>
        <p:nvSpPr>
          <p:cNvPr id="55" name="TextBox 54">
            <a:extLst>
              <a:ext uri="{FF2B5EF4-FFF2-40B4-BE49-F238E27FC236}">
                <a16:creationId xmlns:a16="http://schemas.microsoft.com/office/drawing/2014/main" id="{1E77A069-C687-620F-BAAC-3B33747354E7}"/>
              </a:ext>
            </a:extLst>
          </p:cNvPr>
          <p:cNvSpPr txBox="1"/>
          <p:nvPr/>
        </p:nvSpPr>
        <p:spPr>
          <a:xfrm>
            <a:off x="8643279" y="1441649"/>
            <a:ext cx="1621657" cy="830997"/>
          </a:xfrm>
          <a:prstGeom prst="rect">
            <a:avLst/>
          </a:prstGeom>
          <a:noFill/>
        </p:spPr>
        <p:txBody>
          <a:bodyPr wrap="square" rtlCol="0">
            <a:spAutoFit/>
          </a:bodyPr>
          <a:lstStyle/>
          <a:p>
            <a:r>
              <a:rPr lang="en-US" sz="1200" dirty="0">
                <a:solidFill>
                  <a:schemeClr val="tx1">
                    <a:lumMod val="75000"/>
                    <a:lumOff val="25000"/>
                  </a:schemeClr>
                </a:solidFill>
                <a:latin typeface="Century Gothic" panose="020B0502020202020204" pitchFamily="34" charset="0"/>
              </a:rPr>
              <a:t>Include a later year with its major development or result.</a:t>
            </a:r>
          </a:p>
        </p:txBody>
      </p:sp>
      <p:sp>
        <p:nvSpPr>
          <p:cNvPr id="56" name="TextBox 55">
            <a:extLst>
              <a:ext uri="{FF2B5EF4-FFF2-40B4-BE49-F238E27FC236}">
                <a16:creationId xmlns:a16="http://schemas.microsoft.com/office/drawing/2014/main" id="{4BC1BB4A-90FD-9644-E157-4B4486564D08}"/>
              </a:ext>
            </a:extLst>
          </p:cNvPr>
          <p:cNvSpPr txBox="1"/>
          <p:nvPr/>
        </p:nvSpPr>
        <p:spPr>
          <a:xfrm>
            <a:off x="1445421" y="1479298"/>
            <a:ext cx="1621657" cy="830997"/>
          </a:xfrm>
          <a:prstGeom prst="rect">
            <a:avLst/>
          </a:prstGeom>
          <a:noFill/>
        </p:spPr>
        <p:txBody>
          <a:bodyPr wrap="square" rtlCol="0">
            <a:spAutoFit/>
          </a:bodyPr>
          <a:lstStyle/>
          <a:p>
            <a:r>
              <a:rPr lang="en-US" sz="1200" dirty="0">
                <a:solidFill>
                  <a:schemeClr val="tx1">
                    <a:lumMod val="75000"/>
                    <a:lumOff val="25000"/>
                  </a:schemeClr>
                </a:solidFill>
                <a:latin typeface="Century Gothic" panose="020B0502020202020204" pitchFamily="34" charset="0"/>
              </a:rPr>
              <a:t>Enter your starting point (e.g., “2025 – Launch” or “Year 1 – Kickoff”)</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83D7C46-89BA-9359-3D36-48A817E51AEB}"/>
            </a:ext>
          </a:extLst>
        </p:cNvPr>
        <p:cNvGrpSpPr/>
        <p:nvPr/>
      </p:nvGrpSpPr>
      <p:grpSpPr>
        <a:xfrm>
          <a:off x="0" y="0"/>
          <a:ext cx="0" cy="0"/>
          <a:chOff x="0" y="0"/>
          <a:chExt cx="0" cy="0"/>
        </a:xfrm>
      </p:grpSpPr>
      <p:pic>
        <p:nvPicPr>
          <p:cNvPr id="59" name="Picture 58" descr="A blue abstract watercolor pattern on a white background">
            <a:extLst>
              <a:ext uri="{FF2B5EF4-FFF2-40B4-BE49-F238E27FC236}">
                <a16:creationId xmlns:a16="http://schemas.microsoft.com/office/drawing/2014/main" id="{F8952F6E-C173-BBFF-A24E-F6028254ECFB}"/>
              </a:ext>
            </a:extLst>
          </p:cNvPr>
          <p:cNvPicPr>
            <a:picLocks noChangeAspect="1"/>
          </p:cNvPicPr>
          <p:nvPr/>
        </p:nvPicPr>
        <p:blipFill>
          <a:blip r:embed="rId2">
            <a:alphaModFix amt="20000"/>
          </a:blip>
          <a:srcRect b="17698"/>
          <a:stretch>
            <a:fillRect/>
          </a:stretch>
        </p:blipFill>
        <p:spPr>
          <a:xfrm>
            <a:off x="-3488" y="0"/>
            <a:ext cx="12555706" cy="6882277"/>
          </a:xfrm>
          <a:prstGeom prst="rect">
            <a:avLst/>
          </a:prstGeom>
        </p:spPr>
      </p:pic>
      <p:cxnSp>
        <p:nvCxnSpPr>
          <p:cNvPr id="37" name="Straight Connector 36">
            <a:extLst>
              <a:ext uri="{FF2B5EF4-FFF2-40B4-BE49-F238E27FC236}">
                <a16:creationId xmlns:a16="http://schemas.microsoft.com/office/drawing/2014/main" id="{EDDCA11C-526D-1F7C-E24A-5FEFECB7BF95}"/>
              </a:ext>
            </a:extLst>
          </p:cNvPr>
          <p:cNvCxnSpPr>
            <a:cxnSpLocks/>
          </p:cNvCxnSpPr>
          <p:nvPr/>
        </p:nvCxnSpPr>
        <p:spPr>
          <a:xfrm>
            <a:off x="5967995" y="2339333"/>
            <a:ext cx="0" cy="1128155"/>
          </a:xfrm>
          <a:prstGeom prst="line">
            <a:avLst/>
          </a:prstGeom>
          <a:ln w="28575">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89504F8A-A48D-C665-57AE-9B209BE124F9}"/>
              </a:ext>
            </a:extLst>
          </p:cNvPr>
          <p:cNvCxnSpPr>
            <a:cxnSpLocks/>
          </p:cNvCxnSpPr>
          <p:nvPr/>
        </p:nvCxnSpPr>
        <p:spPr>
          <a:xfrm flipV="1">
            <a:off x="4086664" y="3556254"/>
            <a:ext cx="0" cy="1090604"/>
          </a:xfrm>
          <a:prstGeom prst="line">
            <a:avLst/>
          </a:prstGeom>
          <a:ln w="28575">
            <a:gradFill flip="none" rotWithShape="1">
              <a:gsLst>
                <a:gs pos="0">
                  <a:schemeClr val="accent5">
                    <a:lumMod val="0"/>
                    <a:lumOff val="100000"/>
                  </a:schemeClr>
                </a:gs>
                <a:gs pos="35000">
                  <a:schemeClr val="accent5">
                    <a:lumMod val="0"/>
                    <a:lumOff val="100000"/>
                  </a:schemeClr>
                </a:gs>
                <a:gs pos="100000">
                  <a:schemeClr val="accent5">
                    <a:lumMod val="100000"/>
                  </a:schemeClr>
                </a:gs>
              </a:gsLst>
              <a:path path="circle">
                <a:fillToRect l="50000" t="-80000" r="50000" b="180000"/>
              </a:path>
              <a:tileRect/>
            </a:gra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3CFEF72A-8DAF-5363-D812-D7CB10CA93E4}"/>
              </a:ext>
            </a:extLst>
          </p:cNvPr>
          <p:cNvCxnSpPr>
            <a:cxnSpLocks/>
          </p:cNvCxnSpPr>
          <p:nvPr/>
        </p:nvCxnSpPr>
        <p:spPr>
          <a:xfrm>
            <a:off x="2309911" y="2414597"/>
            <a:ext cx="0" cy="1128155"/>
          </a:xfrm>
          <a:prstGeom prst="line">
            <a:avLst/>
          </a:prstGeom>
          <a:ln w="28575">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prstDash val="sysDot"/>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8B966CA2-79C2-F182-296E-E817CD89E493}"/>
              </a:ext>
            </a:extLst>
          </p:cNvPr>
          <p:cNvSpPr txBox="1"/>
          <p:nvPr/>
        </p:nvSpPr>
        <p:spPr>
          <a:xfrm>
            <a:off x="300446" y="253847"/>
            <a:ext cx="7475261" cy="923330"/>
          </a:xfrm>
          <a:prstGeom prst="rect">
            <a:avLst/>
          </a:prstGeom>
          <a:noFill/>
        </p:spPr>
        <p:txBody>
          <a:bodyPr wrap="square" rtlCol="0">
            <a:spAutoFit/>
          </a:bodyPr>
          <a:lstStyle/>
          <a:p>
            <a:r>
              <a:rPr lang="en-US" sz="2800" b="1" dirty="0">
                <a:solidFill>
                  <a:schemeClr val="accent5">
                    <a:lumMod val="50000"/>
                  </a:schemeClr>
                </a:solidFill>
                <a:latin typeface="Century Gothic" panose="020B0502020202020204" pitchFamily="34" charset="0"/>
              </a:rPr>
              <a:t>Basic PowerPoint Timeline Template</a:t>
            </a:r>
            <a:br>
              <a:rPr lang="en-US" sz="2600" b="1" dirty="0">
                <a:solidFill>
                  <a:schemeClr val="tx1">
                    <a:lumMod val="65000"/>
                    <a:lumOff val="35000"/>
                  </a:schemeClr>
                </a:solidFill>
                <a:latin typeface="Century Gothic" panose="020B0502020202020204" pitchFamily="34" charset="0"/>
              </a:rPr>
            </a:br>
            <a:endParaRPr lang="en-US" sz="2600" b="1" dirty="0">
              <a:solidFill>
                <a:schemeClr val="tx1">
                  <a:lumMod val="65000"/>
                  <a:lumOff val="35000"/>
                </a:schemeClr>
              </a:solidFill>
              <a:latin typeface="Century Gothic" panose="020B0502020202020204" pitchFamily="34" charset="0"/>
            </a:endParaRPr>
          </a:p>
        </p:txBody>
      </p:sp>
      <p:cxnSp>
        <p:nvCxnSpPr>
          <p:cNvPr id="3" name="Straight Connector 2">
            <a:extLst>
              <a:ext uri="{FF2B5EF4-FFF2-40B4-BE49-F238E27FC236}">
                <a16:creationId xmlns:a16="http://schemas.microsoft.com/office/drawing/2014/main" id="{98054628-D52B-1491-868B-A44B11DCD5AE}"/>
              </a:ext>
            </a:extLst>
          </p:cNvPr>
          <p:cNvCxnSpPr>
            <a:cxnSpLocks/>
          </p:cNvCxnSpPr>
          <p:nvPr/>
        </p:nvCxnSpPr>
        <p:spPr>
          <a:xfrm>
            <a:off x="676894" y="3542754"/>
            <a:ext cx="10499077" cy="0"/>
          </a:xfrm>
          <a:prstGeom prst="line">
            <a:avLst/>
          </a:prstGeom>
          <a:ln w="69850">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ln>
        </p:spPr>
        <p:style>
          <a:lnRef idx="1">
            <a:schemeClr val="accent1"/>
          </a:lnRef>
          <a:fillRef idx="0">
            <a:schemeClr val="accent1"/>
          </a:fillRef>
          <a:effectRef idx="0">
            <a:schemeClr val="accent1"/>
          </a:effectRef>
          <a:fontRef idx="minor">
            <a:schemeClr val="tx1"/>
          </a:fontRef>
        </p:style>
      </p:cxnSp>
      <p:sp>
        <p:nvSpPr>
          <p:cNvPr id="23" name="Chevron 22">
            <a:extLst>
              <a:ext uri="{FF2B5EF4-FFF2-40B4-BE49-F238E27FC236}">
                <a16:creationId xmlns:a16="http://schemas.microsoft.com/office/drawing/2014/main" id="{9A7735FF-08C1-F72E-2EF4-DDA018F84DAD}"/>
              </a:ext>
            </a:extLst>
          </p:cNvPr>
          <p:cNvSpPr/>
          <p:nvPr/>
        </p:nvSpPr>
        <p:spPr>
          <a:xfrm>
            <a:off x="11104721" y="3348840"/>
            <a:ext cx="351010" cy="420605"/>
          </a:xfrm>
          <a:prstGeom prst="chevron">
            <a:avLst/>
          </a:prstGeom>
          <a:solidFill>
            <a:schemeClr val="accent5">
              <a:lumMod val="20000"/>
              <a:lumOff val="80000"/>
            </a:schemeClr>
          </a:solidFill>
          <a:ln>
            <a:noFill/>
          </a:ln>
          <a:effectLst>
            <a:outerShdw blurRad="63500" sx="102000" sy="102000" algn="ctr" rotWithShape="0">
              <a:schemeClr val="accent5">
                <a:lumMod val="50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7" name="Rounded Rectangle 26">
            <a:extLst>
              <a:ext uri="{FF2B5EF4-FFF2-40B4-BE49-F238E27FC236}">
                <a16:creationId xmlns:a16="http://schemas.microsoft.com/office/drawing/2014/main" id="{200E733F-88F1-2242-7B90-0AEAF3FB9DB1}"/>
              </a:ext>
            </a:extLst>
          </p:cNvPr>
          <p:cNvSpPr/>
          <p:nvPr/>
        </p:nvSpPr>
        <p:spPr>
          <a:xfrm>
            <a:off x="676894" y="3455317"/>
            <a:ext cx="225631" cy="201877"/>
          </a:xfrm>
          <a:prstGeom prst="roundRect">
            <a:avLst/>
          </a:prstGeom>
          <a:gradFill flip="none" rotWithShape="1">
            <a:gsLst>
              <a:gs pos="0">
                <a:schemeClr val="accent5">
                  <a:lumMod val="89000"/>
                </a:schemeClr>
              </a:gs>
              <a:gs pos="23000">
                <a:schemeClr val="accent5">
                  <a:lumMod val="89000"/>
                </a:schemeClr>
              </a:gs>
              <a:gs pos="69000">
                <a:schemeClr val="accent5">
                  <a:lumMod val="75000"/>
                </a:schemeClr>
              </a:gs>
              <a:gs pos="97000">
                <a:schemeClr val="accent5">
                  <a:lumMod val="70000"/>
                </a:schemeClr>
              </a:gs>
            </a:gsLst>
            <a:path path="circle">
              <a:fillToRect l="50000" t="50000" r="50000" b="5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ounded Rectangle 27">
            <a:extLst>
              <a:ext uri="{FF2B5EF4-FFF2-40B4-BE49-F238E27FC236}">
                <a16:creationId xmlns:a16="http://schemas.microsoft.com/office/drawing/2014/main" id="{BE968ACE-4D96-DEB8-2F50-E831DE24DE9A}"/>
              </a:ext>
            </a:extLst>
          </p:cNvPr>
          <p:cNvSpPr/>
          <p:nvPr/>
        </p:nvSpPr>
        <p:spPr>
          <a:xfrm>
            <a:off x="2197096" y="3455317"/>
            <a:ext cx="225631" cy="201877"/>
          </a:xfrm>
          <a:prstGeom prst="roundRect">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ounded Rectangle 28">
            <a:extLst>
              <a:ext uri="{FF2B5EF4-FFF2-40B4-BE49-F238E27FC236}">
                <a16:creationId xmlns:a16="http://schemas.microsoft.com/office/drawing/2014/main" id="{9C108D36-F41E-D6FA-1DE7-944F4CC52FAC}"/>
              </a:ext>
            </a:extLst>
          </p:cNvPr>
          <p:cNvSpPr/>
          <p:nvPr/>
        </p:nvSpPr>
        <p:spPr>
          <a:xfrm>
            <a:off x="3969730" y="3455316"/>
            <a:ext cx="225631" cy="201877"/>
          </a:xfrm>
          <a:prstGeom prst="roundRect">
            <a:avLst/>
          </a:prstGeom>
          <a:gradFill flip="none" rotWithShape="1">
            <a:gsLst>
              <a:gs pos="0">
                <a:schemeClr val="accent5">
                  <a:lumMod val="0"/>
                  <a:lumOff val="100000"/>
                </a:schemeClr>
              </a:gs>
              <a:gs pos="35000">
                <a:schemeClr val="accent5">
                  <a:lumMod val="0"/>
                  <a:lumOff val="100000"/>
                </a:schemeClr>
              </a:gs>
              <a:gs pos="100000">
                <a:schemeClr val="accent5">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ounded Rectangle 29">
            <a:extLst>
              <a:ext uri="{FF2B5EF4-FFF2-40B4-BE49-F238E27FC236}">
                <a16:creationId xmlns:a16="http://schemas.microsoft.com/office/drawing/2014/main" id="{C32FF714-2BCE-AD4D-D8DD-EE3CF3B7190F}"/>
              </a:ext>
            </a:extLst>
          </p:cNvPr>
          <p:cNvSpPr/>
          <p:nvPr/>
        </p:nvSpPr>
        <p:spPr>
          <a:xfrm>
            <a:off x="5855180" y="3441815"/>
            <a:ext cx="225631" cy="201877"/>
          </a:xfrm>
          <a:prstGeom prst="roundRect">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ounded Rectangle 30">
            <a:extLst>
              <a:ext uri="{FF2B5EF4-FFF2-40B4-BE49-F238E27FC236}">
                <a16:creationId xmlns:a16="http://schemas.microsoft.com/office/drawing/2014/main" id="{E7BB3BD9-002A-A5C8-E71F-DC3D29D3AAE2}"/>
              </a:ext>
            </a:extLst>
          </p:cNvPr>
          <p:cNvSpPr/>
          <p:nvPr/>
        </p:nvSpPr>
        <p:spPr>
          <a:xfrm>
            <a:off x="7719637" y="3441814"/>
            <a:ext cx="225631" cy="201877"/>
          </a:xfrm>
          <a:prstGeom prst="roundRect">
            <a:avLst/>
          </a:prstGeom>
          <a:gradFill flip="none" rotWithShape="1">
            <a:gsLst>
              <a:gs pos="0">
                <a:schemeClr val="accent5">
                  <a:lumMod val="0"/>
                  <a:lumOff val="100000"/>
                </a:schemeClr>
              </a:gs>
              <a:gs pos="35000">
                <a:schemeClr val="accent5">
                  <a:lumMod val="0"/>
                  <a:lumOff val="100000"/>
                </a:schemeClr>
              </a:gs>
              <a:gs pos="100000">
                <a:schemeClr val="accent5">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ounded Rectangle 31">
            <a:extLst>
              <a:ext uri="{FF2B5EF4-FFF2-40B4-BE49-F238E27FC236}">
                <a16:creationId xmlns:a16="http://schemas.microsoft.com/office/drawing/2014/main" id="{06BE5AAF-84A2-1203-9B90-4E51D64E8755}"/>
              </a:ext>
            </a:extLst>
          </p:cNvPr>
          <p:cNvSpPr/>
          <p:nvPr/>
        </p:nvSpPr>
        <p:spPr>
          <a:xfrm>
            <a:off x="9400448" y="3455316"/>
            <a:ext cx="225631" cy="201877"/>
          </a:xfrm>
          <a:prstGeom prst="roundRect">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 name="Straight Connector 39">
            <a:extLst>
              <a:ext uri="{FF2B5EF4-FFF2-40B4-BE49-F238E27FC236}">
                <a16:creationId xmlns:a16="http://schemas.microsoft.com/office/drawing/2014/main" id="{E635BC2E-5CFD-11E4-7880-62FF959216BF}"/>
              </a:ext>
            </a:extLst>
          </p:cNvPr>
          <p:cNvCxnSpPr>
            <a:cxnSpLocks/>
          </p:cNvCxnSpPr>
          <p:nvPr/>
        </p:nvCxnSpPr>
        <p:spPr>
          <a:xfrm>
            <a:off x="9505506" y="2370947"/>
            <a:ext cx="0" cy="1128155"/>
          </a:xfrm>
          <a:prstGeom prst="line">
            <a:avLst/>
          </a:prstGeom>
          <a:ln w="28575">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5EB2100B-9184-497A-933F-7DF55D0A4898}"/>
              </a:ext>
            </a:extLst>
          </p:cNvPr>
          <p:cNvCxnSpPr>
            <a:cxnSpLocks/>
          </p:cNvCxnSpPr>
          <p:nvPr/>
        </p:nvCxnSpPr>
        <p:spPr>
          <a:xfrm flipV="1">
            <a:off x="7832452" y="3618220"/>
            <a:ext cx="0" cy="1090604"/>
          </a:xfrm>
          <a:prstGeom prst="line">
            <a:avLst/>
          </a:prstGeom>
          <a:ln w="28575">
            <a:gradFill flip="none" rotWithShape="1">
              <a:gsLst>
                <a:gs pos="0">
                  <a:schemeClr val="accent5">
                    <a:lumMod val="0"/>
                    <a:lumOff val="100000"/>
                  </a:schemeClr>
                </a:gs>
                <a:gs pos="35000">
                  <a:schemeClr val="accent5">
                    <a:lumMod val="0"/>
                    <a:lumOff val="100000"/>
                  </a:schemeClr>
                </a:gs>
                <a:gs pos="100000">
                  <a:schemeClr val="accent5">
                    <a:lumMod val="100000"/>
                  </a:schemeClr>
                </a:gs>
              </a:gsLst>
              <a:path path="circle">
                <a:fillToRect l="50000" t="-80000" r="50000" b="180000"/>
              </a:path>
              <a:tileRect/>
            </a:gradFill>
            <a:prstDash val="sysDot"/>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61489512-465E-8986-4AC5-A1D805E95C3E}"/>
              </a:ext>
            </a:extLst>
          </p:cNvPr>
          <p:cNvSpPr txBox="1"/>
          <p:nvPr/>
        </p:nvSpPr>
        <p:spPr>
          <a:xfrm>
            <a:off x="1395510" y="1152767"/>
            <a:ext cx="1828801" cy="307777"/>
          </a:xfrm>
          <a:prstGeom prst="rect">
            <a:avLst/>
          </a:prstGeom>
          <a:noFill/>
        </p:spPr>
        <p:txBody>
          <a:bodyPr wrap="square" rtlCol="0">
            <a:spAutoFit/>
          </a:bodyPr>
          <a:lstStyle/>
          <a:p>
            <a:r>
              <a:rPr lang="en-US" sz="1400" b="1" dirty="0">
                <a:solidFill>
                  <a:schemeClr val="accent5">
                    <a:lumMod val="50000"/>
                  </a:schemeClr>
                </a:solidFill>
                <a:latin typeface="Century Gothic" panose="020B0502020202020204" pitchFamily="34" charset="0"/>
              </a:rPr>
              <a:t>Milestone / Year 1</a:t>
            </a:r>
          </a:p>
        </p:txBody>
      </p:sp>
      <p:sp>
        <p:nvSpPr>
          <p:cNvPr id="43" name="TextBox 42">
            <a:extLst>
              <a:ext uri="{FF2B5EF4-FFF2-40B4-BE49-F238E27FC236}">
                <a16:creationId xmlns:a16="http://schemas.microsoft.com/office/drawing/2014/main" id="{A760C2B4-92D6-02DB-55C8-9752EC942B62}"/>
              </a:ext>
            </a:extLst>
          </p:cNvPr>
          <p:cNvSpPr txBox="1"/>
          <p:nvPr/>
        </p:nvSpPr>
        <p:spPr>
          <a:xfrm>
            <a:off x="3224311" y="4708824"/>
            <a:ext cx="1828801" cy="307777"/>
          </a:xfrm>
          <a:prstGeom prst="rect">
            <a:avLst/>
          </a:prstGeom>
          <a:noFill/>
        </p:spPr>
        <p:txBody>
          <a:bodyPr wrap="square" rtlCol="0">
            <a:spAutoFit/>
          </a:bodyPr>
          <a:lstStyle/>
          <a:p>
            <a:r>
              <a:rPr lang="en-US" sz="1400" b="1" dirty="0">
                <a:solidFill>
                  <a:schemeClr val="accent5">
                    <a:lumMod val="50000"/>
                  </a:schemeClr>
                </a:solidFill>
                <a:latin typeface="Century Gothic" panose="020B0502020202020204" pitchFamily="34" charset="0"/>
              </a:rPr>
              <a:t>Milestone / Year 2</a:t>
            </a:r>
          </a:p>
        </p:txBody>
      </p:sp>
      <p:sp>
        <p:nvSpPr>
          <p:cNvPr id="44" name="TextBox 43">
            <a:extLst>
              <a:ext uri="{FF2B5EF4-FFF2-40B4-BE49-F238E27FC236}">
                <a16:creationId xmlns:a16="http://schemas.microsoft.com/office/drawing/2014/main" id="{E5DFD53E-0FB9-C9FE-418E-5155F4F3D69F}"/>
              </a:ext>
            </a:extLst>
          </p:cNvPr>
          <p:cNvSpPr txBox="1"/>
          <p:nvPr/>
        </p:nvSpPr>
        <p:spPr>
          <a:xfrm>
            <a:off x="4940779" y="1144340"/>
            <a:ext cx="1828801" cy="307777"/>
          </a:xfrm>
          <a:prstGeom prst="rect">
            <a:avLst/>
          </a:prstGeom>
          <a:noFill/>
        </p:spPr>
        <p:txBody>
          <a:bodyPr wrap="square" rtlCol="0">
            <a:spAutoFit/>
          </a:bodyPr>
          <a:lstStyle/>
          <a:p>
            <a:r>
              <a:rPr lang="en-US" sz="1400" b="1" dirty="0">
                <a:solidFill>
                  <a:schemeClr val="accent5">
                    <a:lumMod val="50000"/>
                  </a:schemeClr>
                </a:solidFill>
                <a:latin typeface="Century Gothic" panose="020B0502020202020204" pitchFamily="34" charset="0"/>
              </a:rPr>
              <a:t>Milestone / Year 3</a:t>
            </a:r>
          </a:p>
        </p:txBody>
      </p:sp>
      <p:sp>
        <p:nvSpPr>
          <p:cNvPr id="45" name="TextBox 44">
            <a:extLst>
              <a:ext uri="{FF2B5EF4-FFF2-40B4-BE49-F238E27FC236}">
                <a16:creationId xmlns:a16="http://schemas.microsoft.com/office/drawing/2014/main" id="{2DC088C5-416B-C1E5-E9F1-4F1F57C3A4EE}"/>
              </a:ext>
            </a:extLst>
          </p:cNvPr>
          <p:cNvSpPr txBox="1"/>
          <p:nvPr/>
        </p:nvSpPr>
        <p:spPr>
          <a:xfrm>
            <a:off x="6918051" y="4708823"/>
            <a:ext cx="1828801" cy="307777"/>
          </a:xfrm>
          <a:prstGeom prst="rect">
            <a:avLst/>
          </a:prstGeom>
          <a:noFill/>
        </p:spPr>
        <p:txBody>
          <a:bodyPr wrap="square" rtlCol="0">
            <a:spAutoFit/>
          </a:bodyPr>
          <a:lstStyle/>
          <a:p>
            <a:r>
              <a:rPr lang="en-US" sz="1400" b="1" dirty="0">
                <a:solidFill>
                  <a:schemeClr val="accent5">
                    <a:lumMod val="50000"/>
                  </a:schemeClr>
                </a:solidFill>
                <a:latin typeface="Century Gothic" panose="020B0502020202020204" pitchFamily="34" charset="0"/>
              </a:rPr>
              <a:t>Milestone / Year 4</a:t>
            </a:r>
          </a:p>
        </p:txBody>
      </p:sp>
      <p:sp>
        <p:nvSpPr>
          <p:cNvPr id="46" name="TextBox 45">
            <a:extLst>
              <a:ext uri="{FF2B5EF4-FFF2-40B4-BE49-F238E27FC236}">
                <a16:creationId xmlns:a16="http://schemas.microsoft.com/office/drawing/2014/main" id="{12E8D03C-4C3F-898A-E64F-66DFFB587966}"/>
              </a:ext>
            </a:extLst>
          </p:cNvPr>
          <p:cNvSpPr txBox="1"/>
          <p:nvPr/>
        </p:nvSpPr>
        <p:spPr>
          <a:xfrm>
            <a:off x="8577774" y="1144339"/>
            <a:ext cx="1828801" cy="307777"/>
          </a:xfrm>
          <a:prstGeom prst="rect">
            <a:avLst/>
          </a:prstGeom>
          <a:noFill/>
        </p:spPr>
        <p:txBody>
          <a:bodyPr wrap="square" rtlCol="0">
            <a:spAutoFit/>
          </a:bodyPr>
          <a:lstStyle/>
          <a:p>
            <a:r>
              <a:rPr lang="en-US" sz="1400" b="1" dirty="0">
                <a:solidFill>
                  <a:schemeClr val="accent5">
                    <a:lumMod val="50000"/>
                  </a:schemeClr>
                </a:solidFill>
                <a:latin typeface="Century Gothic" panose="020B0502020202020204" pitchFamily="34" charset="0"/>
              </a:rPr>
              <a:t>Milestone / Year 5</a:t>
            </a:r>
          </a:p>
        </p:txBody>
      </p:sp>
      <p:sp>
        <p:nvSpPr>
          <p:cNvPr id="47" name="Rounded Rectangle 46">
            <a:extLst>
              <a:ext uri="{FF2B5EF4-FFF2-40B4-BE49-F238E27FC236}">
                <a16:creationId xmlns:a16="http://schemas.microsoft.com/office/drawing/2014/main" id="{C0F5105B-971E-B8C9-5983-1FEE3ABDEEF4}"/>
              </a:ext>
            </a:extLst>
          </p:cNvPr>
          <p:cNvSpPr/>
          <p:nvPr/>
        </p:nvSpPr>
        <p:spPr>
          <a:xfrm>
            <a:off x="10855628" y="3467488"/>
            <a:ext cx="225631" cy="201877"/>
          </a:xfrm>
          <a:prstGeom prst="roundRect">
            <a:avLst/>
          </a:prstGeom>
          <a:gradFill flip="none" rotWithShape="1">
            <a:gsLst>
              <a:gs pos="0">
                <a:schemeClr val="accent5">
                  <a:lumMod val="0"/>
                  <a:lumOff val="100000"/>
                </a:schemeClr>
              </a:gs>
              <a:gs pos="35000">
                <a:schemeClr val="accent5">
                  <a:lumMod val="0"/>
                  <a:lumOff val="100000"/>
                </a:schemeClr>
              </a:gs>
              <a:gs pos="100000">
                <a:schemeClr val="accent5">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D94AF4C7-A2A7-1FE8-AD5F-E4A4EC385A20}"/>
              </a:ext>
            </a:extLst>
          </p:cNvPr>
          <p:cNvCxnSpPr>
            <a:cxnSpLocks/>
          </p:cNvCxnSpPr>
          <p:nvPr/>
        </p:nvCxnSpPr>
        <p:spPr>
          <a:xfrm flipV="1">
            <a:off x="10968443" y="3647150"/>
            <a:ext cx="0" cy="1090604"/>
          </a:xfrm>
          <a:prstGeom prst="line">
            <a:avLst/>
          </a:prstGeom>
          <a:ln w="28575">
            <a:gradFill flip="none" rotWithShape="1">
              <a:gsLst>
                <a:gs pos="0">
                  <a:schemeClr val="accent5">
                    <a:lumMod val="0"/>
                    <a:lumOff val="100000"/>
                  </a:schemeClr>
                </a:gs>
                <a:gs pos="35000">
                  <a:schemeClr val="accent5">
                    <a:lumMod val="0"/>
                    <a:lumOff val="100000"/>
                  </a:schemeClr>
                </a:gs>
                <a:gs pos="100000">
                  <a:schemeClr val="accent5">
                    <a:lumMod val="100000"/>
                  </a:schemeClr>
                </a:gs>
              </a:gsLst>
              <a:path path="circle">
                <a:fillToRect l="50000" t="-80000" r="50000" b="180000"/>
              </a:path>
              <a:tileRect/>
            </a:gradFill>
            <a:prstDash val="sysDot"/>
          </a:ln>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7D29F672-7697-D010-0B5B-C9073B66BBC8}"/>
              </a:ext>
            </a:extLst>
          </p:cNvPr>
          <p:cNvSpPr txBox="1"/>
          <p:nvPr/>
        </p:nvSpPr>
        <p:spPr>
          <a:xfrm>
            <a:off x="10054042" y="4688260"/>
            <a:ext cx="1828801" cy="307777"/>
          </a:xfrm>
          <a:prstGeom prst="rect">
            <a:avLst/>
          </a:prstGeom>
          <a:noFill/>
        </p:spPr>
        <p:txBody>
          <a:bodyPr wrap="square" rtlCol="0">
            <a:spAutoFit/>
          </a:bodyPr>
          <a:lstStyle/>
          <a:p>
            <a:r>
              <a:rPr lang="en-US" sz="1400" b="1" dirty="0">
                <a:solidFill>
                  <a:schemeClr val="accent5">
                    <a:lumMod val="50000"/>
                  </a:schemeClr>
                </a:solidFill>
                <a:latin typeface="Century Gothic" panose="020B0502020202020204" pitchFamily="34" charset="0"/>
              </a:rPr>
              <a:t>Milestone / Year 6</a:t>
            </a:r>
          </a:p>
        </p:txBody>
      </p:sp>
      <p:sp>
        <p:nvSpPr>
          <p:cNvPr id="2" name="TextBox 1">
            <a:extLst>
              <a:ext uri="{FF2B5EF4-FFF2-40B4-BE49-F238E27FC236}">
                <a16:creationId xmlns:a16="http://schemas.microsoft.com/office/drawing/2014/main" id="{4068069C-DF1C-E994-729C-C62CCE868D6E}"/>
              </a:ext>
            </a:extLst>
          </p:cNvPr>
          <p:cNvSpPr txBox="1"/>
          <p:nvPr/>
        </p:nvSpPr>
        <p:spPr>
          <a:xfrm>
            <a:off x="5038993" y="6327154"/>
            <a:ext cx="2470744" cy="276999"/>
          </a:xfrm>
          <a:prstGeom prst="rect">
            <a:avLst/>
          </a:prstGeom>
          <a:noFill/>
        </p:spPr>
        <p:txBody>
          <a:bodyPr wrap="square" rtlCol="0">
            <a:spAutoFit/>
          </a:bodyPr>
          <a:lstStyle/>
          <a:p>
            <a:r>
              <a:rPr lang="en-US" sz="1200" i="1" dirty="0">
                <a:solidFill>
                  <a:srgbClr val="001033"/>
                </a:solidFill>
                <a:latin typeface="Century Gothic" panose="020B0502020202020204" pitchFamily="34" charset="0"/>
              </a:rPr>
              <a:t>Provided by Smartsheet, Inc. </a:t>
            </a:r>
          </a:p>
        </p:txBody>
      </p:sp>
    </p:spTree>
    <p:extLst>
      <p:ext uri="{BB962C8B-B14F-4D97-AF65-F5344CB8AC3E}">
        <p14:creationId xmlns:p14="http://schemas.microsoft.com/office/powerpoint/2010/main" val="1154286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4" id="{14526007-FC9D-EA4F-BC32-F0B12AA313F9}" vid="{176331FD-C909-DA4F-9B68-1A06903710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IC-Project-Roadmap-Timeline-Template_PowerPoint</Template>
  <TotalTime>164</TotalTime>
  <Words>235</Words>
  <Application>Microsoft Macintosh PowerPoint</Application>
  <PresentationFormat>Widescreen</PresentationFormat>
  <Paragraphs>25</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Brittany Johnston</cp:lastModifiedBy>
  <cp:revision>11</cp:revision>
  <dcterms:created xsi:type="dcterms:W3CDTF">2021-07-01T18:29:18Z</dcterms:created>
  <dcterms:modified xsi:type="dcterms:W3CDTF">2025-10-03T20:44:36Z</dcterms:modified>
</cp:coreProperties>
</file>