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5" r:id="rId2"/>
    <p:sldId id="346"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033"/>
    <a:srgbClr val="EBF0F2"/>
    <a:srgbClr val="FF6500"/>
    <a:srgbClr val="00E7F2"/>
    <a:srgbClr val="B5E274"/>
    <a:srgbClr val="79D015"/>
    <a:srgbClr val="009B47"/>
    <a:srgbClr val="F0A622"/>
    <a:srgbClr val="FF7C80"/>
    <a:srgbClr val="99ED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5" autoAdjust="0"/>
    <p:restoredTop sz="86447"/>
  </p:normalViewPr>
  <p:slideViewPr>
    <p:cSldViewPr snapToGrid="0" snapToObjects="1">
      <p:cViewPr varScale="1">
        <p:scale>
          <a:sx n="96" d="100"/>
          <a:sy n="96" d="100"/>
        </p:scale>
        <p:origin x="168" y="81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10/8/25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2316074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10/8/25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10/8/25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10/8/25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10/8/25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10/8/25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10/8/25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10/8/25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TextBox 32">
            <a:extLst>
              <a:ext uri="{FF2B5EF4-FFF2-40B4-BE49-F238E27FC236}">
                <a16:creationId xmlns:a16="http://schemas.microsoft.com/office/drawing/2014/main" id="{143A449B-AAB7-994A-92CE-8F48E2CA7DF6}"/>
              </a:ext>
            </a:extLst>
          </p:cNvPr>
          <p:cNvSpPr txBox="1"/>
          <p:nvPr/>
        </p:nvSpPr>
        <p:spPr>
          <a:xfrm>
            <a:off x="334818" y="169799"/>
            <a:ext cx="8027303" cy="523220"/>
          </a:xfrm>
          <a:prstGeom prst="rect">
            <a:avLst/>
          </a:prstGeom>
          <a:noFill/>
        </p:spPr>
        <p:txBody>
          <a:bodyPr wrap="square" rtlCol="0">
            <a:spAutoFit/>
          </a:bodyPr>
          <a:lstStyle/>
          <a:p>
            <a:r>
              <a:rPr lang="en-US" sz="2800" b="1" dirty="0">
                <a:solidFill>
                  <a:schemeClr val="accent1">
                    <a:lumMod val="50000"/>
                  </a:schemeClr>
                </a:solidFill>
                <a:latin typeface="Century Gothic" panose="020B0502020202020204" pitchFamily="34" charset="0"/>
              </a:rPr>
              <a:t>Agile PowerPoint Timeline Template</a:t>
            </a:r>
          </a:p>
        </p:txBody>
      </p:sp>
      <p:pic>
        <p:nvPicPr>
          <p:cNvPr id="9" name="Picture 8" descr="A screenshot of a software project&#10;&#10;AI-generated content may be incorrect.">
            <a:extLst>
              <a:ext uri="{FF2B5EF4-FFF2-40B4-BE49-F238E27FC236}">
                <a16:creationId xmlns:a16="http://schemas.microsoft.com/office/drawing/2014/main" id="{E029EF3B-48EB-E149-2609-9BE39B82879B}"/>
              </a:ext>
            </a:extLst>
          </p:cNvPr>
          <p:cNvPicPr>
            <a:picLocks noChangeAspect="1"/>
          </p:cNvPicPr>
          <p:nvPr/>
        </p:nvPicPr>
        <p:blipFill>
          <a:blip r:embed="rId2"/>
          <a:stretch>
            <a:fillRect/>
          </a:stretch>
        </p:blipFill>
        <p:spPr>
          <a:xfrm>
            <a:off x="1897715" y="1166548"/>
            <a:ext cx="8917439" cy="4998433"/>
          </a:xfrm>
          <a:prstGeom prst="rect">
            <a:avLst/>
          </a:prstGeom>
          <a:effectLst>
            <a:softEdge rad="317500"/>
          </a:effectLst>
        </p:spPr>
      </p:pic>
    </p:spTree>
    <p:extLst>
      <p:ext uri="{BB962C8B-B14F-4D97-AF65-F5344CB8AC3E}">
        <p14:creationId xmlns:p14="http://schemas.microsoft.com/office/powerpoint/2010/main" val="2426914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BF0F2"/>
        </a:solidFill>
        <a:effectLst/>
      </p:bgPr>
    </p:bg>
    <p:spTree>
      <p:nvGrpSpPr>
        <p:cNvPr id="1" name=""/>
        <p:cNvGrpSpPr/>
        <p:nvPr/>
      </p:nvGrpSpPr>
      <p:grpSpPr>
        <a:xfrm>
          <a:off x="0" y="0"/>
          <a:ext cx="0" cy="0"/>
          <a:chOff x="0" y="0"/>
          <a:chExt cx="0" cy="0"/>
        </a:xfrm>
      </p:grpSpPr>
      <p:sp>
        <p:nvSpPr>
          <p:cNvPr id="149" name="Rounded Rectangle 12">
            <a:extLst>
              <a:ext uri="{FF2B5EF4-FFF2-40B4-BE49-F238E27FC236}">
                <a16:creationId xmlns:a16="http://schemas.microsoft.com/office/drawing/2014/main" id="{6769D3F1-B7C6-9D4B-8AA1-88D83569F980}"/>
              </a:ext>
            </a:extLst>
          </p:cNvPr>
          <p:cNvSpPr/>
          <p:nvPr/>
        </p:nvSpPr>
        <p:spPr>
          <a:xfrm>
            <a:off x="535590" y="1881217"/>
            <a:ext cx="1425008" cy="239126"/>
          </a:xfrm>
          <a:prstGeom prst="roundRect">
            <a:avLst/>
          </a:prstGeom>
          <a:solidFill>
            <a:schemeClr val="accent2">
              <a:lumMod val="60000"/>
              <a:lumOff val="4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Sub Task 1</a:t>
            </a:r>
          </a:p>
        </p:txBody>
      </p:sp>
      <p:sp>
        <p:nvSpPr>
          <p:cNvPr id="3" name="TextBox 2">
            <a:extLst>
              <a:ext uri="{FF2B5EF4-FFF2-40B4-BE49-F238E27FC236}">
                <a16:creationId xmlns:a16="http://schemas.microsoft.com/office/drawing/2014/main" id="{0B838991-3FF1-6A75-4E21-B4DD5CDD212C}"/>
              </a:ext>
            </a:extLst>
          </p:cNvPr>
          <p:cNvSpPr txBox="1"/>
          <p:nvPr/>
        </p:nvSpPr>
        <p:spPr>
          <a:xfrm>
            <a:off x="4873617" y="66260"/>
            <a:ext cx="2732115" cy="400110"/>
          </a:xfrm>
          <a:prstGeom prst="rect">
            <a:avLst/>
          </a:prstGeom>
          <a:noFill/>
        </p:spPr>
        <p:txBody>
          <a:bodyPr wrap="square" rtlCol="0">
            <a:spAutoFit/>
          </a:bodyPr>
          <a:lstStyle/>
          <a:p>
            <a:r>
              <a:rPr lang="en-US" sz="2000" b="1" dirty="0">
                <a:solidFill>
                  <a:schemeClr val="tx1">
                    <a:lumMod val="75000"/>
                    <a:lumOff val="25000"/>
                  </a:schemeClr>
                </a:solidFill>
                <a:latin typeface="Century Gothic" panose="020B0502020202020204" pitchFamily="34" charset="0"/>
              </a:rPr>
              <a:t>Free Agile Timeline</a:t>
            </a:r>
            <a:endParaRPr lang="en-US" b="1" dirty="0">
              <a:solidFill>
                <a:schemeClr val="tx1">
                  <a:lumMod val="75000"/>
                  <a:lumOff val="25000"/>
                </a:schemeClr>
              </a:solidFill>
              <a:latin typeface="Century Gothic" panose="020B0502020202020204" pitchFamily="34" charset="0"/>
            </a:endParaRPr>
          </a:p>
        </p:txBody>
      </p:sp>
      <p:sp>
        <p:nvSpPr>
          <p:cNvPr id="4" name="Round Same Side Corner Rectangle 3">
            <a:extLst>
              <a:ext uri="{FF2B5EF4-FFF2-40B4-BE49-F238E27FC236}">
                <a16:creationId xmlns:a16="http://schemas.microsoft.com/office/drawing/2014/main" id="{DE8BF511-99D7-F6A4-CA8C-732A293B2D3B}"/>
              </a:ext>
            </a:extLst>
          </p:cNvPr>
          <p:cNvSpPr/>
          <p:nvPr/>
        </p:nvSpPr>
        <p:spPr>
          <a:xfrm>
            <a:off x="543967" y="544442"/>
            <a:ext cx="1209040" cy="375920"/>
          </a:xfrm>
          <a:prstGeom prst="round2SameRect">
            <a:avLst/>
          </a:prstGeom>
          <a:solidFill>
            <a:schemeClr val="tx1">
              <a:lumMod val="50000"/>
              <a:lumOff val="50000"/>
            </a:schemeClr>
          </a:solidFill>
          <a:ln>
            <a:noFill/>
          </a:ln>
          <a:effectLst>
            <a:outerShdw blurRad="50800" dist="38100" dir="5400000" algn="t" rotWithShape="0">
              <a:schemeClr val="accent2">
                <a:lumMod val="50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latin typeface="Century Gothic" panose="020B0502020202020204" pitchFamily="34" charset="0"/>
              </a:rPr>
              <a:t>Week 1</a:t>
            </a:r>
          </a:p>
        </p:txBody>
      </p:sp>
      <p:sp>
        <p:nvSpPr>
          <p:cNvPr id="5" name="Round Same Side Corner Rectangle 4">
            <a:extLst>
              <a:ext uri="{FF2B5EF4-FFF2-40B4-BE49-F238E27FC236}">
                <a16:creationId xmlns:a16="http://schemas.microsoft.com/office/drawing/2014/main" id="{F970431D-8115-BB58-5959-927D11D4CA18}"/>
              </a:ext>
            </a:extLst>
          </p:cNvPr>
          <p:cNvSpPr/>
          <p:nvPr/>
        </p:nvSpPr>
        <p:spPr>
          <a:xfrm>
            <a:off x="1960598" y="544442"/>
            <a:ext cx="1209040" cy="375920"/>
          </a:xfrm>
          <a:prstGeom prst="round2SameRect">
            <a:avLst/>
          </a:prstGeom>
          <a:solidFill>
            <a:schemeClr val="bg1">
              <a:lumMod val="50000"/>
            </a:schemeClr>
          </a:solidFill>
          <a:ln>
            <a:noFill/>
          </a:ln>
          <a:effectLst>
            <a:outerShdw blurRad="50800" dist="38100" dir="5400000" algn="t" rotWithShape="0">
              <a:schemeClr val="accent2">
                <a:lumMod val="50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latin typeface="Century Gothic" panose="020B0502020202020204" pitchFamily="34" charset="0"/>
              </a:rPr>
              <a:t>Week 2</a:t>
            </a:r>
          </a:p>
        </p:txBody>
      </p:sp>
      <p:sp>
        <p:nvSpPr>
          <p:cNvPr id="6" name="Round Same Side Corner Rectangle 5">
            <a:extLst>
              <a:ext uri="{FF2B5EF4-FFF2-40B4-BE49-F238E27FC236}">
                <a16:creationId xmlns:a16="http://schemas.microsoft.com/office/drawing/2014/main" id="{083166C0-1B9E-AB95-5780-A355F1F45A12}"/>
              </a:ext>
            </a:extLst>
          </p:cNvPr>
          <p:cNvSpPr/>
          <p:nvPr/>
        </p:nvSpPr>
        <p:spPr>
          <a:xfrm>
            <a:off x="3377229" y="544442"/>
            <a:ext cx="1209040" cy="375920"/>
          </a:xfrm>
          <a:prstGeom prst="round2SameRect">
            <a:avLst/>
          </a:prstGeom>
          <a:solidFill>
            <a:schemeClr val="bg1">
              <a:lumMod val="50000"/>
            </a:schemeClr>
          </a:solidFill>
          <a:ln>
            <a:noFill/>
          </a:ln>
          <a:effectLst>
            <a:outerShdw blurRad="50800" dist="38100" dir="5400000" algn="t" rotWithShape="0">
              <a:schemeClr val="accent2">
                <a:lumMod val="50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latin typeface="Century Gothic" panose="020B0502020202020204" pitchFamily="34" charset="0"/>
              </a:rPr>
              <a:t>Week 3</a:t>
            </a:r>
          </a:p>
        </p:txBody>
      </p:sp>
      <p:sp>
        <p:nvSpPr>
          <p:cNvPr id="7" name="Round Same Side Corner Rectangle 6">
            <a:extLst>
              <a:ext uri="{FF2B5EF4-FFF2-40B4-BE49-F238E27FC236}">
                <a16:creationId xmlns:a16="http://schemas.microsoft.com/office/drawing/2014/main" id="{8D2C6393-34CF-9CD1-2B91-6CDD6ED8167C}"/>
              </a:ext>
            </a:extLst>
          </p:cNvPr>
          <p:cNvSpPr/>
          <p:nvPr/>
        </p:nvSpPr>
        <p:spPr>
          <a:xfrm>
            <a:off x="4793860" y="544442"/>
            <a:ext cx="1209040" cy="375920"/>
          </a:xfrm>
          <a:prstGeom prst="round2SameRect">
            <a:avLst/>
          </a:prstGeom>
          <a:solidFill>
            <a:schemeClr val="bg1">
              <a:lumMod val="50000"/>
            </a:schemeClr>
          </a:solidFill>
          <a:ln>
            <a:noFill/>
          </a:ln>
          <a:effectLst>
            <a:outerShdw blurRad="50800" dist="38100" dir="5400000" algn="t" rotWithShape="0">
              <a:schemeClr val="accent5">
                <a:lumMod val="50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latin typeface="Century Gothic" panose="020B0502020202020204" pitchFamily="34" charset="0"/>
              </a:rPr>
              <a:t>Week 4</a:t>
            </a:r>
          </a:p>
        </p:txBody>
      </p:sp>
      <p:sp>
        <p:nvSpPr>
          <p:cNvPr id="8" name="Round Same Side Corner Rectangle 7">
            <a:extLst>
              <a:ext uri="{FF2B5EF4-FFF2-40B4-BE49-F238E27FC236}">
                <a16:creationId xmlns:a16="http://schemas.microsoft.com/office/drawing/2014/main" id="{A8E210DC-3014-0934-D8C4-D9D01BF00560}"/>
              </a:ext>
            </a:extLst>
          </p:cNvPr>
          <p:cNvSpPr/>
          <p:nvPr/>
        </p:nvSpPr>
        <p:spPr>
          <a:xfrm>
            <a:off x="6165136" y="544442"/>
            <a:ext cx="1209040" cy="375920"/>
          </a:xfrm>
          <a:prstGeom prst="round2SameRect">
            <a:avLst/>
          </a:prstGeom>
          <a:solidFill>
            <a:schemeClr val="bg1">
              <a:lumMod val="50000"/>
            </a:schemeClr>
          </a:solidFill>
          <a:ln>
            <a:noFill/>
          </a:ln>
          <a:effectLst>
            <a:outerShdw blurRad="50800" dist="38100" dir="5400000" algn="t" rotWithShape="0">
              <a:schemeClr val="accent5">
                <a:lumMod val="50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latin typeface="Century Gothic" panose="020B0502020202020204" pitchFamily="34" charset="0"/>
              </a:rPr>
              <a:t>Week 5</a:t>
            </a:r>
          </a:p>
        </p:txBody>
      </p:sp>
      <p:sp>
        <p:nvSpPr>
          <p:cNvPr id="9" name="Round Same Side Corner Rectangle 8">
            <a:extLst>
              <a:ext uri="{FF2B5EF4-FFF2-40B4-BE49-F238E27FC236}">
                <a16:creationId xmlns:a16="http://schemas.microsoft.com/office/drawing/2014/main" id="{864BA7EA-7CCA-C369-D860-01C517200E8B}"/>
              </a:ext>
            </a:extLst>
          </p:cNvPr>
          <p:cNvSpPr/>
          <p:nvPr/>
        </p:nvSpPr>
        <p:spPr>
          <a:xfrm>
            <a:off x="7536412" y="544442"/>
            <a:ext cx="1209040" cy="375920"/>
          </a:xfrm>
          <a:prstGeom prst="round2SameRect">
            <a:avLst/>
          </a:prstGeom>
          <a:solidFill>
            <a:schemeClr val="bg1">
              <a:lumMod val="50000"/>
            </a:schemeClr>
          </a:solidFill>
          <a:ln>
            <a:noFill/>
          </a:ln>
          <a:effectLst>
            <a:outerShdw blurRad="50800" dist="38100" dir="5400000" algn="t" rotWithShape="0">
              <a:schemeClr val="accent5">
                <a:lumMod val="50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latin typeface="Century Gothic" panose="020B0502020202020204" pitchFamily="34" charset="0"/>
              </a:rPr>
              <a:t>Week 6</a:t>
            </a:r>
          </a:p>
        </p:txBody>
      </p:sp>
      <p:sp>
        <p:nvSpPr>
          <p:cNvPr id="10" name="Round Same Side Corner Rectangle 9">
            <a:extLst>
              <a:ext uri="{FF2B5EF4-FFF2-40B4-BE49-F238E27FC236}">
                <a16:creationId xmlns:a16="http://schemas.microsoft.com/office/drawing/2014/main" id="{C317848C-62B6-33BF-2E12-2939E2571B1C}"/>
              </a:ext>
            </a:extLst>
          </p:cNvPr>
          <p:cNvSpPr/>
          <p:nvPr/>
        </p:nvSpPr>
        <p:spPr>
          <a:xfrm>
            <a:off x="8907688" y="544442"/>
            <a:ext cx="1209040" cy="375920"/>
          </a:xfrm>
          <a:prstGeom prst="round2SameRect">
            <a:avLst/>
          </a:prstGeom>
          <a:solidFill>
            <a:schemeClr val="bg1">
              <a:lumMod val="50000"/>
            </a:schemeClr>
          </a:solidFill>
          <a:ln>
            <a:noFill/>
          </a:ln>
          <a:effectLst>
            <a:outerShdw blurRad="50800" dist="38100" dir="5400000" algn="t" rotWithShape="0">
              <a:schemeClr val="accent6">
                <a:lumMod val="50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latin typeface="Century Gothic" panose="020B0502020202020204" pitchFamily="34" charset="0"/>
              </a:rPr>
              <a:t>Week 7</a:t>
            </a:r>
          </a:p>
        </p:txBody>
      </p:sp>
      <p:sp>
        <p:nvSpPr>
          <p:cNvPr id="11" name="Round Same Side Corner Rectangle 10">
            <a:extLst>
              <a:ext uri="{FF2B5EF4-FFF2-40B4-BE49-F238E27FC236}">
                <a16:creationId xmlns:a16="http://schemas.microsoft.com/office/drawing/2014/main" id="{83771DE6-228A-094F-D1FD-422DE2D042C7}"/>
              </a:ext>
            </a:extLst>
          </p:cNvPr>
          <p:cNvSpPr/>
          <p:nvPr/>
        </p:nvSpPr>
        <p:spPr>
          <a:xfrm>
            <a:off x="10278964" y="544442"/>
            <a:ext cx="1209040" cy="375920"/>
          </a:xfrm>
          <a:prstGeom prst="round2SameRect">
            <a:avLst/>
          </a:prstGeom>
          <a:solidFill>
            <a:schemeClr val="bg1">
              <a:lumMod val="50000"/>
            </a:schemeClr>
          </a:solidFill>
          <a:ln>
            <a:noFill/>
          </a:ln>
          <a:effectLst>
            <a:outerShdw blurRad="50800" dist="38100" dir="5400000" algn="t" rotWithShape="0">
              <a:schemeClr val="accent6">
                <a:lumMod val="50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600" b="1" dirty="0">
                <a:latin typeface="Century Gothic" panose="020B0502020202020204" pitchFamily="34" charset="0"/>
              </a:rPr>
              <a:t>Week 8</a:t>
            </a:r>
          </a:p>
        </p:txBody>
      </p:sp>
      <p:sp>
        <p:nvSpPr>
          <p:cNvPr id="16" name="Rounded Rectangle 12">
            <a:extLst>
              <a:ext uri="{FF2B5EF4-FFF2-40B4-BE49-F238E27FC236}">
                <a16:creationId xmlns:a16="http://schemas.microsoft.com/office/drawing/2014/main" id="{57DC3ADD-B558-2A2A-4659-C5133AB8D2F9}"/>
              </a:ext>
            </a:extLst>
          </p:cNvPr>
          <p:cNvSpPr/>
          <p:nvPr/>
        </p:nvSpPr>
        <p:spPr>
          <a:xfrm>
            <a:off x="1866481" y="2216082"/>
            <a:ext cx="1510748" cy="239126"/>
          </a:xfrm>
          <a:prstGeom prst="roundRect">
            <a:avLst/>
          </a:prstGeom>
          <a:solidFill>
            <a:schemeClr val="accent2">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Sub Task 2</a:t>
            </a:r>
          </a:p>
        </p:txBody>
      </p:sp>
      <p:sp>
        <p:nvSpPr>
          <p:cNvPr id="17" name="Rounded Rectangle 12">
            <a:extLst>
              <a:ext uri="{FF2B5EF4-FFF2-40B4-BE49-F238E27FC236}">
                <a16:creationId xmlns:a16="http://schemas.microsoft.com/office/drawing/2014/main" id="{87F7B45F-0A76-12BC-9C45-1E41AB406C44}"/>
              </a:ext>
            </a:extLst>
          </p:cNvPr>
          <p:cNvSpPr/>
          <p:nvPr/>
        </p:nvSpPr>
        <p:spPr>
          <a:xfrm>
            <a:off x="3363978" y="2504526"/>
            <a:ext cx="1632092" cy="238674"/>
          </a:xfrm>
          <a:prstGeom prst="roundRect">
            <a:avLst/>
          </a:prstGeom>
          <a:solidFill>
            <a:schemeClr val="accent2">
              <a:lumMod val="20000"/>
              <a:lumOff val="8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Sub Task 3</a:t>
            </a:r>
          </a:p>
        </p:txBody>
      </p:sp>
      <p:cxnSp>
        <p:nvCxnSpPr>
          <p:cNvPr id="22" name="Straight Connector 21">
            <a:extLst>
              <a:ext uri="{FF2B5EF4-FFF2-40B4-BE49-F238E27FC236}">
                <a16:creationId xmlns:a16="http://schemas.microsoft.com/office/drawing/2014/main" id="{5EDC2688-622C-4021-D85C-275E6BD370CB}"/>
              </a:ext>
            </a:extLst>
          </p:cNvPr>
          <p:cNvCxnSpPr>
            <a:cxnSpLocks/>
          </p:cNvCxnSpPr>
          <p:nvPr/>
        </p:nvCxnSpPr>
        <p:spPr>
          <a:xfrm>
            <a:off x="543967" y="1881809"/>
            <a:ext cx="0" cy="4233562"/>
          </a:xfrm>
          <a:prstGeom prst="line">
            <a:avLst/>
          </a:prstGeom>
          <a:ln w="19050">
            <a:solidFill>
              <a:schemeClr val="accent2">
                <a:lumMod val="20000"/>
                <a:lumOff val="8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4E399DBC-8900-273F-B788-64970A3A8FE3}"/>
              </a:ext>
            </a:extLst>
          </p:cNvPr>
          <p:cNvCxnSpPr>
            <a:cxnSpLocks/>
          </p:cNvCxnSpPr>
          <p:nvPr/>
        </p:nvCxnSpPr>
        <p:spPr>
          <a:xfrm>
            <a:off x="526904" y="1772225"/>
            <a:ext cx="4482418" cy="0"/>
          </a:xfrm>
          <a:prstGeom prst="straightConnector1">
            <a:avLst/>
          </a:prstGeom>
          <a:ln w="50800" cmpd="thinThick">
            <a:solidFill>
              <a:schemeClr val="accent2">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4E532D2C-4424-C119-82A4-D0ED66E0A7A0}"/>
              </a:ext>
            </a:extLst>
          </p:cNvPr>
          <p:cNvCxnSpPr>
            <a:cxnSpLocks/>
          </p:cNvCxnSpPr>
          <p:nvPr/>
        </p:nvCxnSpPr>
        <p:spPr>
          <a:xfrm>
            <a:off x="5009322" y="3130572"/>
            <a:ext cx="3680437" cy="0"/>
          </a:xfrm>
          <a:prstGeom prst="straightConnector1">
            <a:avLst/>
          </a:prstGeom>
          <a:ln w="50800" cmpd="thinThick">
            <a:solidFill>
              <a:schemeClr val="accent5">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34E3173F-C241-1998-DDC4-EABE9A45F2B2}"/>
              </a:ext>
            </a:extLst>
          </p:cNvPr>
          <p:cNvCxnSpPr>
            <a:cxnSpLocks/>
          </p:cNvCxnSpPr>
          <p:nvPr/>
        </p:nvCxnSpPr>
        <p:spPr>
          <a:xfrm>
            <a:off x="5009322" y="1881217"/>
            <a:ext cx="0" cy="4233562"/>
          </a:xfrm>
          <a:prstGeom prst="line">
            <a:avLst/>
          </a:prstGeom>
          <a:ln w="19050">
            <a:solidFill>
              <a:schemeClr val="accent2">
                <a:lumMod val="20000"/>
                <a:lumOff val="8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433B2D88-371D-BF61-F30E-360D53B57937}"/>
              </a:ext>
            </a:extLst>
          </p:cNvPr>
          <p:cNvCxnSpPr>
            <a:cxnSpLocks/>
          </p:cNvCxnSpPr>
          <p:nvPr/>
        </p:nvCxnSpPr>
        <p:spPr>
          <a:xfrm>
            <a:off x="8745452" y="4621442"/>
            <a:ext cx="2976441" cy="0"/>
          </a:xfrm>
          <a:prstGeom prst="straightConnector1">
            <a:avLst/>
          </a:prstGeom>
          <a:ln w="50800" cmpd="thinThick">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4D1D8132-FCD1-0B14-91D7-BAF7F6085DA9}"/>
              </a:ext>
            </a:extLst>
          </p:cNvPr>
          <p:cNvCxnSpPr>
            <a:cxnSpLocks/>
          </p:cNvCxnSpPr>
          <p:nvPr/>
        </p:nvCxnSpPr>
        <p:spPr>
          <a:xfrm flipH="1">
            <a:off x="8683133" y="3130572"/>
            <a:ext cx="6626" cy="3096850"/>
          </a:xfrm>
          <a:prstGeom prst="line">
            <a:avLst/>
          </a:prstGeom>
          <a:ln w="19050">
            <a:solidFill>
              <a:schemeClr val="accent5">
                <a:lumMod val="60000"/>
                <a:lumOff val="4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A4888637-912B-E6BB-EE66-B8DC25B5E8C3}"/>
              </a:ext>
            </a:extLst>
          </p:cNvPr>
          <p:cNvCxnSpPr>
            <a:cxnSpLocks/>
          </p:cNvCxnSpPr>
          <p:nvPr/>
        </p:nvCxnSpPr>
        <p:spPr>
          <a:xfrm>
            <a:off x="11721893" y="4678997"/>
            <a:ext cx="6616" cy="1647816"/>
          </a:xfrm>
          <a:prstGeom prst="line">
            <a:avLst/>
          </a:prstGeom>
          <a:ln w="19050">
            <a:solidFill>
              <a:schemeClr val="accent6">
                <a:lumMod val="40000"/>
                <a:lumOff val="60000"/>
              </a:schemeClr>
            </a:solidFill>
            <a:prstDash val="sysDot"/>
          </a:ln>
        </p:spPr>
        <p:style>
          <a:lnRef idx="1">
            <a:schemeClr val="accent1"/>
          </a:lnRef>
          <a:fillRef idx="0">
            <a:schemeClr val="accent1"/>
          </a:fillRef>
          <a:effectRef idx="0">
            <a:schemeClr val="accent1"/>
          </a:effectRef>
          <a:fontRef idx="minor">
            <a:schemeClr val="tx1"/>
          </a:fontRef>
        </p:style>
      </p:cxnSp>
      <p:sp>
        <p:nvSpPr>
          <p:cNvPr id="38" name="Rounded Rectangle 12">
            <a:extLst>
              <a:ext uri="{FF2B5EF4-FFF2-40B4-BE49-F238E27FC236}">
                <a16:creationId xmlns:a16="http://schemas.microsoft.com/office/drawing/2014/main" id="{34CD5277-0825-3132-E6B7-9949669E9720}"/>
              </a:ext>
            </a:extLst>
          </p:cNvPr>
          <p:cNvSpPr/>
          <p:nvPr/>
        </p:nvSpPr>
        <p:spPr>
          <a:xfrm>
            <a:off x="5028164" y="3584564"/>
            <a:ext cx="1632092" cy="238674"/>
          </a:xfrm>
          <a:prstGeom prst="roundRect">
            <a:avLst/>
          </a:prstGeom>
          <a:solidFill>
            <a:schemeClr val="accent5">
              <a:lumMod val="20000"/>
              <a:lumOff val="8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Sub Task 1</a:t>
            </a:r>
          </a:p>
        </p:txBody>
      </p:sp>
      <p:sp>
        <p:nvSpPr>
          <p:cNvPr id="39" name="Rounded Rectangle 12">
            <a:extLst>
              <a:ext uri="{FF2B5EF4-FFF2-40B4-BE49-F238E27FC236}">
                <a16:creationId xmlns:a16="http://schemas.microsoft.com/office/drawing/2014/main" id="{4B65FB62-A66C-1E11-75ED-7A430F18909A}"/>
              </a:ext>
            </a:extLst>
          </p:cNvPr>
          <p:cNvSpPr/>
          <p:nvPr/>
        </p:nvSpPr>
        <p:spPr>
          <a:xfrm>
            <a:off x="6329011" y="4038555"/>
            <a:ext cx="2298427" cy="238665"/>
          </a:xfrm>
          <a:prstGeom prst="roundRect">
            <a:avLst/>
          </a:prstGeom>
          <a:solidFill>
            <a:schemeClr val="accent5">
              <a:lumMod val="60000"/>
              <a:lumOff val="4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Sub Task 2</a:t>
            </a:r>
          </a:p>
        </p:txBody>
      </p:sp>
      <p:sp>
        <p:nvSpPr>
          <p:cNvPr id="40" name="Rounded Rectangle 12">
            <a:extLst>
              <a:ext uri="{FF2B5EF4-FFF2-40B4-BE49-F238E27FC236}">
                <a16:creationId xmlns:a16="http://schemas.microsoft.com/office/drawing/2014/main" id="{795B14A1-A14F-DF4A-E675-13653A68F4E2}"/>
              </a:ext>
            </a:extLst>
          </p:cNvPr>
          <p:cNvSpPr/>
          <p:nvPr/>
        </p:nvSpPr>
        <p:spPr>
          <a:xfrm>
            <a:off x="8745452" y="4810390"/>
            <a:ext cx="1060866" cy="238564"/>
          </a:xfrm>
          <a:prstGeom prst="roundRect">
            <a:avLst/>
          </a:prstGeom>
          <a:solidFill>
            <a:schemeClr val="accent6">
              <a:lumMod val="20000"/>
              <a:lumOff val="8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Sub Task 1</a:t>
            </a:r>
          </a:p>
        </p:txBody>
      </p:sp>
      <p:sp>
        <p:nvSpPr>
          <p:cNvPr id="41" name="Rounded Rectangle 12">
            <a:extLst>
              <a:ext uri="{FF2B5EF4-FFF2-40B4-BE49-F238E27FC236}">
                <a16:creationId xmlns:a16="http://schemas.microsoft.com/office/drawing/2014/main" id="{F502D927-677E-AFDA-E52F-131FBAEE9E93}"/>
              </a:ext>
            </a:extLst>
          </p:cNvPr>
          <p:cNvSpPr/>
          <p:nvPr/>
        </p:nvSpPr>
        <p:spPr>
          <a:xfrm>
            <a:off x="9198220" y="5264515"/>
            <a:ext cx="1080744" cy="238567"/>
          </a:xfrm>
          <a:prstGeom prst="roundRect">
            <a:avLst/>
          </a:prstGeom>
          <a:solidFill>
            <a:schemeClr val="accent6">
              <a:lumMod val="40000"/>
              <a:lumOff val="6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Sub Task 2</a:t>
            </a:r>
          </a:p>
        </p:txBody>
      </p:sp>
      <p:sp>
        <p:nvSpPr>
          <p:cNvPr id="42" name="TextBox 41">
            <a:extLst>
              <a:ext uri="{FF2B5EF4-FFF2-40B4-BE49-F238E27FC236}">
                <a16:creationId xmlns:a16="http://schemas.microsoft.com/office/drawing/2014/main" id="{33DB80F7-405E-A9E0-2941-268F2428FD42}"/>
              </a:ext>
            </a:extLst>
          </p:cNvPr>
          <p:cNvSpPr txBox="1"/>
          <p:nvPr/>
        </p:nvSpPr>
        <p:spPr>
          <a:xfrm>
            <a:off x="3216399" y="1768659"/>
            <a:ext cx="1734770" cy="307777"/>
          </a:xfrm>
          <a:prstGeom prst="rect">
            <a:avLst/>
          </a:prstGeom>
          <a:noFill/>
        </p:spPr>
        <p:txBody>
          <a:bodyPr wrap="none" rtlCol="0">
            <a:spAutoFit/>
          </a:bodyPr>
          <a:lstStyle/>
          <a:p>
            <a:r>
              <a:rPr lang="en-US" sz="1400" b="1" dirty="0">
                <a:solidFill>
                  <a:schemeClr val="tx1">
                    <a:lumMod val="75000"/>
                    <a:lumOff val="25000"/>
                  </a:schemeClr>
                </a:solidFill>
                <a:latin typeface="Century Gothic" panose="020B0502020202020204" pitchFamily="34" charset="0"/>
              </a:rPr>
              <a:t>Enter Date Range</a:t>
            </a:r>
          </a:p>
        </p:txBody>
      </p:sp>
      <p:sp>
        <p:nvSpPr>
          <p:cNvPr id="43" name="TextBox 42">
            <a:extLst>
              <a:ext uri="{FF2B5EF4-FFF2-40B4-BE49-F238E27FC236}">
                <a16:creationId xmlns:a16="http://schemas.microsoft.com/office/drawing/2014/main" id="{96FCAF12-665E-38F9-5699-A99ECCF4D644}"/>
              </a:ext>
            </a:extLst>
          </p:cNvPr>
          <p:cNvSpPr txBox="1"/>
          <p:nvPr/>
        </p:nvSpPr>
        <p:spPr>
          <a:xfrm>
            <a:off x="6968241" y="3130571"/>
            <a:ext cx="1734770" cy="307777"/>
          </a:xfrm>
          <a:prstGeom prst="rect">
            <a:avLst/>
          </a:prstGeom>
          <a:noFill/>
        </p:spPr>
        <p:txBody>
          <a:bodyPr wrap="none" rtlCol="0">
            <a:spAutoFit/>
          </a:bodyPr>
          <a:lstStyle/>
          <a:p>
            <a:r>
              <a:rPr lang="en-US" sz="1400" b="1" dirty="0">
                <a:solidFill>
                  <a:schemeClr val="tx1">
                    <a:lumMod val="75000"/>
                    <a:lumOff val="25000"/>
                  </a:schemeClr>
                </a:solidFill>
                <a:latin typeface="Century Gothic" panose="020B0502020202020204" pitchFamily="34" charset="0"/>
              </a:rPr>
              <a:t>Enter Date Range</a:t>
            </a:r>
          </a:p>
        </p:txBody>
      </p:sp>
      <p:sp>
        <p:nvSpPr>
          <p:cNvPr id="44" name="TextBox 43">
            <a:extLst>
              <a:ext uri="{FF2B5EF4-FFF2-40B4-BE49-F238E27FC236}">
                <a16:creationId xmlns:a16="http://schemas.microsoft.com/office/drawing/2014/main" id="{F2DF543A-E73C-0619-4389-876A88153961}"/>
              </a:ext>
            </a:extLst>
          </p:cNvPr>
          <p:cNvSpPr txBox="1"/>
          <p:nvPr/>
        </p:nvSpPr>
        <p:spPr>
          <a:xfrm>
            <a:off x="10017443" y="4612590"/>
            <a:ext cx="1734770" cy="307777"/>
          </a:xfrm>
          <a:prstGeom prst="rect">
            <a:avLst/>
          </a:prstGeom>
          <a:noFill/>
        </p:spPr>
        <p:txBody>
          <a:bodyPr wrap="none" rtlCol="0">
            <a:spAutoFit/>
          </a:bodyPr>
          <a:lstStyle/>
          <a:p>
            <a:r>
              <a:rPr lang="en-US" sz="1400" b="1" dirty="0">
                <a:solidFill>
                  <a:schemeClr val="tx1">
                    <a:lumMod val="75000"/>
                    <a:lumOff val="25000"/>
                  </a:schemeClr>
                </a:solidFill>
                <a:latin typeface="Century Gothic" panose="020B0502020202020204" pitchFamily="34" charset="0"/>
              </a:rPr>
              <a:t>Enter Date Range</a:t>
            </a:r>
          </a:p>
        </p:txBody>
      </p:sp>
      <p:sp>
        <p:nvSpPr>
          <p:cNvPr id="45" name="Rounded Rectangle 12">
            <a:extLst>
              <a:ext uri="{FF2B5EF4-FFF2-40B4-BE49-F238E27FC236}">
                <a16:creationId xmlns:a16="http://schemas.microsoft.com/office/drawing/2014/main" id="{3EC7605E-B5B4-0169-3F91-6958CBE23A22}"/>
              </a:ext>
            </a:extLst>
          </p:cNvPr>
          <p:cNvSpPr/>
          <p:nvPr/>
        </p:nvSpPr>
        <p:spPr>
          <a:xfrm>
            <a:off x="10641149" y="6061740"/>
            <a:ext cx="1080744" cy="238567"/>
          </a:xfrm>
          <a:prstGeom prst="roundRect">
            <a:avLst/>
          </a:prstGeom>
          <a:solidFill>
            <a:schemeClr val="accent6">
              <a:lumMod val="75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Sub Task 4</a:t>
            </a:r>
          </a:p>
        </p:txBody>
      </p:sp>
      <p:sp>
        <p:nvSpPr>
          <p:cNvPr id="47" name="Rounded Rectangle 12">
            <a:extLst>
              <a:ext uri="{FF2B5EF4-FFF2-40B4-BE49-F238E27FC236}">
                <a16:creationId xmlns:a16="http://schemas.microsoft.com/office/drawing/2014/main" id="{A00E942F-29C5-0F06-CD0E-BF76B8E83F79}"/>
              </a:ext>
            </a:extLst>
          </p:cNvPr>
          <p:cNvSpPr/>
          <p:nvPr/>
        </p:nvSpPr>
        <p:spPr>
          <a:xfrm>
            <a:off x="9837172" y="5653807"/>
            <a:ext cx="1080744" cy="238567"/>
          </a:xfrm>
          <a:prstGeom prst="roundRect">
            <a:avLst/>
          </a:prstGeom>
          <a:solidFill>
            <a:schemeClr val="accent6">
              <a:lumMod val="60000"/>
              <a:lumOff val="40000"/>
            </a:schemeClr>
          </a:solidFill>
          <a:ln>
            <a:no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900" b="1" dirty="0">
                <a:solidFill>
                  <a:schemeClr val="tx1"/>
                </a:solidFill>
                <a:latin typeface="Century Gothic" panose="020B0502020202020204" pitchFamily="34" charset="0"/>
                <a:ea typeface="Arial" charset="0"/>
                <a:cs typeface="Arial" charset="0"/>
              </a:rPr>
              <a:t>Sub Task 3</a:t>
            </a:r>
          </a:p>
        </p:txBody>
      </p:sp>
      <p:grpSp>
        <p:nvGrpSpPr>
          <p:cNvPr id="52" name="Group 51">
            <a:extLst>
              <a:ext uri="{FF2B5EF4-FFF2-40B4-BE49-F238E27FC236}">
                <a16:creationId xmlns:a16="http://schemas.microsoft.com/office/drawing/2014/main" id="{481425EE-F36D-B882-4022-50794CDA1076}"/>
              </a:ext>
            </a:extLst>
          </p:cNvPr>
          <p:cNvGrpSpPr/>
          <p:nvPr/>
        </p:nvGrpSpPr>
        <p:grpSpPr>
          <a:xfrm>
            <a:off x="2455712" y="886935"/>
            <a:ext cx="1117256" cy="401269"/>
            <a:chOff x="2455712" y="886935"/>
            <a:chExt cx="1117256" cy="401269"/>
          </a:xfrm>
        </p:grpSpPr>
        <p:sp>
          <p:nvSpPr>
            <p:cNvPr id="50" name="Diamond 49">
              <a:extLst>
                <a:ext uri="{FF2B5EF4-FFF2-40B4-BE49-F238E27FC236}">
                  <a16:creationId xmlns:a16="http://schemas.microsoft.com/office/drawing/2014/main" id="{EC1E271B-E296-DF81-92B6-C2810FE397BD}"/>
                </a:ext>
              </a:extLst>
            </p:cNvPr>
            <p:cNvSpPr/>
            <p:nvPr/>
          </p:nvSpPr>
          <p:spPr>
            <a:xfrm>
              <a:off x="2455712" y="886935"/>
              <a:ext cx="312401" cy="334862"/>
            </a:xfrm>
            <a:prstGeom prst="diamond">
              <a:avLst/>
            </a:prstGeom>
            <a:solidFill>
              <a:schemeClr val="accent4">
                <a:lumMod val="40000"/>
                <a:lumOff val="60000"/>
              </a:schemeClr>
            </a:solidFill>
            <a:ln>
              <a:noFill/>
            </a:ln>
            <a:effectLst>
              <a:outerShdw blurRad="63500" sx="102000" sy="102000" algn="ctr" rotWithShape="0">
                <a:schemeClr val="accent4">
                  <a:lumMod val="7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1" name="TextBox 50">
              <a:extLst>
                <a:ext uri="{FF2B5EF4-FFF2-40B4-BE49-F238E27FC236}">
                  <a16:creationId xmlns:a16="http://schemas.microsoft.com/office/drawing/2014/main" id="{A95918CD-889F-F507-268B-4AB667489B3E}"/>
                </a:ext>
              </a:extLst>
            </p:cNvPr>
            <p:cNvSpPr txBox="1"/>
            <p:nvPr/>
          </p:nvSpPr>
          <p:spPr>
            <a:xfrm>
              <a:off x="2654127" y="1034288"/>
              <a:ext cx="918841" cy="253916"/>
            </a:xfrm>
            <a:prstGeom prst="rect">
              <a:avLst/>
            </a:prstGeom>
            <a:noFill/>
          </p:spPr>
          <p:txBody>
            <a:bodyPr wrap="none" rtlCol="0">
              <a:spAutoFit/>
            </a:bodyPr>
            <a:lstStyle/>
            <a:p>
              <a:r>
                <a:rPr lang="en-US" sz="1050" dirty="0">
                  <a:solidFill>
                    <a:schemeClr val="tx1">
                      <a:lumMod val="75000"/>
                      <a:lumOff val="25000"/>
                    </a:schemeClr>
                  </a:solidFill>
                  <a:latin typeface="Century Gothic" panose="020B0502020202020204" pitchFamily="34" charset="0"/>
                </a:rPr>
                <a:t>Milestone 1</a:t>
              </a:r>
            </a:p>
          </p:txBody>
        </p:sp>
      </p:grpSp>
      <p:grpSp>
        <p:nvGrpSpPr>
          <p:cNvPr id="53" name="Group 52">
            <a:extLst>
              <a:ext uri="{FF2B5EF4-FFF2-40B4-BE49-F238E27FC236}">
                <a16:creationId xmlns:a16="http://schemas.microsoft.com/office/drawing/2014/main" id="{5D607B4D-6F4A-C3CC-636E-91ECD5972134}"/>
              </a:ext>
            </a:extLst>
          </p:cNvPr>
          <p:cNvGrpSpPr/>
          <p:nvPr/>
        </p:nvGrpSpPr>
        <p:grpSpPr>
          <a:xfrm>
            <a:off x="3771383" y="927100"/>
            <a:ext cx="1130508" cy="401269"/>
            <a:chOff x="2455712" y="886935"/>
            <a:chExt cx="1130508" cy="401269"/>
          </a:xfrm>
        </p:grpSpPr>
        <p:sp>
          <p:nvSpPr>
            <p:cNvPr id="54" name="Diamond 53">
              <a:extLst>
                <a:ext uri="{FF2B5EF4-FFF2-40B4-BE49-F238E27FC236}">
                  <a16:creationId xmlns:a16="http://schemas.microsoft.com/office/drawing/2014/main" id="{0FF6BA54-4BE1-1A3C-2BB3-92EDB4F3BB5F}"/>
                </a:ext>
              </a:extLst>
            </p:cNvPr>
            <p:cNvSpPr/>
            <p:nvPr/>
          </p:nvSpPr>
          <p:spPr>
            <a:xfrm>
              <a:off x="2455712" y="886935"/>
              <a:ext cx="312401" cy="334862"/>
            </a:xfrm>
            <a:prstGeom prst="diamond">
              <a:avLst/>
            </a:prstGeom>
            <a:solidFill>
              <a:schemeClr val="accent4">
                <a:lumMod val="40000"/>
                <a:lumOff val="60000"/>
              </a:schemeClr>
            </a:solidFill>
            <a:ln>
              <a:noFill/>
            </a:ln>
            <a:effectLst>
              <a:outerShdw blurRad="63500" sx="102000" sy="102000" algn="ctr" rotWithShape="0">
                <a:schemeClr val="accent4">
                  <a:lumMod val="7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TextBox 54">
              <a:extLst>
                <a:ext uri="{FF2B5EF4-FFF2-40B4-BE49-F238E27FC236}">
                  <a16:creationId xmlns:a16="http://schemas.microsoft.com/office/drawing/2014/main" id="{EEB5AF6A-BE6C-CB92-9D4E-69D69D0F744D}"/>
                </a:ext>
              </a:extLst>
            </p:cNvPr>
            <p:cNvSpPr txBox="1"/>
            <p:nvPr/>
          </p:nvSpPr>
          <p:spPr>
            <a:xfrm>
              <a:off x="2667379" y="1034288"/>
              <a:ext cx="918841" cy="253916"/>
            </a:xfrm>
            <a:prstGeom prst="rect">
              <a:avLst/>
            </a:prstGeom>
            <a:noFill/>
          </p:spPr>
          <p:txBody>
            <a:bodyPr wrap="none" rtlCol="0">
              <a:spAutoFit/>
            </a:bodyPr>
            <a:lstStyle/>
            <a:p>
              <a:r>
                <a:rPr lang="en-US" sz="1050" dirty="0">
                  <a:solidFill>
                    <a:schemeClr val="tx1">
                      <a:lumMod val="75000"/>
                      <a:lumOff val="25000"/>
                    </a:schemeClr>
                  </a:solidFill>
                  <a:latin typeface="Century Gothic" panose="020B0502020202020204" pitchFamily="34" charset="0"/>
                </a:rPr>
                <a:t>Milestone 2</a:t>
              </a:r>
            </a:p>
          </p:txBody>
        </p:sp>
      </p:grpSp>
      <p:grpSp>
        <p:nvGrpSpPr>
          <p:cNvPr id="56" name="Group 55">
            <a:extLst>
              <a:ext uri="{FF2B5EF4-FFF2-40B4-BE49-F238E27FC236}">
                <a16:creationId xmlns:a16="http://schemas.microsoft.com/office/drawing/2014/main" id="{50F4E463-A2F8-9E3F-9B0C-C5138F1E00E9}"/>
              </a:ext>
            </a:extLst>
          </p:cNvPr>
          <p:cNvGrpSpPr/>
          <p:nvPr/>
        </p:nvGrpSpPr>
        <p:grpSpPr>
          <a:xfrm>
            <a:off x="10703971" y="939425"/>
            <a:ext cx="1117256" cy="401269"/>
            <a:chOff x="2455712" y="886935"/>
            <a:chExt cx="1117256" cy="401269"/>
          </a:xfrm>
        </p:grpSpPr>
        <p:sp>
          <p:nvSpPr>
            <p:cNvPr id="57" name="Diamond 56">
              <a:extLst>
                <a:ext uri="{FF2B5EF4-FFF2-40B4-BE49-F238E27FC236}">
                  <a16:creationId xmlns:a16="http://schemas.microsoft.com/office/drawing/2014/main" id="{EA0DB206-0EAD-ABC8-88FE-2CE2F066D1DB}"/>
                </a:ext>
              </a:extLst>
            </p:cNvPr>
            <p:cNvSpPr/>
            <p:nvPr/>
          </p:nvSpPr>
          <p:spPr>
            <a:xfrm>
              <a:off x="2455712" y="886935"/>
              <a:ext cx="312401" cy="334862"/>
            </a:xfrm>
            <a:prstGeom prst="diamond">
              <a:avLst/>
            </a:prstGeom>
            <a:solidFill>
              <a:schemeClr val="accent4">
                <a:lumMod val="40000"/>
                <a:lumOff val="60000"/>
              </a:schemeClr>
            </a:solidFill>
            <a:ln>
              <a:noFill/>
            </a:ln>
            <a:effectLst>
              <a:outerShdw blurRad="63500" sx="102000" sy="102000" algn="ctr" rotWithShape="0">
                <a:schemeClr val="accent4">
                  <a:lumMod val="7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58" name="TextBox 57">
              <a:extLst>
                <a:ext uri="{FF2B5EF4-FFF2-40B4-BE49-F238E27FC236}">
                  <a16:creationId xmlns:a16="http://schemas.microsoft.com/office/drawing/2014/main" id="{AB341A82-685A-1F0B-EFC2-D757F917A655}"/>
                </a:ext>
              </a:extLst>
            </p:cNvPr>
            <p:cNvSpPr txBox="1"/>
            <p:nvPr/>
          </p:nvSpPr>
          <p:spPr>
            <a:xfrm>
              <a:off x="2654127" y="1034288"/>
              <a:ext cx="918841" cy="253916"/>
            </a:xfrm>
            <a:prstGeom prst="rect">
              <a:avLst/>
            </a:prstGeom>
            <a:noFill/>
          </p:spPr>
          <p:txBody>
            <a:bodyPr wrap="none" rtlCol="0">
              <a:spAutoFit/>
            </a:bodyPr>
            <a:lstStyle/>
            <a:p>
              <a:r>
                <a:rPr lang="en-US" sz="1050" dirty="0">
                  <a:solidFill>
                    <a:schemeClr val="tx1">
                      <a:lumMod val="75000"/>
                      <a:lumOff val="25000"/>
                    </a:schemeClr>
                  </a:solidFill>
                  <a:latin typeface="Century Gothic" panose="020B0502020202020204" pitchFamily="34" charset="0"/>
                </a:rPr>
                <a:t>Milestone 4</a:t>
              </a:r>
            </a:p>
          </p:txBody>
        </p:sp>
      </p:grpSp>
      <p:sp>
        <p:nvSpPr>
          <p:cNvPr id="59" name="TextBox 58">
            <a:extLst>
              <a:ext uri="{FF2B5EF4-FFF2-40B4-BE49-F238E27FC236}">
                <a16:creationId xmlns:a16="http://schemas.microsoft.com/office/drawing/2014/main" id="{13A0BC80-0488-F0EE-4E3F-EFD20CA9110B}"/>
              </a:ext>
            </a:extLst>
          </p:cNvPr>
          <p:cNvSpPr txBox="1"/>
          <p:nvPr/>
        </p:nvSpPr>
        <p:spPr>
          <a:xfrm>
            <a:off x="640174" y="2120343"/>
            <a:ext cx="1016625" cy="261610"/>
          </a:xfrm>
          <a:prstGeom prst="rect">
            <a:avLst/>
          </a:prstGeom>
          <a:noFill/>
        </p:spPr>
        <p:txBody>
          <a:bodyPr wrap="none" rtlCol="0">
            <a:spAutoFit/>
          </a:bodyPr>
          <a:lstStyle/>
          <a:p>
            <a:r>
              <a:rPr lang="en-US" sz="1050" dirty="0">
                <a:solidFill>
                  <a:schemeClr val="tx1">
                    <a:lumMod val="75000"/>
                    <a:lumOff val="25000"/>
                  </a:schemeClr>
                </a:solidFill>
                <a:latin typeface="Century Gothic" panose="020B0502020202020204" pitchFamily="34" charset="0"/>
              </a:rPr>
              <a:t>Date Range</a:t>
            </a:r>
          </a:p>
        </p:txBody>
      </p:sp>
      <p:sp>
        <p:nvSpPr>
          <p:cNvPr id="60" name="TextBox 59">
            <a:extLst>
              <a:ext uri="{FF2B5EF4-FFF2-40B4-BE49-F238E27FC236}">
                <a16:creationId xmlns:a16="http://schemas.microsoft.com/office/drawing/2014/main" id="{00E771EE-ADF8-7D4C-225D-2E0023DC58C5}"/>
              </a:ext>
            </a:extLst>
          </p:cNvPr>
          <p:cNvSpPr txBox="1"/>
          <p:nvPr/>
        </p:nvSpPr>
        <p:spPr>
          <a:xfrm>
            <a:off x="2103599" y="2455208"/>
            <a:ext cx="1016625" cy="261610"/>
          </a:xfrm>
          <a:prstGeom prst="rect">
            <a:avLst/>
          </a:prstGeom>
          <a:noFill/>
        </p:spPr>
        <p:txBody>
          <a:bodyPr wrap="none" rtlCol="0">
            <a:spAutoFit/>
          </a:bodyPr>
          <a:lstStyle/>
          <a:p>
            <a:r>
              <a:rPr lang="en-US" sz="1050" dirty="0">
                <a:solidFill>
                  <a:schemeClr val="tx1">
                    <a:lumMod val="75000"/>
                    <a:lumOff val="25000"/>
                  </a:schemeClr>
                </a:solidFill>
                <a:latin typeface="Century Gothic" panose="020B0502020202020204" pitchFamily="34" charset="0"/>
              </a:rPr>
              <a:t>Date Range</a:t>
            </a:r>
          </a:p>
        </p:txBody>
      </p:sp>
      <p:sp>
        <p:nvSpPr>
          <p:cNvPr id="61" name="TextBox 60">
            <a:extLst>
              <a:ext uri="{FF2B5EF4-FFF2-40B4-BE49-F238E27FC236}">
                <a16:creationId xmlns:a16="http://schemas.microsoft.com/office/drawing/2014/main" id="{888553B7-E480-4F79-0CB4-8214B3F59CAC}"/>
              </a:ext>
            </a:extLst>
          </p:cNvPr>
          <p:cNvSpPr txBox="1"/>
          <p:nvPr/>
        </p:nvSpPr>
        <p:spPr>
          <a:xfrm>
            <a:off x="3684963" y="2743200"/>
            <a:ext cx="1016625" cy="261610"/>
          </a:xfrm>
          <a:prstGeom prst="rect">
            <a:avLst/>
          </a:prstGeom>
          <a:noFill/>
        </p:spPr>
        <p:txBody>
          <a:bodyPr wrap="none" rtlCol="0">
            <a:spAutoFit/>
          </a:bodyPr>
          <a:lstStyle/>
          <a:p>
            <a:r>
              <a:rPr lang="en-US" sz="1050" dirty="0">
                <a:solidFill>
                  <a:schemeClr val="tx1">
                    <a:lumMod val="75000"/>
                    <a:lumOff val="25000"/>
                  </a:schemeClr>
                </a:solidFill>
                <a:latin typeface="Century Gothic" panose="020B0502020202020204" pitchFamily="34" charset="0"/>
              </a:rPr>
              <a:t>Date Range</a:t>
            </a:r>
          </a:p>
        </p:txBody>
      </p:sp>
      <p:sp>
        <p:nvSpPr>
          <p:cNvPr id="62" name="TextBox 61">
            <a:extLst>
              <a:ext uri="{FF2B5EF4-FFF2-40B4-BE49-F238E27FC236}">
                <a16:creationId xmlns:a16="http://schemas.microsoft.com/office/drawing/2014/main" id="{E10CA2CA-AE87-79AF-A410-7C42F821C7A3}"/>
              </a:ext>
            </a:extLst>
          </p:cNvPr>
          <p:cNvSpPr txBox="1"/>
          <p:nvPr/>
        </p:nvSpPr>
        <p:spPr>
          <a:xfrm>
            <a:off x="5335897" y="3823238"/>
            <a:ext cx="1016625" cy="261610"/>
          </a:xfrm>
          <a:prstGeom prst="rect">
            <a:avLst/>
          </a:prstGeom>
          <a:noFill/>
        </p:spPr>
        <p:txBody>
          <a:bodyPr wrap="none" rtlCol="0">
            <a:spAutoFit/>
          </a:bodyPr>
          <a:lstStyle/>
          <a:p>
            <a:r>
              <a:rPr lang="en-US" sz="1050" dirty="0">
                <a:solidFill>
                  <a:schemeClr val="tx1">
                    <a:lumMod val="75000"/>
                    <a:lumOff val="25000"/>
                  </a:schemeClr>
                </a:solidFill>
                <a:latin typeface="Century Gothic" panose="020B0502020202020204" pitchFamily="34" charset="0"/>
              </a:rPr>
              <a:t>Date Range</a:t>
            </a:r>
          </a:p>
        </p:txBody>
      </p:sp>
      <p:sp>
        <p:nvSpPr>
          <p:cNvPr id="63" name="TextBox 62">
            <a:extLst>
              <a:ext uri="{FF2B5EF4-FFF2-40B4-BE49-F238E27FC236}">
                <a16:creationId xmlns:a16="http://schemas.microsoft.com/office/drawing/2014/main" id="{8F8A21D6-D45E-B6F6-F1D8-DADFF014EF8E}"/>
              </a:ext>
            </a:extLst>
          </p:cNvPr>
          <p:cNvSpPr txBox="1"/>
          <p:nvPr/>
        </p:nvSpPr>
        <p:spPr>
          <a:xfrm>
            <a:off x="6969911" y="4273195"/>
            <a:ext cx="1016625" cy="261610"/>
          </a:xfrm>
          <a:prstGeom prst="rect">
            <a:avLst/>
          </a:prstGeom>
          <a:noFill/>
        </p:spPr>
        <p:txBody>
          <a:bodyPr wrap="none" rtlCol="0">
            <a:spAutoFit/>
          </a:bodyPr>
          <a:lstStyle/>
          <a:p>
            <a:r>
              <a:rPr lang="en-US" sz="1050" dirty="0">
                <a:solidFill>
                  <a:schemeClr val="tx1">
                    <a:lumMod val="75000"/>
                    <a:lumOff val="25000"/>
                  </a:schemeClr>
                </a:solidFill>
                <a:latin typeface="Century Gothic" panose="020B0502020202020204" pitchFamily="34" charset="0"/>
              </a:rPr>
              <a:t>Date Range</a:t>
            </a:r>
          </a:p>
        </p:txBody>
      </p:sp>
      <p:sp>
        <p:nvSpPr>
          <p:cNvPr id="64" name="TextBox 63">
            <a:extLst>
              <a:ext uri="{FF2B5EF4-FFF2-40B4-BE49-F238E27FC236}">
                <a16:creationId xmlns:a16="http://schemas.microsoft.com/office/drawing/2014/main" id="{97FD74D1-DF1C-6D70-1F83-9DF9AE194AEE}"/>
              </a:ext>
            </a:extLst>
          </p:cNvPr>
          <p:cNvSpPr txBox="1"/>
          <p:nvPr/>
        </p:nvSpPr>
        <p:spPr>
          <a:xfrm>
            <a:off x="8793198" y="4999426"/>
            <a:ext cx="1016625" cy="261610"/>
          </a:xfrm>
          <a:prstGeom prst="rect">
            <a:avLst/>
          </a:prstGeom>
          <a:noFill/>
        </p:spPr>
        <p:txBody>
          <a:bodyPr wrap="none" rtlCol="0">
            <a:spAutoFit/>
          </a:bodyPr>
          <a:lstStyle/>
          <a:p>
            <a:r>
              <a:rPr lang="en-US" sz="1050" dirty="0">
                <a:solidFill>
                  <a:schemeClr val="tx1">
                    <a:lumMod val="75000"/>
                    <a:lumOff val="25000"/>
                  </a:schemeClr>
                </a:solidFill>
                <a:latin typeface="Century Gothic" panose="020B0502020202020204" pitchFamily="34" charset="0"/>
              </a:rPr>
              <a:t>Date Range</a:t>
            </a:r>
          </a:p>
        </p:txBody>
      </p:sp>
      <p:sp>
        <p:nvSpPr>
          <p:cNvPr id="65" name="TextBox 64">
            <a:extLst>
              <a:ext uri="{FF2B5EF4-FFF2-40B4-BE49-F238E27FC236}">
                <a16:creationId xmlns:a16="http://schemas.microsoft.com/office/drawing/2014/main" id="{AC7E2941-8FD3-B58F-E4CC-E229178A8D78}"/>
              </a:ext>
            </a:extLst>
          </p:cNvPr>
          <p:cNvSpPr txBox="1"/>
          <p:nvPr/>
        </p:nvSpPr>
        <p:spPr>
          <a:xfrm>
            <a:off x="9239168" y="5447640"/>
            <a:ext cx="1016625" cy="261610"/>
          </a:xfrm>
          <a:prstGeom prst="rect">
            <a:avLst/>
          </a:prstGeom>
          <a:noFill/>
        </p:spPr>
        <p:txBody>
          <a:bodyPr wrap="none" rtlCol="0">
            <a:spAutoFit/>
          </a:bodyPr>
          <a:lstStyle/>
          <a:p>
            <a:r>
              <a:rPr lang="en-US" sz="1050" dirty="0">
                <a:solidFill>
                  <a:schemeClr val="tx1">
                    <a:lumMod val="75000"/>
                    <a:lumOff val="25000"/>
                  </a:schemeClr>
                </a:solidFill>
                <a:latin typeface="Century Gothic" panose="020B0502020202020204" pitchFamily="34" charset="0"/>
              </a:rPr>
              <a:t>Date Range</a:t>
            </a:r>
          </a:p>
        </p:txBody>
      </p:sp>
      <p:sp>
        <p:nvSpPr>
          <p:cNvPr id="66" name="TextBox 65">
            <a:extLst>
              <a:ext uri="{FF2B5EF4-FFF2-40B4-BE49-F238E27FC236}">
                <a16:creationId xmlns:a16="http://schemas.microsoft.com/office/drawing/2014/main" id="{12587778-D753-38D1-A17D-195540A312CB}"/>
              </a:ext>
            </a:extLst>
          </p:cNvPr>
          <p:cNvSpPr txBox="1"/>
          <p:nvPr/>
        </p:nvSpPr>
        <p:spPr>
          <a:xfrm>
            <a:off x="9928918" y="5846252"/>
            <a:ext cx="1016625" cy="261610"/>
          </a:xfrm>
          <a:prstGeom prst="rect">
            <a:avLst/>
          </a:prstGeom>
          <a:noFill/>
        </p:spPr>
        <p:txBody>
          <a:bodyPr wrap="none" rtlCol="0">
            <a:spAutoFit/>
          </a:bodyPr>
          <a:lstStyle/>
          <a:p>
            <a:r>
              <a:rPr lang="en-US" sz="1050" dirty="0">
                <a:solidFill>
                  <a:schemeClr val="tx1">
                    <a:lumMod val="75000"/>
                    <a:lumOff val="25000"/>
                  </a:schemeClr>
                </a:solidFill>
                <a:latin typeface="Century Gothic" panose="020B0502020202020204" pitchFamily="34" charset="0"/>
              </a:rPr>
              <a:t>Date Range</a:t>
            </a:r>
          </a:p>
        </p:txBody>
      </p:sp>
      <p:sp>
        <p:nvSpPr>
          <p:cNvPr id="67" name="TextBox 66">
            <a:extLst>
              <a:ext uri="{FF2B5EF4-FFF2-40B4-BE49-F238E27FC236}">
                <a16:creationId xmlns:a16="http://schemas.microsoft.com/office/drawing/2014/main" id="{4EA2561D-B9CF-86CE-B160-3878377D1854}"/>
              </a:ext>
            </a:extLst>
          </p:cNvPr>
          <p:cNvSpPr txBox="1"/>
          <p:nvPr/>
        </p:nvSpPr>
        <p:spPr>
          <a:xfrm>
            <a:off x="10698652" y="6267391"/>
            <a:ext cx="1016625" cy="261610"/>
          </a:xfrm>
          <a:prstGeom prst="rect">
            <a:avLst/>
          </a:prstGeom>
          <a:noFill/>
        </p:spPr>
        <p:txBody>
          <a:bodyPr wrap="none" rtlCol="0">
            <a:spAutoFit/>
          </a:bodyPr>
          <a:lstStyle/>
          <a:p>
            <a:r>
              <a:rPr lang="en-US" sz="1050" dirty="0">
                <a:solidFill>
                  <a:schemeClr val="tx1">
                    <a:lumMod val="75000"/>
                    <a:lumOff val="25000"/>
                  </a:schemeClr>
                </a:solidFill>
                <a:latin typeface="Century Gothic" panose="020B0502020202020204" pitchFamily="34" charset="0"/>
              </a:rPr>
              <a:t>Date Range</a:t>
            </a:r>
          </a:p>
        </p:txBody>
      </p:sp>
      <p:grpSp>
        <p:nvGrpSpPr>
          <p:cNvPr id="74" name="Group 73">
            <a:extLst>
              <a:ext uri="{FF2B5EF4-FFF2-40B4-BE49-F238E27FC236}">
                <a16:creationId xmlns:a16="http://schemas.microsoft.com/office/drawing/2014/main" id="{CC736C38-15D6-296C-E6CF-EBE2D87A841D}"/>
              </a:ext>
            </a:extLst>
          </p:cNvPr>
          <p:cNvGrpSpPr/>
          <p:nvPr/>
        </p:nvGrpSpPr>
        <p:grpSpPr>
          <a:xfrm>
            <a:off x="6599669" y="939425"/>
            <a:ext cx="1117256" cy="401269"/>
            <a:chOff x="2455712" y="886935"/>
            <a:chExt cx="1117256" cy="401269"/>
          </a:xfrm>
        </p:grpSpPr>
        <p:sp>
          <p:nvSpPr>
            <p:cNvPr id="75" name="Diamond 74">
              <a:extLst>
                <a:ext uri="{FF2B5EF4-FFF2-40B4-BE49-F238E27FC236}">
                  <a16:creationId xmlns:a16="http://schemas.microsoft.com/office/drawing/2014/main" id="{0E6C5C90-E809-B913-6632-ED50920B1718}"/>
                </a:ext>
              </a:extLst>
            </p:cNvPr>
            <p:cNvSpPr/>
            <p:nvPr/>
          </p:nvSpPr>
          <p:spPr>
            <a:xfrm>
              <a:off x="2455712" y="886935"/>
              <a:ext cx="312401" cy="334862"/>
            </a:xfrm>
            <a:prstGeom prst="diamond">
              <a:avLst/>
            </a:prstGeom>
            <a:solidFill>
              <a:schemeClr val="accent4">
                <a:lumMod val="40000"/>
                <a:lumOff val="60000"/>
              </a:schemeClr>
            </a:solidFill>
            <a:ln>
              <a:noFill/>
            </a:ln>
            <a:effectLst>
              <a:outerShdw blurRad="63500" sx="102000" sy="102000" algn="ctr" rotWithShape="0">
                <a:schemeClr val="accent4">
                  <a:lumMod val="75000"/>
                  <a:alpha val="40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76" name="TextBox 75">
              <a:extLst>
                <a:ext uri="{FF2B5EF4-FFF2-40B4-BE49-F238E27FC236}">
                  <a16:creationId xmlns:a16="http://schemas.microsoft.com/office/drawing/2014/main" id="{60032418-6072-7E37-8E96-40DD8DB61CFA}"/>
                </a:ext>
              </a:extLst>
            </p:cNvPr>
            <p:cNvSpPr txBox="1"/>
            <p:nvPr/>
          </p:nvSpPr>
          <p:spPr>
            <a:xfrm>
              <a:off x="2654127" y="1034288"/>
              <a:ext cx="918841" cy="253916"/>
            </a:xfrm>
            <a:prstGeom prst="rect">
              <a:avLst/>
            </a:prstGeom>
            <a:noFill/>
          </p:spPr>
          <p:txBody>
            <a:bodyPr wrap="none" rtlCol="0">
              <a:spAutoFit/>
            </a:bodyPr>
            <a:lstStyle/>
            <a:p>
              <a:r>
                <a:rPr lang="en-US" sz="1050" dirty="0">
                  <a:solidFill>
                    <a:schemeClr val="tx1">
                      <a:lumMod val="75000"/>
                      <a:lumOff val="25000"/>
                    </a:schemeClr>
                  </a:solidFill>
                  <a:latin typeface="Century Gothic" panose="020B0502020202020204" pitchFamily="34" charset="0"/>
                </a:rPr>
                <a:t>Milestone 3</a:t>
              </a:r>
            </a:p>
          </p:txBody>
        </p:sp>
      </p:grpSp>
      <p:sp>
        <p:nvSpPr>
          <p:cNvPr id="77" name="TextBox 76">
            <a:extLst>
              <a:ext uri="{FF2B5EF4-FFF2-40B4-BE49-F238E27FC236}">
                <a16:creationId xmlns:a16="http://schemas.microsoft.com/office/drawing/2014/main" id="{C378B3D2-454A-9153-05E2-B08604025389}"/>
              </a:ext>
            </a:extLst>
          </p:cNvPr>
          <p:cNvSpPr txBox="1"/>
          <p:nvPr/>
        </p:nvSpPr>
        <p:spPr>
          <a:xfrm>
            <a:off x="1285761" y="1444850"/>
            <a:ext cx="2558714" cy="276999"/>
          </a:xfrm>
          <a:prstGeom prst="rect">
            <a:avLst/>
          </a:prstGeom>
          <a:noFill/>
        </p:spPr>
        <p:txBody>
          <a:bodyPr wrap="none" rtlCol="0">
            <a:spAutoFit/>
          </a:bodyPr>
          <a:lstStyle/>
          <a:p>
            <a:r>
              <a:rPr lang="en-US" sz="1200" dirty="0">
                <a:solidFill>
                  <a:schemeClr val="tx1">
                    <a:lumMod val="75000"/>
                    <a:lumOff val="25000"/>
                  </a:schemeClr>
                </a:solidFill>
                <a:latin typeface="Century Gothic" panose="020B0502020202020204" pitchFamily="34" charset="0"/>
              </a:rPr>
              <a:t>Enter sprint or phase name here</a:t>
            </a:r>
          </a:p>
        </p:txBody>
      </p:sp>
      <p:sp>
        <p:nvSpPr>
          <p:cNvPr id="78" name="TextBox 77">
            <a:extLst>
              <a:ext uri="{FF2B5EF4-FFF2-40B4-BE49-F238E27FC236}">
                <a16:creationId xmlns:a16="http://schemas.microsoft.com/office/drawing/2014/main" id="{147F3380-E210-88A7-89D9-C25FB26A568A}"/>
              </a:ext>
            </a:extLst>
          </p:cNvPr>
          <p:cNvSpPr txBox="1"/>
          <p:nvPr/>
        </p:nvSpPr>
        <p:spPr>
          <a:xfrm>
            <a:off x="5632713" y="2831404"/>
            <a:ext cx="2558714" cy="276999"/>
          </a:xfrm>
          <a:prstGeom prst="rect">
            <a:avLst/>
          </a:prstGeom>
          <a:noFill/>
        </p:spPr>
        <p:txBody>
          <a:bodyPr wrap="none" rtlCol="0">
            <a:spAutoFit/>
          </a:bodyPr>
          <a:lstStyle/>
          <a:p>
            <a:r>
              <a:rPr lang="en-US" sz="1200" dirty="0">
                <a:solidFill>
                  <a:schemeClr val="tx1">
                    <a:lumMod val="75000"/>
                    <a:lumOff val="25000"/>
                  </a:schemeClr>
                </a:solidFill>
                <a:latin typeface="Century Gothic" panose="020B0502020202020204" pitchFamily="34" charset="0"/>
              </a:rPr>
              <a:t>Enter sprint or phase name here</a:t>
            </a:r>
          </a:p>
        </p:txBody>
      </p:sp>
      <p:sp>
        <p:nvSpPr>
          <p:cNvPr id="79" name="TextBox 78">
            <a:extLst>
              <a:ext uri="{FF2B5EF4-FFF2-40B4-BE49-F238E27FC236}">
                <a16:creationId xmlns:a16="http://schemas.microsoft.com/office/drawing/2014/main" id="{85F85714-205D-0415-C532-35ED7CBB9512}"/>
              </a:ext>
            </a:extLst>
          </p:cNvPr>
          <p:cNvSpPr txBox="1"/>
          <p:nvPr/>
        </p:nvSpPr>
        <p:spPr>
          <a:xfrm>
            <a:off x="8837371" y="4341400"/>
            <a:ext cx="2558714" cy="276999"/>
          </a:xfrm>
          <a:prstGeom prst="rect">
            <a:avLst/>
          </a:prstGeom>
          <a:noFill/>
        </p:spPr>
        <p:txBody>
          <a:bodyPr wrap="none" rtlCol="0">
            <a:spAutoFit/>
          </a:bodyPr>
          <a:lstStyle/>
          <a:p>
            <a:r>
              <a:rPr lang="en-US" sz="1200" dirty="0">
                <a:solidFill>
                  <a:schemeClr val="tx1">
                    <a:lumMod val="75000"/>
                    <a:lumOff val="25000"/>
                  </a:schemeClr>
                </a:solidFill>
                <a:latin typeface="Century Gothic" panose="020B0502020202020204" pitchFamily="34" charset="0"/>
              </a:rPr>
              <a:t>Enter sprint or phase name here</a:t>
            </a:r>
          </a:p>
        </p:txBody>
      </p:sp>
      <p:sp>
        <p:nvSpPr>
          <p:cNvPr id="80" name="TextBox 79">
            <a:extLst>
              <a:ext uri="{FF2B5EF4-FFF2-40B4-BE49-F238E27FC236}">
                <a16:creationId xmlns:a16="http://schemas.microsoft.com/office/drawing/2014/main" id="{8F2E21B8-BE65-F3E8-586B-C8F38972E4F4}"/>
              </a:ext>
            </a:extLst>
          </p:cNvPr>
          <p:cNvSpPr txBox="1"/>
          <p:nvPr/>
        </p:nvSpPr>
        <p:spPr>
          <a:xfrm>
            <a:off x="70838" y="6163299"/>
            <a:ext cx="4880331" cy="646331"/>
          </a:xfrm>
          <a:prstGeom prst="rect">
            <a:avLst/>
          </a:prstGeom>
          <a:noFill/>
        </p:spPr>
        <p:txBody>
          <a:bodyPr wrap="square" rtlCol="0">
            <a:spAutoFit/>
          </a:bodyPr>
          <a:lstStyle/>
          <a:p>
            <a:r>
              <a:rPr lang="en-US" sz="1200" b="1" dirty="0">
                <a:solidFill>
                  <a:schemeClr val="tx1">
                    <a:lumMod val="75000"/>
                    <a:lumOff val="25000"/>
                  </a:schemeClr>
                </a:solidFill>
                <a:latin typeface="Century Gothic" panose="020B0502020202020204" pitchFamily="34" charset="0"/>
              </a:rPr>
              <a:t>Sub Task: </a:t>
            </a:r>
            <a:r>
              <a:rPr lang="en-US" sz="1200" dirty="0">
                <a:solidFill>
                  <a:schemeClr val="tx1">
                    <a:lumMod val="75000"/>
                    <a:lumOff val="25000"/>
                  </a:schemeClr>
                </a:solidFill>
                <a:latin typeface="Century Gothic" panose="020B0502020202020204" pitchFamily="34" charset="0"/>
              </a:rPr>
              <a:t>Enter user story, backlog item, or deliverable here</a:t>
            </a:r>
            <a:br>
              <a:rPr lang="en-US" sz="1200" dirty="0">
                <a:solidFill>
                  <a:schemeClr val="tx1">
                    <a:lumMod val="75000"/>
                    <a:lumOff val="25000"/>
                  </a:schemeClr>
                </a:solidFill>
                <a:latin typeface="Century Gothic" panose="020B0502020202020204" pitchFamily="34" charset="0"/>
              </a:rPr>
            </a:br>
            <a:r>
              <a:rPr lang="en-US" sz="1200" b="1" dirty="0">
                <a:solidFill>
                  <a:schemeClr val="tx1">
                    <a:lumMod val="75000"/>
                    <a:lumOff val="25000"/>
                  </a:schemeClr>
                </a:solidFill>
                <a:latin typeface="Century Gothic" panose="020B0502020202020204" pitchFamily="34" charset="0"/>
              </a:rPr>
              <a:t>Date Range: </a:t>
            </a:r>
            <a:r>
              <a:rPr lang="en-US" sz="1200" dirty="0">
                <a:solidFill>
                  <a:schemeClr val="tx1">
                    <a:lumMod val="75000"/>
                    <a:lumOff val="25000"/>
                  </a:schemeClr>
                </a:solidFill>
                <a:latin typeface="Century Gothic" panose="020B0502020202020204" pitchFamily="34" charset="0"/>
              </a:rPr>
              <a:t>Enter sprint start and end dates</a:t>
            </a:r>
            <a:br>
              <a:rPr lang="en-US" sz="1200" dirty="0">
                <a:solidFill>
                  <a:schemeClr val="tx1">
                    <a:lumMod val="75000"/>
                    <a:lumOff val="25000"/>
                  </a:schemeClr>
                </a:solidFill>
                <a:latin typeface="Century Gothic" panose="020B0502020202020204" pitchFamily="34" charset="0"/>
              </a:rPr>
            </a:br>
            <a:r>
              <a:rPr lang="en-US" sz="1200" b="1" dirty="0">
                <a:solidFill>
                  <a:schemeClr val="tx1">
                    <a:lumMod val="75000"/>
                    <a:lumOff val="25000"/>
                  </a:schemeClr>
                </a:solidFill>
                <a:latin typeface="Century Gothic" panose="020B0502020202020204" pitchFamily="34" charset="0"/>
              </a:rPr>
              <a:t>Milestones: </a:t>
            </a:r>
            <a:r>
              <a:rPr lang="en-US" sz="1200" dirty="0">
                <a:solidFill>
                  <a:schemeClr val="tx1">
                    <a:lumMod val="75000"/>
                    <a:lumOff val="25000"/>
                  </a:schemeClr>
                </a:solidFill>
                <a:latin typeface="Century Gothic" panose="020B0502020202020204" pitchFamily="34" charset="0"/>
              </a:rPr>
              <a:t>Enter major deliverable or release checkpoint here</a:t>
            </a:r>
          </a:p>
        </p:txBody>
      </p:sp>
      <p:sp>
        <p:nvSpPr>
          <p:cNvPr id="81" name="TextBox 80">
            <a:extLst>
              <a:ext uri="{FF2B5EF4-FFF2-40B4-BE49-F238E27FC236}">
                <a16:creationId xmlns:a16="http://schemas.microsoft.com/office/drawing/2014/main" id="{89E77EB5-A837-5561-CB4A-C78DB5372CB2}"/>
              </a:ext>
            </a:extLst>
          </p:cNvPr>
          <p:cNvSpPr txBox="1"/>
          <p:nvPr/>
        </p:nvSpPr>
        <p:spPr>
          <a:xfrm>
            <a:off x="5082947" y="6512137"/>
            <a:ext cx="2313454" cy="276999"/>
          </a:xfrm>
          <a:prstGeom prst="rect">
            <a:avLst/>
          </a:prstGeom>
          <a:noFill/>
        </p:spPr>
        <p:txBody>
          <a:bodyPr wrap="none" rtlCol="0">
            <a:spAutoFit/>
          </a:bodyPr>
          <a:lstStyle/>
          <a:p>
            <a:r>
              <a:rPr lang="en-US" sz="1200" dirty="0">
                <a:solidFill>
                  <a:srgbClr val="001033"/>
                </a:solidFill>
                <a:latin typeface="Century Gothic" panose="020B0502020202020204" pitchFamily="34" charset="0"/>
              </a:rPr>
              <a:t>Provided by Smartsheet, Inc.</a:t>
            </a:r>
          </a:p>
        </p:txBody>
      </p:sp>
    </p:spTree>
    <p:extLst>
      <p:ext uri="{BB962C8B-B14F-4D97-AF65-F5344CB8AC3E}">
        <p14:creationId xmlns:p14="http://schemas.microsoft.com/office/powerpoint/2010/main" val="38264540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10D70A5A-0FB0-4321-BF79-EFD4E3D20D01}" vid="{0446B1F9-6CBA-4260-8151-9F21380E648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IC-Quarterly-Gantt-Chart-Template_PowerPoint - SR edits</Template>
  <TotalTime>210</TotalTime>
  <Words>239</Words>
  <Application>Microsoft Macintosh PowerPoint</Application>
  <PresentationFormat>Widescreen</PresentationFormat>
  <Paragraphs>45</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Brittany Johnston</cp:lastModifiedBy>
  <cp:revision>29</cp:revision>
  <cp:lastPrinted>2020-08-31T22:23:58Z</cp:lastPrinted>
  <dcterms:created xsi:type="dcterms:W3CDTF">2020-10-13T17:46:00Z</dcterms:created>
  <dcterms:modified xsi:type="dcterms:W3CDTF">2025-10-08T16:02:40Z</dcterms:modified>
</cp:coreProperties>
</file>