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43" r:id="rId3"/>
    <p:sldId id="34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CC"/>
    <a:srgbClr val="EAEEF3"/>
    <a:srgbClr val="F7F9FB"/>
    <a:srgbClr val="E4774A"/>
    <a:srgbClr val="56BFD2"/>
    <a:srgbClr val="A6DDE9"/>
    <a:srgbClr val="ECD6B2"/>
    <a:srgbClr val="99EBDD"/>
    <a:srgbClr val="DAE9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70DEEC-851F-4CA1-837E-34CB6539FACA}" v="25" dt="2025-10-12T16:08:12.6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06" autoAdjust="0"/>
    <p:restoredTop sz="86447"/>
  </p:normalViewPr>
  <p:slideViewPr>
    <p:cSldViewPr snapToGrid="0" snapToObjects="1">
      <p:cViewPr varScale="1">
        <p:scale>
          <a:sx n="94" d="100"/>
          <a:sy n="94" d="100"/>
        </p:scale>
        <p:origin x="342" y="31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8FF280A0-1464-4435-B2B5-7D5C215D8623}"/>
    <pc:docChg chg="undo custSel addSld delSld modSld">
      <pc:chgData name="Bess Dunlevy" userId="dd4b9a8537dbe9d0" providerId="LiveId" clId="{8FF280A0-1464-4435-B2B5-7D5C215D8623}" dt="2025-10-12T16:08:54.868" v="325" actId="1076"/>
      <pc:docMkLst>
        <pc:docMk/>
      </pc:docMkLst>
      <pc:sldChg chg="del">
        <pc:chgData name="Bess Dunlevy" userId="dd4b9a8537dbe9d0" providerId="LiveId" clId="{8FF280A0-1464-4435-B2B5-7D5C215D8623}" dt="2025-10-05T12:45:29.337" v="205" actId="47"/>
        <pc:sldMkLst>
          <pc:docMk/>
          <pc:sldMk cId="1036723312" sldId="320"/>
        </pc:sldMkLst>
      </pc:sldChg>
      <pc:sldChg chg="addSp delSp modSp mod">
        <pc:chgData name="Bess Dunlevy" userId="dd4b9a8537dbe9d0" providerId="LiveId" clId="{8FF280A0-1464-4435-B2B5-7D5C215D8623}" dt="2025-10-12T16:08:54.868" v="325" actId="1076"/>
        <pc:sldMkLst>
          <pc:docMk/>
          <pc:sldMk cId="1925317832" sldId="342"/>
        </pc:sldMkLst>
        <pc:spChg chg="mod">
          <ac:chgData name="Bess Dunlevy" userId="dd4b9a8537dbe9d0" providerId="LiveId" clId="{8FF280A0-1464-4435-B2B5-7D5C215D8623}" dt="2025-10-05T12:38:15.098" v="30" actId="20577"/>
          <ac:spMkLst>
            <pc:docMk/>
            <pc:sldMk cId="1925317832" sldId="342"/>
            <ac:spMk id="33" creationId="{143A449B-AAB7-994A-92CE-8F48E2CA7DF6}"/>
          </ac:spMkLst>
        </pc:spChg>
        <pc:picChg chg="add mod">
          <ac:chgData name="Bess Dunlevy" userId="dd4b9a8537dbe9d0" providerId="LiveId" clId="{8FF280A0-1464-4435-B2B5-7D5C215D8623}" dt="2025-10-12T16:08:54.868" v="325" actId="1076"/>
          <ac:picMkLst>
            <pc:docMk/>
            <pc:sldMk cId="1925317832" sldId="342"/>
            <ac:picMk id="3" creationId="{F1CBE111-32A6-2EC5-3C27-7FA04BF2E9CD}"/>
          </ac:picMkLst>
        </pc:picChg>
      </pc:sldChg>
      <pc:sldChg chg="addSp modSp add mod">
        <pc:chgData name="Bess Dunlevy" userId="dd4b9a8537dbe9d0" providerId="LiveId" clId="{8FF280A0-1464-4435-B2B5-7D5C215D8623}" dt="2025-10-12T16:06:01.531" v="318" actId="20577"/>
        <pc:sldMkLst>
          <pc:docMk/>
          <pc:sldMk cId="157338420" sldId="343"/>
        </pc:sldMkLst>
        <pc:spChg chg="add mod">
          <ac:chgData name="Bess Dunlevy" userId="dd4b9a8537dbe9d0" providerId="LiveId" clId="{8FF280A0-1464-4435-B2B5-7D5C215D8623}" dt="2025-10-05T12:46:54.066" v="218" actId="14861"/>
          <ac:spMkLst>
            <pc:docMk/>
            <pc:sldMk cId="157338420" sldId="343"/>
            <ac:spMk id="2" creationId="{B4E225FF-816A-3D76-EBEB-A2672FD6293A}"/>
          </ac:spMkLst>
        </pc:spChg>
        <pc:spChg chg="add mod">
          <ac:chgData name="Bess Dunlevy" userId="dd4b9a8537dbe9d0" providerId="LiveId" clId="{8FF280A0-1464-4435-B2B5-7D5C215D8623}" dt="2025-10-05T12:47:03.216" v="220" actId="14861"/>
          <ac:spMkLst>
            <pc:docMk/>
            <pc:sldMk cId="157338420" sldId="343"/>
            <ac:spMk id="3" creationId="{76516B98-1AB2-922C-4615-D911B83CF881}"/>
          </ac:spMkLst>
        </pc:spChg>
        <pc:spChg chg="add mod">
          <ac:chgData name="Bess Dunlevy" userId="dd4b9a8537dbe9d0" providerId="LiveId" clId="{8FF280A0-1464-4435-B2B5-7D5C215D8623}" dt="2025-10-05T12:46:57.884" v="219" actId="14861"/>
          <ac:spMkLst>
            <pc:docMk/>
            <pc:sldMk cId="157338420" sldId="343"/>
            <ac:spMk id="4" creationId="{1A6583AB-5DCB-8DCE-6401-93C7D9D513BD}"/>
          </ac:spMkLst>
        </pc:spChg>
        <pc:spChg chg="add mod">
          <ac:chgData name="Bess Dunlevy" userId="dd4b9a8537dbe9d0" providerId="LiveId" clId="{8FF280A0-1464-4435-B2B5-7D5C215D8623}" dt="2025-10-05T12:47:08.563" v="221" actId="14861"/>
          <ac:spMkLst>
            <pc:docMk/>
            <pc:sldMk cId="157338420" sldId="343"/>
            <ac:spMk id="5" creationId="{C71D0264-A2D6-1C68-F3CB-988D3B7AABEA}"/>
          </ac:spMkLst>
        </pc:spChg>
        <pc:spChg chg="add mod">
          <ac:chgData name="Bess Dunlevy" userId="dd4b9a8537dbe9d0" providerId="LiveId" clId="{8FF280A0-1464-4435-B2B5-7D5C215D8623}" dt="2025-10-05T12:40:29.934" v="71" actId="1076"/>
          <ac:spMkLst>
            <pc:docMk/>
            <pc:sldMk cId="157338420" sldId="343"/>
            <ac:spMk id="6" creationId="{B3F79836-E3F7-BB1A-A61F-6B7BE0697F5B}"/>
          </ac:spMkLst>
        </pc:spChg>
        <pc:spChg chg="add mod">
          <ac:chgData name="Bess Dunlevy" userId="dd4b9a8537dbe9d0" providerId="LiveId" clId="{8FF280A0-1464-4435-B2B5-7D5C215D8623}" dt="2025-10-05T12:40:38.754" v="87" actId="20577"/>
          <ac:spMkLst>
            <pc:docMk/>
            <pc:sldMk cId="157338420" sldId="343"/>
            <ac:spMk id="7" creationId="{9122FE07-6E96-854A-3F0B-AF5C025B6543}"/>
          </ac:spMkLst>
        </pc:spChg>
        <pc:spChg chg="add mod">
          <ac:chgData name="Bess Dunlevy" userId="dd4b9a8537dbe9d0" providerId="LiveId" clId="{8FF280A0-1464-4435-B2B5-7D5C215D8623}" dt="2025-10-05T12:40:52.766" v="99" actId="20577"/>
          <ac:spMkLst>
            <pc:docMk/>
            <pc:sldMk cId="157338420" sldId="343"/>
            <ac:spMk id="8" creationId="{C4CDB1D8-8190-6B5A-DD33-6771B8053FEE}"/>
          </ac:spMkLst>
        </pc:spChg>
        <pc:spChg chg="add mod">
          <ac:chgData name="Bess Dunlevy" userId="dd4b9a8537dbe9d0" providerId="LiveId" clId="{8FF280A0-1464-4435-B2B5-7D5C215D8623}" dt="2025-10-05T12:40:57.189" v="114" actId="20577"/>
          <ac:spMkLst>
            <pc:docMk/>
            <pc:sldMk cId="157338420" sldId="343"/>
            <ac:spMk id="9" creationId="{16BBB423-08F7-ADFC-B3DE-0A268C1EF158}"/>
          </ac:spMkLst>
        </pc:spChg>
        <pc:spChg chg="add mod">
          <ac:chgData name="Bess Dunlevy" userId="dd4b9a8537dbe9d0" providerId="LiveId" clId="{8FF280A0-1464-4435-B2B5-7D5C215D8623}" dt="2025-10-12T16:06:01.531" v="318" actId="20577"/>
          <ac:spMkLst>
            <pc:docMk/>
            <pc:sldMk cId="157338420" sldId="343"/>
            <ac:spMk id="13" creationId="{C9FAEFBC-E7A5-7451-D646-8513F78C84C9}"/>
          </ac:spMkLst>
        </pc:spChg>
        <pc:spChg chg="add mod">
          <ac:chgData name="Bess Dunlevy" userId="dd4b9a8537dbe9d0" providerId="LiveId" clId="{8FF280A0-1464-4435-B2B5-7D5C215D8623}" dt="2025-10-05T12:47:14.720" v="227" actId="20577"/>
          <ac:spMkLst>
            <pc:docMk/>
            <pc:sldMk cId="157338420" sldId="343"/>
            <ac:spMk id="15" creationId="{50646E3A-9C8B-EAD9-35EA-65248DF59B27}"/>
          </ac:spMkLst>
        </pc:spChg>
        <pc:spChg chg="add mod">
          <ac:chgData name="Bess Dunlevy" userId="dd4b9a8537dbe9d0" providerId="LiveId" clId="{8FF280A0-1464-4435-B2B5-7D5C215D8623}" dt="2025-10-05T12:46:41.424" v="216" actId="1076"/>
          <ac:spMkLst>
            <pc:docMk/>
            <pc:sldMk cId="157338420" sldId="343"/>
            <ac:spMk id="16" creationId="{12D522A7-59FD-92B2-F28D-78FD51B1E054}"/>
          </ac:spMkLst>
        </pc:spChg>
        <pc:spChg chg="add mod">
          <ac:chgData name="Bess Dunlevy" userId="dd4b9a8537dbe9d0" providerId="LiveId" clId="{8FF280A0-1464-4435-B2B5-7D5C215D8623}" dt="2025-10-05T12:43:15.862" v="162" actId="113"/>
          <ac:spMkLst>
            <pc:docMk/>
            <pc:sldMk cId="157338420" sldId="343"/>
            <ac:spMk id="17" creationId="{09E565FA-11A8-1B38-F169-B70CCAE4B4C8}"/>
          </ac:spMkLst>
        </pc:spChg>
        <pc:spChg chg="add mod">
          <ac:chgData name="Bess Dunlevy" userId="dd4b9a8537dbe9d0" providerId="LiveId" clId="{8FF280A0-1464-4435-B2B5-7D5C215D8623}" dt="2025-10-05T12:43:12.816" v="161" actId="1076"/>
          <ac:spMkLst>
            <pc:docMk/>
            <pc:sldMk cId="157338420" sldId="343"/>
            <ac:spMk id="18" creationId="{72B8D9AA-D887-3083-0943-6B6FBD6F5007}"/>
          </ac:spMkLst>
        </pc:spChg>
        <pc:spChg chg="add mod">
          <ac:chgData name="Bess Dunlevy" userId="dd4b9a8537dbe9d0" providerId="LiveId" clId="{8FF280A0-1464-4435-B2B5-7D5C215D8623}" dt="2025-10-05T12:43:31.899" v="168" actId="1076"/>
          <ac:spMkLst>
            <pc:docMk/>
            <pc:sldMk cId="157338420" sldId="343"/>
            <ac:spMk id="19" creationId="{BFD1B5BB-A248-DA8E-D07F-0CE07533047E}"/>
          </ac:spMkLst>
        </pc:spChg>
        <pc:spChg chg="add mod">
          <ac:chgData name="Bess Dunlevy" userId="dd4b9a8537dbe9d0" providerId="LiveId" clId="{8FF280A0-1464-4435-B2B5-7D5C215D8623}" dt="2025-10-05T12:45:39.570" v="206" actId="1076"/>
          <ac:spMkLst>
            <pc:docMk/>
            <pc:sldMk cId="157338420" sldId="343"/>
            <ac:spMk id="20" creationId="{2EE011A3-E06E-80AE-1C39-58BA427C7CE7}"/>
          </ac:spMkLst>
        </pc:spChg>
        <pc:spChg chg="mod">
          <ac:chgData name="Bess Dunlevy" userId="dd4b9a8537dbe9d0" providerId="LiveId" clId="{8FF280A0-1464-4435-B2B5-7D5C215D8623}" dt="2025-10-12T16:05:38.484" v="249" actId="1076"/>
          <ac:spMkLst>
            <pc:docMk/>
            <pc:sldMk cId="157338420" sldId="343"/>
            <ac:spMk id="33" creationId="{5D209921-00AE-437A-B0E9-A6DCCD589E3C}"/>
          </ac:spMkLst>
        </pc:spChg>
        <pc:graphicFrameChg chg="add mod">
          <ac:chgData name="Bess Dunlevy" userId="dd4b9a8537dbe9d0" providerId="LiveId" clId="{8FF280A0-1464-4435-B2B5-7D5C215D8623}" dt="2025-10-12T16:05:11.655" v="244" actId="692"/>
          <ac:graphicFrameMkLst>
            <pc:docMk/>
            <pc:sldMk cId="157338420" sldId="343"/>
            <ac:graphicFrameMk id="10" creationId="{6F7C72CE-EB95-5608-DD51-9C030E6B05AF}"/>
          </ac:graphicFrameMkLst>
        </pc:graphicFrameChg>
        <pc:cxnChg chg="add mod">
          <ac:chgData name="Bess Dunlevy" userId="dd4b9a8537dbe9d0" providerId="LiveId" clId="{8FF280A0-1464-4435-B2B5-7D5C215D8623}" dt="2025-10-05T12:46:31.544" v="214" actId="1582"/>
          <ac:cxnSpMkLst>
            <pc:docMk/>
            <pc:sldMk cId="157338420" sldId="343"/>
            <ac:cxnSpMk id="11" creationId="{00C2439F-B76D-DE96-49F8-1C7B8E2B035A}"/>
          </ac:cxnSpMkLst>
        </pc:cxnChg>
        <pc:cxnChg chg="add mod">
          <ac:chgData name="Bess Dunlevy" userId="dd4b9a8537dbe9d0" providerId="LiveId" clId="{8FF280A0-1464-4435-B2B5-7D5C215D8623}" dt="2025-10-05T12:46:36.582" v="215" actId="1582"/>
          <ac:cxnSpMkLst>
            <pc:docMk/>
            <pc:sldMk cId="157338420" sldId="343"/>
            <ac:cxnSpMk id="12" creationId="{6E647286-0DFB-49B9-5AF9-D9F9F03B4F77}"/>
          </ac:cxnSpMkLst>
        </pc:cxnChg>
      </pc:sldChg>
      <pc:sldChg chg="addSp delSp modSp add mod">
        <pc:chgData name="Bess Dunlevy" userId="dd4b9a8537dbe9d0" providerId="LiveId" clId="{8FF280A0-1464-4435-B2B5-7D5C215D8623}" dt="2025-10-12T16:05:20.033" v="245" actId="478"/>
        <pc:sldMkLst>
          <pc:docMk/>
          <pc:sldMk cId="4163199700" sldId="344"/>
        </pc:sldMkLst>
        <pc:spChg chg="add mod">
          <ac:chgData name="Bess Dunlevy" userId="dd4b9a8537dbe9d0" providerId="LiveId" clId="{8FF280A0-1464-4435-B2B5-7D5C215D8623}" dt="2025-10-05T16:09:25.756" v="228"/>
          <ac:spMkLst>
            <pc:docMk/>
            <pc:sldMk cId="4163199700" sldId="344"/>
            <ac:spMk id="3" creationId="{EE562EC2-CDCE-AC96-8DDF-4722163CEF09}"/>
          </ac:spMkLst>
        </pc:spChg>
        <pc:graphicFrameChg chg="add mod modGraphic">
          <ac:chgData name="Bess Dunlevy" userId="dd4b9a8537dbe9d0" providerId="LiveId" clId="{8FF280A0-1464-4435-B2B5-7D5C215D8623}" dt="2025-10-05T16:09:33.610" v="229" actId="2165"/>
          <ac:graphicFrameMkLst>
            <pc:docMk/>
            <pc:sldMk cId="4163199700" sldId="344"/>
            <ac:graphicFrameMk id="2" creationId="{7837E800-E443-251D-B560-4759576257DA}"/>
          </ac:graphicFrameMkLst>
        </pc:graphicFrameChg>
        <pc:graphicFrameChg chg="add del mod">
          <ac:chgData name="Bess Dunlevy" userId="dd4b9a8537dbe9d0" providerId="LiveId" clId="{8FF280A0-1464-4435-B2B5-7D5C215D8623}" dt="2025-10-12T16:05:20.033" v="245" actId="478"/>
          <ac:graphicFrameMkLst>
            <pc:docMk/>
            <pc:sldMk cId="4163199700" sldId="344"/>
            <ac:graphicFrameMk id="6" creationId="{15AA1AC3-A126-9B18-4322-234063A00ACA}"/>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101600">
                <a:solidFill>
                  <a:schemeClr val="tx1">
                    <a:lumMod val="65000"/>
                    <a:lumOff val="35000"/>
                  </a:schemeClr>
                </a:solidFill>
              </a:ln>
              <a:effectLst/>
            </c:spPr>
          </c:marker>
          <c:xVal>
            <c:numRef>
              <c:f>Sheet1!$A$2:$A$4</c:f>
              <c:numCache>
                <c:formatCode>General</c:formatCode>
                <c:ptCount val="3"/>
                <c:pt idx="0">
                  <c:v>0.7</c:v>
                </c:pt>
                <c:pt idx="1">
                  <c:v>1.8</c:v>
                </c:pt>
                <c:pt idx="2">
                  <c:v>2.6</c:v>
                </c:pt>
              </c:numCache>
            </c:numRef>
          </c:xVal>
          <c:yVal>
            <c:numRef>
              <c:f>Sheet1!$B$2:$B$4</c:f>
              <c:numCache>
                <c:formatCode>General</c:formatCode>
                <c:ptCount val="3"/>
                <c:pt idx="0">
                  <c:v>2.7</c:v>
                </c:pt>
                <c:pt idx="1">
                  <c:v>3.2</c:v>
                </c:pt>
                <c:pt idx="2">
                  <c:v>0.8</c:v>
                </c:pt>
              </c:numCache>
            </c:numRef>
          </c:yVal>
          <c:smooth val="0"/>
          <c:extLst>
            <c:ext xmlns:c16="http://schemas.microsoft.com/office/drawing/2014/chart" uri="{C3380CC4-5D6E-409C-BE32-E72D297353CC}">
              <c16:uniqueId val="{00000000-C480-4288-A1B8-F40113B918EC}"/>
            </c:ext>
          </c:extLst>
        </c:ser>
        <c:dLbls>
          <c:showLegendKey val="0"/>
          <c:showVal val="0"/>
          <c:showCatName val="0"/>
          <c:showSerName val="0"/>
          <c:showPercent val="0"/>
          <c:showBubbleSize val="0"/>
        </c:dLbls>
        <c:axId val="2032527232"/>
        <c:axId val="2032526272"/>
      </c:scatterChart>
      <c:valAx>
        <c:axId val="2032527232"/>
        <c:scaling>
          <c:orientation val="minMax"/>
        </c:scaling>
        <c:delete val="1"/>
        <c:axPos val="b"/>
        <c:numFmt formatCode="General" sourceLinked="1"/>
        <c:majorTickMark val="none"/>
        <c:minorTickMark val="none"/>
        <c:tickLblPos val="nextTo"/>
        <c:crossAx val="2032526272"/>
        <c:crosses val="autoZero"/>
        <c:crossBetween val="midCat"/>
      </c:valAx>
      <c:valAx>
        <c:axId val="2032526272"/>
        <c:scaling>
          <c:orientation val="minMax"/>
        </c:scaling>
        <c:delete val="1"/>
        <c:axPos val="l"/>
        <c:numFmt formatCode="General" sourceLinked="1"/>
        <c:majorTickMark val="none"/>
        <c:minorTickMark val="none"/>
        <c:tickLblPos val="nextTo"/>
        <c:crossAx val="2032527232"/>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10/12/2025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10/12/2025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252158"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Action Priority Matrix Template</a:t>
            </a:r>
          </a:p>
        </p:txBody>
      </p:sp>
      <p:pic>
        <p:nvPicPr>
          <p:cNvPr id="3" name="Picture 2" descr="A screenshot of a computer screen&#10;&#10;AI-generated content may be incorrect.">
            <a:extLst>
              <a:ext uri="{FF2B5EF4-FFF2-40B4-BE49-F238E27FC236}">
                <a16:creationId xmlns:a16="http://schemas.microsoft.com/office/drawing/2014/main" id="{F1CBE111-32A6-2EC5-3C27-7FA04BF2E9CD}"/>
              </a:ext>
            </a:extLst>
          </p:cNvPr>
          <p:cNvPicPr>
            <a:picLocks noChangeAspect="1"/>
          </p:cNvPicPr>
          <p:nvPr/>
        </p:nvPicPr>
        <p:blipFill>
          <a:blip r:embed="rId2"/>
          <a:stretch>
            <a:fillRect/>
          </a:stretch>
        </p:blipFill>
        <p:spPr>
          <a:xfrm>
            <a:off x="2548318" y="1304410"/>
            <a:ext cx="6230237" cy="3800909"/>
          </a:xfrm>
          <a:prstGeom prst="rect">
            <a:avLst/>
          </a:prstGeom>
          <a:effectLst>
            <a:reflection blurRad="6350" stA="52000" endA="300" endPos="35000" dir="5400000" sy="-100000" algn="bl" rotWithShape="0"/>
          </a:effectLst>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1EB3F-C8B5-C037-3877-2A68635FB274}"/>
            </a:ext>
          </a:extLst>
        </p:cNvPr>
        <p:cNvGrpSpPr/>
        <p:nvPr/>
      </p:nvGrpSpPr>
      <p:grpSpPr>
        <a:xfrm>
          <a:off x="0" y="0"/>
          <a:ext cx="0" cy="0"/>
          <a:chOff x="0" y="0"/>
          <a:chExt cx="0" cy="0"/>
        </a:xfrm>
      </p:grpSpPr>
      <p:sp>
        <p:nvSpPr>
          <p:cNvPr id="33" name="TextBox 32">
            <a:extLst>
              <a:ext uri="{FF2B5EF4-FFF2-40B4-BE49-F238E27FC236}">
                <a16:creationId xmlns:a16="http://schemas.microsoft.com/office/drawing/2014/main" id="{5D209921-00AE-437A-B0E9-A6DCCD589E3C}"/>
              </a:ext>
            </a:extLst>
          </p:cNvPr>
          <p:cNvSpPr txBox="1"/>
          <p:nvPr/>
        </p:nvSpPr>
        <p:spPr>
          <a:xfrm>
            <a:off x="953253" y="231348"/>
            <a:ext cx="347472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Action Priority Matrix</a:t>
            </a:r>
          </a:p>
        </p:txBody>
      </p:sp>
      <p:sp>
        <p:nvSpPr>
          <p:cNvPr id="2" name="Rectangle 1">
            <a:extLst>
              <a:ext uri="{FF2B5EF4-FFF2-40B4-BE49-F238E27FC236}">
                <a16:creationId xmlns:a16="http://schemas.microsoft.com/office/drawing/2014/main" id="{B4E225FF-816A-3D76-EBEB-A2672FD6293A}"/>
              </a:ext>
            </a:extLst>
          </p:cNvPr>
          <p:cNvSpPr/>
          <p:nvPr/>
        </p:nvSpPr>
        <p:spPr>
          <a:xfrm>
            <a:off x="1270000" y="802640"/>
            <a:ext cx="4196080" cy="2529840"/>
          </a:xfrm>
          <a:prstGeom prst="rect">
            <a:avLst/>
          </a:prstGeom>
          <a:solidFill>
            <a:schemeClr val="accent6">
              <a:lumMod val="20000"/>
              <a:lumOff val="8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6516B98-1AB2-922C-4615-D911B83CF881}"/>
              </a:ext>
            </a:extLst>
          </p:cNvPr>
          <p:cNvSpPr/>
          <p:nvPr/>
        </p:nvSpPr>
        <p:spPr>
          <a:xfrm>
            <a:off x="1270000" y="3479800"/>
            <a:ext cx="4196080" cy="2529840"/>
          </a:xfrm>
          <a:prstGeom prst="rect">
            <a:avLst/>
          </a:prstGeom>
          <a:solidFill>
            <a:srgbClr val="FFFF99"/>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1A6583AB-5DCB-8DCE-6401-93C7D9D513BD}"/>
              </a:ext>
            </a:extLst>
          </p:cNvPr>
          <p:cNvSpPr/>
          <p:nvPr/>
        </p:nvSpPr>
        <p:spPr>
          <a:xfrm>
            <a:off x="5618480" y="802640"/>
            <a:ext cx="4196080" cy="2529840"/>
          </a:xfrm>
          <a:prstGeom prst="rect">
            <a:avLst/>
          </a:prstGeom>
          <a:solidFill>
            <a:schemeClr val="accent4">
              <a:lumMod val="20000"/>
              <a:lumOff val="80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71D0264-A2D6-1C68-F3CB-988D3B7AABEA}"/>
              </a:ext>
            </a:extLst>
          </p:cNvPr>
          <p:cNvSpPr/>
          <p:nvPr/>
        </p:nvSpPr>
        <p:spPr>
          <a:xfrm>
            <a:off x="5618480" y="3479800"/>
            <a:ext cx="4196080" cy="2529840"/>
          </a:xfrm>
          <a:prstGeom prst="rect">
            <a:avLst/>
          </a:prstGeom>
          <a:solidFill>
            <a:srgbClr val="FFCCCC"/>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3F79836-E3F7-BB1A-A61F-6B7BE0697F5B}"/>
              </a:ext>
            </a:extLst>
          </p:cNvPr>
          <p:cNvSpPr txBox="1"/>
          <p:nvPr/>
        </p:nvSpPr>
        <p:spPr>
          <a:xfrm>
            <a:off x="1412240" y="928132"/>
            <a:ext cx="3972560" cy="369332"/>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Quick Wins</a:t>
            </a:r>
          </a:p>
        </p:txBody>
      </p:sp>
      <p:sp>
        <p:nvSpPr>
          <p:cNvPr id="7" name="TextBox 6">
            <a:extLst>
              <a:ext uri="{FF2B5EF4-FFF2-40B4-BE49-F238E27FC236}">
                <a16:creationId xmlns:a16="http://schemas.microsoft.com/office/drawing/2014/main" id="{9122FE07-6E96-854A-3F0B-AF5C025B6543}"/>
              </a:ext>
            </a:extLst>
          </p:cNvPr>
          <p:cNvSpPr txBox="1"/>
          <p:nvPr/>
        </p:nvSpPr>
        <p:spPr>
          <a:xfrm>
            <a:off x="5730240" y="895866"/>
            <a:ext cx="3972560" cy="369332"/>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Major Projects</a:t>
            </a:r>
          </a:p>
        </p:txBody>
      </p:sp>
      <p:sp>
        <p:nvSpPr>
          <p:cNvPr id="8" name="TextBox 7">
            <a:extLst>
              <a:ext uri="{FF2B5EF4-FFF2-40B4-BE49-F238E27FC236}">
                <a16:creationId xmlns:a16="http://schemas.microsoft.com/office/drawing/2014/main" id="{C4CDB1D8-8190-6B5A-DD33-6771B8053FEE}"/>
              </a:ext>
            </a:extLst>
          </p:cNvPr>
          <p:cNvSpPr txBox="1"/>
          <p:nvPr/>
        </p:nvSpPr>
        <p:spPr>
          <a:xfrm>
            <a:off x="1397000" y="3564931"/>
            <a:ext cx="3972560" cy="369332"/>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Fill-Ins</a:t>
            </a:r>
          </a:p>
        </p:txBody>
      </p:sp>
      <p:sp>
        <p:nvSpPr>
          <p:cNvPr id="9" name="TextBox 8">
            <a:extLst>
              <a:ext uri="{FF2B5EF4-FFF2-40B4-BE49-F238E27FC236}">
                <a16:creationId xmlns:a16="http://schemas.microsoft.com/office/drawing/2014/main" id="{16BBB423-08F7-ADFC-B3DE-0A268C1EF158}"/>
              </a:ext>
            </a:extLst>
          </p:cNvPr>
          <p:cNvSpPr txBox="1"/>
          <p:nvPr/>
        </p:nvSpPr>
        <p:spPr>
          <a:xfrm>
            <a:off x="5715000" y="3532665"/>
            <a:ext cx="3972560" cy="369332"/>
          </a:xfrm>
          <a:prstGeom prst="rect">
            <a:avLst/>
          </a:prstGeom>
          <a:noFill/>
        </p:spPr>
        <p:txBody>
          <a:bodyPr wrap="square" rtlCol="0">
            <a:spAutoFit/>
          </a:bodyPr>
          <a:lstStyle/>
          <a:p>
            <a:pPr algn="ctr"/>
            <a:r>
              <a:rPr lang="en-US" b="1" dirty="0">
                <a:solidFill>
                  <a:schemeClr val="tx1">
                    <a:lumMod val="65000"/>
                    <a:lumOff val="35000"/>
                  </a:schemeClr>
                </a:solidFill>
                <a:latin typeface="Century Gothic" panose="020B0502020202020204" pitchFamily="34" charset="0"/>
              </a:rPr>
              <a:t>Thankless Tasks</a:t>
            </a:r>
          </a:p>
        </p:txBody>
      </p:sp>
      <p:cxnSp>
        <p:nvCxnSpPr>
          <p:cNvPr id="11" name="Straight Arrow Connector 10">
            <a:extLst>
              <a:ext uri="{FF2B5EF4-FFF2-40B4-BE49-F238E27FC236}">
                <a16:creationId xmlns:a16="http://schemas.microsoft.com/office/drawing/2014/main" id="{00C2439F-B76D-DE96-49F8-1C7B8E2B035A}"/>
              </a:ext>
            </a:extLst>
          </p:cNvPr>
          <p:cNvCxnSpPr/>
          <p:nvPr/>
        </p:nvCxnSpPr>
        <p:spPr>
          <a:xfrm flipV="1">
            <a:off x="985520" y="802640"/>
            <a:ext cx="0" cy="5080000"/>
          </a:xfrm>
          <a:prstGeom prst="straightConnector1">
            <a:avLst/>
          </a:prstGeom>
          <a:ln w="28575">
            <a:solidFill>
              <a:schemeClr val="tx1">
                <a:lumMod val="65000"/>
                <a:lumOff val="3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E647286-0DFB-49B9-5AF9-D9F9F03B4F77}"/>
              </a:ext>
            </a:extLst>
          </p:cNvPr>
          <p:cNvCxnSpPr>
            <a:cxnSpLocks/>
          </p:cNvCxnSpPr>
          <p:nvPr/>
        </p:nvCxnSpPr>
        <p:spPr>
          <a:xfrm>
            <a:off x="1270000" y="6228080"/>
            <a:ext cx="8544560" cy="0"/>
          </a:xfrm>
          <a:prstGeom prst="straightConnector1">
            <a:avLst/>
          </a:prstGeom>
          <a:ln w="28575">
            <a:solidFill>
              <a:schemeClr val="tx1">
                <a:lumMod val="65000"/>
                <a:lumOff val="3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50646E3A-9C8B-EAD9-35EA-65248DF59B27}"/>
              </a:ext>
            </a:extLst>
          </p:cNvPr>
          <p:cNvSpPr txBox="1"/>
          <p:nvPr/>
        </p:nvSpPr>
        <p:spPr>
          <a:xfrm>
            <a:off x="4904740" y="6117014"/>
            <a:ext cx="1275080" cy="369332"/>
          </a:xfrm>
          <a:prstGeom prst="rect">
            <a:avLst/>
          </a:prstGeom>
          <a:solidFill>
            <a:schemeClr val="tx1">
              <a:lumMod val="65000"/>
              <a:lumOff val="35000"/>
            </a:schemeClr>
          </a:solidFill>
        </p:spPr>
        <p:txBody>
          <a:bodyPr wrap="square" rtlCol="0">
            <a:spAutoFit/>
          </a:bodyPr>
          <a:lstStyle/>
          <a:p>
            <a:pPr algn="ctr"/>
            <a:r>
              <a:rPr lang="en-US" b="1" dirty="0">
                <a:solidFill>
                  <a:schemeClr val="bg1"/>
                </a:solidFill>
                <a:latin typeface="Century Gothic" panose="020B0502020202020204" pitchFamily="34" charset="0"/>
              </a:rPr>
              <a:t>Effort</a:t>
            </a:r>
          </a:p>
        </p:txBody>
      </p:sp>
      <p:sp>
        <p:nvSpPr>
          <p:cNvPr id="16" name="TextBox 15">
            <a:extLst>
              <a:ext uri="{FF2B5EF4-FFF2-40B4-BE49-F238E27FC236}">
                <a16:creationId xmlns:a16="http://schemas.microsoft.com/office/drawing/2014/main" id="{12D522A7-59FD-92B2-F28D-78FD51B1E054}"/>
              </a:ext>
            </a:extLst>
          </p:cNvPr>
          <p:cNvSpPr txBox="1"/>
          <p:nvPr/>
        </p:nvSpPr>
        <p:spPr>
          <a:xfrm rot="16200000">
            <a:off x="320794" y="3244334"/>
            <a:ext cx="1275080" cy="369332"/>
          </a:xfrm>
          <a:prstGeom prst="rect">
            <a:avLst/>
          </a:prstGeom>
          <a:solidFill>
            <a:schemeClr val="tx1">
              <a:lumMod val="65000"/>
              <a:lumOff val="35000"/>
            </a:schemeClr>
          </a:solidFill>
        </p:spPr>
        <p:txBody>
          <a:bodyPr wrap="square" rtlCol="0">
            <a:spAutoFit/>
          </a:bodyPr>
          <a:lstStyle/>
          <a:p>
            <a:pPr algn="ctr"/>
            <a:r>
              <a:rPr lang="en-US" b="1" dirty="0">
                <a:solidFill>
                  <a:schemeClr val="bg1"/>
                </a:solidFill>
                <a:latin typeface="Century Gothic" panose="020B0502020202020204" pitchFamily="34" charset="0"/>
              </a:rPr>
              <a:t>Impact</a:t>
            </a:r>
          </a:p>
        </p:txBody>
      </p:sp>
      <p:sp>
        <p:nvSpPr>
          <p:cNvPr id="17" name="TextBox 16">
            <a:extLst>
              <a:ext uri="{FF2B5EF4-FFF2-40B4-BE49-F238E27FC236}">
                <a16:creationId xmlns:a16="http://schemas.microsoft.com/office/drawing/2014/main" id="{09E565FA-11A8-1B38-F169-B70CCAE4B4C8}"/>
              </a:ext>
            </a:extLst>
          </p:cNvPr>
          <p:cNvSpPr txBox="1"/>
          <p:nvPr/>
        </p:nvSpPr>
        <p:spPr>
          <a:xfrm rot="16200000">
            <a:off x="509369" y="5394010"/>
            <a:ext cx="952301" cy="369332"/>
          </a:xfrm>
          <a:prstGeom prst="rect">
            <a:avLst/>
          </a:prstGeom>
          <a:solidFill>
            <a:schemeClr val="bg1"/>
          </a:solidFill>
          <a:ln>
            <a:solidFill>
              <a:schemeClr val="tx1">
                <a:lumMod val="65000"/>
                <a:lumOff val="35000"/>
              </a:schemeClr>
            </a:solidFill>
          </a:ln>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low</a:t>
            </a:r>
          </a:p>
        </p:txBody>
      </p:sp>
      <p:sp>
        <p:nvSpPr>
          <p:cNvPr id="18" name="TextBox 17">
            <a:extLst>
              <a:ext uri="{FF2B5EF4-FFF2-40B4-BE49-F238E27FC236}">
                <a16:creationId xmlns:a16="http://schemas.microsoft.com/office/drawing/2014/main" id="{72B8D9AA-D887-3083-0943-6B6FBD6F5007}"/>
              </a:ext>
            </a:extLst>
          </p:cNvPr>
          <p:cNvSpPr txBox="1"/>
          <p:nvPr/>
        </p:nvSpPr>
        <p:spPr>
          <a:xfrm rot="16200000">
            <a:off x="477103" y="1452335"/>
            <a:ext cx="952301" cy="369332"/>
          </a:xfrm>
          <a:prstGeom prst="rect">
            <a:avLst/>
          </a:prstGeom>
          <a:solidFill>
            <a:schemeClr val="bg1"/>
          </a:solidFill>
          <a:ln>
            <a:solidFill>
              <a:schemeClr val="tx1">
                <a:lumMod val="65000"/>
                <a:lumOff val="35000"/>
              </a:schemeClr>
            </a:solidFill>
          </a:ln>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high</a:t>
            </a:r>
          </a:p>
        </p:txBody>
      </p:sp>
      <p:sp>
        <p:nvSpPr>
          <p:cNvPr id="19" name="TextBox 18">
            <a:extLst>
              <a:ext uri="{FF2B5EF4-FFF2-40B4-BE49-F238E27FC236}">
                <a16:creationId xmlns:a16="http://schemas.microsoft.com/office/drawing/2014/main" id="{BFD1B5BB-A248-DA8E-D07F-0CE07533047E}"/>
              </a:ext>
            </a:extLst>
          </p:cNvPr>
          <p:cNvSpPr txBox="1"/>
          <p:nvPr/>
        </p:nvSpPr>
        <p:spPr>
          <a:xfrm>
            <a:off x="1270000" y="6118239"/>
            <a:ext cx="952301" cy="369332"/>
          </a:xfrm>
          <a:prstGeom prst="rect">
            <a:avLst/>
          </a:prstGeom>
          <a:solidFill>
            <a:schemeClr val="bg1"/>
          </a:solidFill>
          <a:ln>
            <a:solidFill>
              <a:schemeClr val="tx1">
                <a:lumMod val="65000"/>
                <a:lumOff val="35000"/>
              </a:schemeClr>
            </a:solidFill>
          </a:ln>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low</a:t>
            </a:r>
          </a:p>
        </p:txBody>
      </p:sp>
      <p:sp>
        <p:nvSpPr>
          <p:cNvPr id="20" name="TextBox 19">
            <a:extLst>
              <a:ext uri="{FF2B5EF4-FFF2-40B4-BE49-F238E27FC236}">
                <a16:creationId xmlns:a16="http://schemas.microsoft.com/office/drawing/2014/main" id="{2EE011A3-E06E-80AE-1C39-58BA427C7CE7}"/>
              </a:ext>
            </a:extLst>
          </p:cNvPr>
          <p:cNvSpPr txBox="1"/>
          <p:nvPr/>
        </p:nvSpPr>
        <p:spPr>
          <a:xfrm>
            <a:off x="8585200" y="6118239"/>
            <a:ext cx="952301" cy="369332"/>
          </a:xfrm>
          <a:prstGeom prst="rect">
            <a:avLst/>
          </a:prstGeom>
          <a:solidFill>
            <a:schemeClr val="bg1"/>
          </a:solidFill>
          <a:ln>
            <a:solidFill>
              <a:schemeClr val="tx1">
                <a:lumMod val="65000"/>
                <a:lumOff val="35000"/>
              </a:schemeClr>
            </a:solidFill>
          </a:ln>
        </p:spPr>
        <p:txBody>
          <a:bodyPr wrap="square" rtlCol="0">
            <a:spAutoFit/>
          </a:bodyPr>
          <a:lstStyle/>
          <a:p>
            <a:pPr algn="ctr"/>
            <a:r>
              <a:rPr lang="en-US" dirty="0">
                <a:solidFill>
                  <a:schemeClr val="tx1">
                    <a:lumMod val="65000"/>
                    <a:lumOff val="35000"/>
                  </a:schemeClr>
                </a:solidFill>
                <a:latin typeface="Century Gothic" panose="020B0502020202020204" pitchFamily="34" charset="0"/>
              </a:rPr>
              <a:t>high</a:t>
            </a:r>
          </a:p>
        </p:txBody>
      </p:sp>
      <p:graphicFrame>
        <p:nvGraphicFramePr>
          <p:cNvPr id="10" name="Chart 9">
            <a:extLst>
              <a:ext uri="{FF2B5EF4-FFF2-40B4-BE49-F238E27FC236}">
                <a16:creationId xmlns:a16="http://schemas.microsoft.com/office/drawing/2014/main" id="{6F7C72CE-EB95-5608-DD51-9C030E6B05AF}"/>
              </a:ext>
            </a:extLst>
          </p:cNvPr>
          <p:cNvGraphicFramePr/>
          <p:nvPr>
            <p:extLst>
              <p:ext uri="{D42A27DB-BD31-4B8C-83A1-F6EECF244321}">
                <p14:modId xmlns:p14="http://schemas.microsoft.com/office/powerpoint/2010/main" val="2501019500"/>
              </p:ext>
            </p:extLst>
          </p:nvPr>
        </p:nvGraphicFramePr>
        <p:xfrm>
          <a:off x="1270000" y="802641"/>
          <a:ext cx="8544559" cy="5206998"/>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C9FAEFBC-E7A5-7451-D646-8513F78C84C9}"/>
              </a:ext>
            </a:extLst>
          </p:cNvPr>
          <p:cNvSpPr txBox="1"/>
          <p:nvPr/>
        </p:nvSpPr>
        <p:spPr>
          <a:xfrm>
            <a:off x="4289308" y="208696"/>
            <a:ext cx="5525251" cy="276999"/>
          </a:xfrm>
          <a:prstGeom prst="rect">
            <a:avLst/>
          </a:prstGeom>
          <a:noFill/>
        </p:spPr>
        <p:txBody>
          <a:bodyPr wrap="square" rtlCol="0">
            <a:spAutoFit/>
          </a:bodyPr>
          <a:lstStyle/>
          <a:p>
            <a:pPr algn="r"/>
            <a:r>
              <a:rPr lang="en-US" sz="1200" i="1" dirty="0">
                <a:solidFill>
                  <a:schemeClr val="tx1">
                    <a:lumMod val="65000"/>
                    <a:lumOff val="35000"/>
                  </a:schemeClr>
                </a:solidFill>
                <a:latin typeface="Century Gothic" panose="020B0502020202020204" pitchFamily="34" charset="0"/>
              </a:rPr>
              <a:t>Use the table on Slide 3 to populate the chart quadrants.</a:t>
            </a:r>
          </a:p>
        </p:txBody>
      </p:sp>
    </p:spTree>
    <p:extLst>
      <p:ext uri="{BB962C8B-B14F-4D97-AF65-F5344CB8AC3E}">
        <p14:creationId xmlns:p14="http://schemas.microsoft.com/office/powerpoint/2010/main" val="157338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3BD88-6681-93C1-8B8A-BE66D6990F7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837E800-E443-251D-B560-4759576257DA}"/>
              </a:ext>
            </a:extLst>
          </p:cNvPr>
          <p:cNvGraphicFramePr>
            <a:graphicFrameLocks noGrp="1"/>
          </p:cNvGraphicFramePr>
          <p:nvPr>
            <p:extLst>
              <p:ext uri="{D42A27DB-BD31-4B8C-83A1-F6EECF244321}">
                <p14:modId xmlns:p14="http://schemas.microsoft.com/office/powerpoint/2010/main" val="3342868751"/>
              </p:ext>
            </p:extLst>
          </p:nvPr>
        </p:nvGraphicFramePr>
        <p:xfrm>
          <a:off x="238759" y="314378"/>
          <a:ext cx="11770360" cy="6067855"/>
        </p:xfrm>
        <a:graphic>
          <a:graphicData uri="http://schemas.openxmlformats.org/drawingml/2006/table">
            <a:tbl>
              <a:tblPr/>
              <a:tblGrid>
                <a:gridCol w="1845222">
                  <a:extLst>
                    <a:ext uri="{9D8B030D-6E8A-4147-A177-3AD203B41FA5}">
                      <a16:colId xmlns:a16="http://schemas.microsoft.com/office/drawing/2014/main" val="1371839555"/>
                    </a:ext>
                  </a:extLst>
                </a:gridCol>
                <a:gridCol w="1517738">
                  <a:extLst>
                    <a:ext uri="{9D8B030D-6E8A-4147-A177-3AD203B41FA5}">
                      <a16:colId xmlns:a16="http://schemas.microsoft.com/office/drawing/2014/main" val="2538240750"/>
                    </a:ext>
                  </a:extLst>
                </a:gridCol>
                <a:gridCol w="1681480">
                  <a:extLst>
                    <a:ext uri="{9D8B030D-6E8A-4147-A177-3AD203B41FA5}">
                      <a16:colId xmlns:a16="http://schemas.microsoft.com/office/drawing/2014/main" val="1884661310"/>
                    </a:ext>
                  </a:extLst>
                </a:gridCol>
                <a:gridCol w="1681480">
                  <a:extLst>
                    <a:ext uri="{9D8B030D-6E8A-4147-A177-3AD203B41FA5}">
                      <a16:colId xmlns:a16="http://schemas.microsoft.com/office/drawing/2014/main" val="1060136586"/>
                    </a:ext>
                  </a:extLst>
                </a:gridCol>
                <a:gridCol w="1681480">
                  <a:extLst>
                    <a:ext uri="{9D8B030D-6E8A-4147-A177-3AD203B41FA5}">
                      <a16:colId xmlns:a16="http://schemas.microsoft.com/office/drawing/2014/main" val="3894366375"/>
                    </a:ext>
                  </a:extLst>
                </a:gridCol>
                <a:gridCol w="1681480">
                  <a:extLst>
                    <a:ext uri="{9D8B030D-6E8A-4147-A177-3AD203B41FA5}">
                      <a16:colId xmlns:a16="http://schemas.microsoft.com/office/drawing/2014/main" val="2280941129"/>
                    </a:ext>
                  </a:extLst>
                </a:gridCol>
                <a:gridCol w="1681480">
                  <a:extLst>
                    <a:ext uri="{9D8B030D-6E8A-4147-A177-3AD203B41FA5}">
                      <a16:colId xmlns:a16="http://schemas.microsoft.com/office/drawing/2014/main" val="3944829887"/>
                    </a:ext>
                  </a:extLst>
                </a:gridCol>
              </a:tblGrid>
              <a:tr h="413455">
                <a:tc>
                  <a:txBody>
                    <a:bodyPr/>
                    <a:lstStyle/>
                    <a:p>
                      <a:pPr algn="l" fontAlgn="ctr">
                        <a:buNone/>
                      </a:pPr>
                      <a:r>
                        <a:rPr lang="en-US" sz="1200" b="0" i="0" u="none" strike="noStrike" dirty="0">
                          <a:solidFill>
                            <a:srgbClr val="000000"/>
                          </a:solidFill>
                          <a:effectLst/>
                          <a:latin typeface="Century Gothic" panose="020B0502020202020204" pitchFamily="34" charset="0"/>
                        </a:rPr>
                        <a:t>Action Item / Initiative</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ctr" fontAlgn="ctr">
                        <a:buNone/>
                      </a:pPr>
                      <a:r>
                        <a:rPr lang="en-US" sz="1200" b="0" i="0" u="none" strike="noStrike" dirty="0">
                          <a:solidFill>
                            <a:srgbClr val="000000"/>
                          </a:solidFill>
                          <a:effectLst/>
                          <a:latin typeface="Century Gothic" panose="020B0502020202020204" pitchFamily="34" charset="0"/>
                        </a:rPr>
                        <a:t>Effort Score (1-5)</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0D0D0"/>
                    </a:solidFill>
                  </a:tcPr>
                </a:tc>
                <a:tc>
                  <a:txBody>
                    <a:bodyPr/>
                    <a:lstStyle/>
                    <a:p>
                      <a:pPr algn="ctr" fontAlgn="ctr">
                        <a:buNone/>
                      </a:pPr>
                      <a:r>
                        <a:rPr lang="en-US" sz="1200" b="0" i="0" u="none" strike="noStrike">
                          <a:solidFill>
                            <a:srgbClr val="000000"/>
                          </a:solidFill>
                          <a:effectLst/>
                          <a:latin typeface="Century Gothic" panose="020B0502020202020204" pitchFamily="34" charset="0"/>
                        </a:rPr>
                        <a:t>Impact Score (1-5)</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0D0D0"/>
                    </a:solidFill>
                  </a:tcPr>
                </a:tc>
                <a:tc>
                  <a:txBody>
                    <a:bodyPr/>
                    <a:lstStyle/>
                    <a:p>
                      <a:pPr algn="ctr" fontAlgn="ctr">
                        <a:buNone/>
                      </a:pPr>
                      <a:r>
                        <a:rPr lang="en-US" sz="1200" b="0" i="0" u="none" strike="noStrike" dirty="0">
                          <a:solidFill>
                            <a:srgbClr val="000000"/>
                          </a:solidFill>
                          <a:effectLst/>
                          <a:latin typeface="Century Gothic" panose="020B0502020202020204" pitchFamily="34" charset="0"/>
                        </a:rPr>
                        <a:t>Quadrant Assignment </a:t>
                      </a:r>
                      <a:br>
                        <a:rPr lang="en-US" sz="1200" b="0" i="0" u="none" strike="noStrike" dirty="0">
                          <a:solidFill>
                            <a:srgbClr val="000000"/>
                          </a:solidFill>
                          <a:effectLst/>
                          <a:latin typeface="Century Gothic" panose="020B0502020202020204" pitchFamily="34" charset="0"/>
                        </a:rPr>
                      </a:br>
                      <a:r>
                        <a:rPr lang="en-US" sz="900" b="0" i="0" u="none" strike="noStrike" dirty="0">
                          <a:solidFill>
                            <a:srgbClr val="000000"/>
                          </a:solidFill>
                          <a:effectLst/>
                          <a:latin typeface="Century Gothic" panose="020B0502020202020204" pitchFamily="34" charset="0"/>
                        </a:rPr>
                        <a:t>(Effort + Impact)</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D0D0D0"/>
                    </a:solidFill>
                  </a:tcPr>
                </a:tc>
                <a:tc>
                  <a:txBody>
                    <a:bodyPr/>
                    <a:lstStyle/>
                    <a:p>
                      <a:pPr algn="l" fontAlgn="ctr">
                        <a:buNone/>
                      </a:pPr>
                      <a:r>
                        <a:rPr lang="en-US" sz="1200" b="0" i="0" u="none" strike="noStrike">
                          <a:solidFill>
                            <a:srgbClr val="000000"/>
                          </a:solidFill>
                          <a:effectLst/>
                          <a:latin typeface="Century Gothic" panose="020B0502020202020204" pitchFamily="34" charset="0"/>
                        </a:rPr>
                        <a:t>Owner</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200" b="0" i="0" u="none" strike="noStrike">
                          <a:solidFill>
                            <a:srgbClr val="000000"/>
                          </a:solidFill>
                          <a:effectLst/>
                          <a:latin typeface="Century Gothic" panose="020B0502020202020204" pitchFamily="34" charset="0"/>
                        </a:rPr>
                        <a:t>Due Date</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200" b="0" i="0" u="none" strike="noStrike">
                          <a:solidFill>
                            <a:srgbClr val="000000"/>
                          </a:solidFill>
                          <a:effectLst/>
                          <a:latin typeface="Century Gothic" panose="020B0502020202020204" pitchFamily="34" charset="0"/>
                        </a:rPr>
                        <a:t>Notes</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905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2157689623"/>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What you're prioritizing</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1</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5</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6</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Person/Team responsible</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MM/DD/YY</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Context, notes, blockers</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90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992406478"/>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5</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5</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10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3126492"/>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67885179"/>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778226998"/>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602027776"/>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000314723"/>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039449898"/>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982810838"/>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896870831"/>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758056425"/>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47892927"/>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12858255"/>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109586458"/>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004575185"/>
                  </a:ext>
                </a:extLst>
              </a:tr>
              <a:tr h="282720">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314085575"/>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8431125"/>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298095817"/>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741425206"/>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820142173"/>
                  </a:ext>
                </a:extLst>
              </a:tr>
              <a:tr h="282720">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dirty="0">
                          <a:solidFill>
                            <a:srgbClr val="000000"/>
                          </a:solidFill>
                          <a:effectLst/>
                          <a:latin typeface="Century Gothic" panose="020B0502020202020204" pitchFamily="34" charset="0"/>
                        </a:rPr>
                        <a:t> </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buNone/>
                      </a:pPr>
                      <a:r>
                        <a:rPr lang="en-US" sz="1000" b="0" i="0" u="none" strike="noStrike">
                          <a:solidFill>
                            <a:srgbClr val="000000"/>
                          </a:solidFill>
                          <a:effectLst/>
                          <a:latin typeface="Century Gothic" panose="020B0502020202020204" pitchFamily="34" charset="0"/>
                        </a:rPr>
                        <a:t>0</a:t>
                      </a:r>
                    </a:p>
                  </a:txBody>
                  <a:tcPr marL="5993"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2F2F2"/>
                    </a:solidFill>
                  </a:tcPr>
                </a:tc>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l" fontAlgn="ctr">
                        <a:buNone/>
                      </a:pPr>
                      <a:r>
                        <a:rPr lang="en-US" sz="1000" b="0" i="0" u="none" strike="noStrike" dirty="0">
                          <a:solidFill>
                            <a:srgbClr val="000000"/>
                          </a:solidFill>
                          <a:effectLst/>
                          <a:latin typeface="Century Gothic" panose="020B0502020202020204" pitchFamily="34" charset="0"/>
                        </a:rPr>
                        <a:t> </a:t>
                      </a:r>
                    </a:p>
                  </a:txBody>
                  <a:tcPr marL="53936" marR="5993" marT="5993"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797434041"/>
                  </a:ext>
                </a:extLst>
              </a:tr>
            </a:tbl>
          </a:graphicData>
        </a:graphic>
      </p:graphicFrame>
      <p:sp>
        <p:nvSpPr>
          <p:cNvPr id="3" name="TextBox 5">
            <a:extLst>
              <a:ext uri="{FF2B5EF4-FFF2-40B4-BE49-F238E27FC236}">
                <a16:creationId xmlns:a16="http://schemas.microsoft.com/office/drawing/2014/main" id="{EE562EC2-CDCE-AC96-8DDF-4722163CEF09}"/>
              </a:ext>
            </a:extLst>
          </p:cNvPr>
          <p:cNvSpPr txBox="1"/>
          <p:nvPr/>
        </p:nvSpPr>
        <p:spPr>
          <a:xfrm>
            <a:off x="3160266" y="6523166"/>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4163199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17</TotalTime>
  <Words>313</Words>
  <Application>Microsoft Office PowerPoint</Application>
  <PresentationFormat>Widescreen</PresentationFormat>
  <Paragraphs>165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2</cp:revision>
  <cp:lastPrinted>2020-08-31T22:23:58Z</cp:lastPrinted>
  <dcterms:created xsi:type="dcterms:W3CDTF">2021-07-07T23:54:57Z</dcterms:created>
  <dcterms:modified xsi:type="dcterms:W3CDTF">2025-10-12T16:09:00Z</dcterms:modified>
</cp:coreProperties>
</file>