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32" r:id="rId1"/>
  </p:sldMasterIdLst>
  <p:notesMasterIdLst>
    <p:notesMasterId r:id="rId7"/>
  </p:notesMasterIdLst>
  <p:sldIdLst>
    <p:sldId id="410" r:id="rId2"/>
    <p:sldId id="412" r:id="rId3"/>
    <p:sldId id="411" r:id="rId4"/>
    <p:sldId id="409" r:id="rId5"/>
    <p:sldId id="295"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E042"/>
    <a:srgbClr val="FFDB61"/>
    <a:srgbClr val="001033"/>
    <a:srgbClr val="FFEBCA"/>
    <a:srgbClr val="F1F5CE"/>
    <a:srgbClr val="FADCD3"/>
    <a:srgbClr val="EDEFC9"/>
    <a:srgbClr val="E2EC9D"/>
    <a:srgbClr val="FFE798"/>
    <a:srgbClr val="F3BB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15" autoAdjust="0"/>
    <p:restoredTop sz="96058"/>
  </p:normalViewPr>
  <p:slideViewPr>
    <p:cSldViewPr snapToGrid="0" snapToObjects="1">
      <p:cViewPr>
        <p:scale>
          <a:sx n="118" d="100"/>
          <a:sy n="118" d="100"/>
        </p:scale>
        <p:origin x="232" y="4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12/17/25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9051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216564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8342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0751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53320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92901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98916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099968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700193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258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12/17/25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24076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12/17/25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263585997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9" name="Rectangle 98">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Freeform: Shape 100">
            <a:extLst>
              <a:ext uri="{FF2B5EF4-FFF2-40B4-BE49-F238E27FC236}">
                <a16:creationId xmlns:a16="http://schemas.microsoft.com/office/drawing/2014/main" id="{86FD7672-78BE-4D6F-A711-2CDB79B52D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3" name="Right Triangle 102">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4A62647B-1222-407C-8740-5A497612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B79BBCF-6B10-0C83-D443-B11E185FB711}"/>
              </a:ext>
            </a:extLst>
          </p:cNvPr>
          <p:cNvSpPr txBox="1"/>
          <p:nvPr/>
        </p:nvSpPr>
        <p:spPr>
          <a:xfrm>
            <a:off x="7933252" y="1296221"/>
            <a:ext cx="3354636" cy="2847413"/>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6000" kern="1200" dirty="0">
                <a:solidFill>
                  <a:schemeClr val="tx1"/>
                </a:solidFill>
                <a:latin typeface="+mj-lt"/>
                <a:ea typeface="+mj-ea"/>
                <a:cs typeface="+mj-cs"/>
              </a:rPr>
              <a:t>4x4 Risk Matrix Template</a:t>
            </a:r>
          </a:p>
        </p:txBody>
      </p:sp>
      <p:pic>
        <p:nvPicPr>
          <p:cNvPr id="2" name="Picture 1" descr="A chart of multiple colors&#10;&#10;AI-generated content may be incorrect.">
            <a:extLst>
              <a:ext uri="{FF2B5EF4-FFF2-40B4-BE49-F238E27FC236}">
                <a16:creationId xmlns:a16="http://schemas.microsoft.com/office/drawing/2014/main" id="{AC69359D-291D-AB52-DB45-7CECC78192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6558" y="1528677"/>
            <a:ext cx="5604636" cy="3783128"/>
          </a:xfrm>
          <a:prstGeom prst="rect">
            <a:avLst/>
          </a:prstGeom>
        </p:spPr>
      </p:pic>
    </p:spTree>
    <p:extLst>
      <p:ext uri="{BB962C8B-B14F-4D97-AF65-F5344CB8AC3E}">
        <p14:creationId xmlns:p14="http://schemas.microsoft.com/office/powerpoint/2010/main" val="3284056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hart of multiple colors&#10;&#10;AI-generated content may be incorrect.">
            <a:extLst>
              <a:ext uri="{FF2B5EF4-FFF2-40B4-BE49-F238E27FC236}">
                <a16:creationId xmlns:a16="http://schemas.microsoft.com/office/drawing/2014/main" id="{EF87E1F8-C94A-C90D-2873-2551126A54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1132" y="192465"/>
            <a:ext cx="9589735" cy="6473069"/>
          </a:xfrm>
          <a:prstGeom prst="rect">
            <a:avLst/>
          </a:prstGeom>
        </p:spPr>
      </p:pic>
      <p:sp>
        <p:nvSpPr>
          <p:cNvPr id="3" name="TextBox 2">
            <a:extLst>
              <a:ext uri="{FF2B5EF4-FFF2-40B4-BE49-F238E27FC236}">
                <a16:creationId xmlns:a16="http://schemas.microsoft.com/office/drawing/2014/main" id="{CD9D74B5-0B66-D383-72C8-FD09782313B4}"/>
              </a:ext>
            </a:extLst>
          </p:cNvPr>
          <p:cNvSpPr txBox="1"/>
          <p:nvPr/>
        </p:nvSpPr>
        <p:spPr>
          <a:xfrm>
            <a:off x="0" y="0"/>
            <a:ext cx="1904689" cy="523220"/>
          </a:xfrm>
          <a:prstGeom prst="rect">
            <a:avLst/>
          </a:prstGeom>
          <a:noFill/>
        </p:spPr>
        <p:txBody>
          <a:bodyPr wrap="none" rtlCol="0">
            <a:spAutoFit/>
          </a:bodyPr>
          <a:lstStyle/>
          <a:p>
            <a:r>
              <a:rPr lang="en-US" sz="2800" dirty="0">
                <a:latin typeface="Century Gothic" panose="020B0502020202020204" pitchFamily="34" charset="0"/>
              </a:rPr>
              <a:t>4x4 Matrix</a:t>
            </a:r>
          </a:p>
        </p:txBody>
      </p:sp>
    </p:spTree>
    <p:extLst>
      <p:ext uri="{BB962C8B-B14F-4D97-AF65-F5344CB8AC3E}">
        <p14:creationId xmlns:p14="http://schemas.microsoft.com/office/powerpoint/2010/main" val="1165623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FD5DD7F9-8ED7-11FD-AC6E-70D075501B80}"/>
              </a:ext>
            </a:extLst>
          </p:cNvPr>
          <p:cNvGraphicFramePr>
            <a:graphicFrameLocks noGrp="1"/>
          </p:cNvGraphicFramePr>
          <p:nvPr>
            <p:extLst>
              <p:ext uri="{D42A27DB-BD31-4B8C-83A1-F6EECF244321}">
                <p14:modId xmlns:p14="http://schemas.microsoft.com/office/powerpoint/2010/main" val="1848373714"/>
              </p:ext>
            </p:extLst>
          </p:nvPr>
        </p:nvGraphicFramePr>
        <p:xfrm>
          <a:off x="157842" y="454750"/>
          <a:ext cx="11876315" cy="5948500"/>
        </p:xfrm>
        <a:graphic>
          <a:graphicData uri="http://schemas.openxmlformats.org/drawingml/2006/table">
            <a:tbl>
              <a:tblPr>
                <a:tableStyleId>{5C22544A-7EE6-4342-B048-85BDC9FD1C3A}</a:tableStyleId>
              </a:tblPr>
              <a:tblGrid>
                <a:gridCol w="603635">
                  <a:extLst>
                    <a:ext uri="{9D8B030D-6E8A-4147-A177-3AD203B41FA5}">
                      <a16:colId xmlns:a16="http://schemas.microsoft.com/office/drawing/2014/main" val="1537671734"/>
                    </a:ext>
                  </a:extLst>
                </a:gridCol>
                <a:gridCol w="1035689">
                  <a:extLst>
                    <a:ext uri="{9D8B030D-6E8A-4147-A177-3AD203B41FA5}">
                      <a16:colId xmlns:a16="http://schemas.microsoft.com/office/drawing/2014/main" val="2215822926"/>
                    </a:ext>
                  </a:extLst>
                </a:gridCol>
                <a:gridCol w="1612450">
                  <a:extLst>
                    <a:ext uri="{9D8B030D-6E8A-4147-A177-3AD203B41FA5}">
                      <a16:colId xmlns:a16="http://schemas.microsoft.com/office/drawing/2014/main" val="2799788810"/>
                    </a:ext>
                  </a:extLst>
                </a:gridCol>
                <a:gridCol w="1804704">
                  <a:extLst>
                    <a:ext uri="{9D8B030D-6E8A-4147-A177-3AD203B41FA5}">
                      <a16:colId xmlns:a16="http://schemas.microsoft.com/office/drawing/2014/main" val="3364352021"/>
                    </a:ext>
                  </a:extLst>
                </a:gridCol>
                <a:gridCol w="744208">
                  <a:extLst>
                    <a:ext uri="{9D8B030D-6E8A-4147-A177-3AD203B41FA5}">
                      <a16:colId xmlns:a16="http://schemas.microsoft.com/office/drawing/2014/main" val="1891293466"/>
                    </a:ext>
                  </a:extLst>
                </a:gridCol>
                <a:gridCol w="744208">
                  <a:extLst>
                    <a:ext uri="{9D8B030D-6E8A-4147-A177-3AD203B41FA5}">
                      <a16:colId xmlns:a16="http://schemas.microsoft.com/office/drawing/2014/main" val="1343274445"/>
                    </a:ext>
                  </a:extLst>
                </a:gridCol>
                <a:gridCol w="539552">
                  <a:extLst>
                    <a:ext uri="{9D8B030D-6E8A-4147-A177-3AD203B41FA5}">
                      <a16:colId xmlns:a16="http://schemas.microsoft.com/office/drawing/2014/main" val="2446164939"/>
                    </a:ext>
                  </a:extLst>
                </a:gridCol>
                <a:gridCol w="837233">
                  <a:extLst>
                    <a:ext uri="{9D8B030D-6E8A-4147-A177-3AD203B41FA5}">
                      <a16:colId xmlns:a16="http://schemas.microsoft.com/office/drawing/2014/main" val="1534363830"/>
                    </a:ext>
                  </a:extLst>
                </a:gridCol>
                <a:gridCol w="1234144">
                  <a:extLst>
                    <a:ext uri="{9D8B030D-6E8A-4147-A177-3AD203B41FA5}">
                      <a16:colId xmlns:a16="http://schemas.microsoft.com/office/drawing/2014/main" val="1144481752"/>
                    </a:ext>
                  </a:extLst>
                </a:gridCol>
                <a:gridCol w="901318">
                  <a:extLst>
                    <a:ext uri="{9D8B030D-6E8A-4147-A177-3AD203B41FA5}">
                      <a16:colId xmlns:a16="http://schemas.microsoft.com/office/drawing/2014/main" val="402418416"/>
                    </a:ext>
                  </a:extLst>
                </a:gridCol>
                <a:gridCol w="1819174">
                  <a:extLst>
                    <a:ext uri="{9D8B030D-6E8A-4147-A177-3AD203B41FA5}">
                      <a16:colId xmlns:a16="http://schemas.microsoft.com/office/drawing/2014/main" val="2695988047"/>
                    </a:ext>
                  </a:extLst>
                </a:gridCol>
              </a:tblGrid>
              <a:tr h="407444">
                <a:tc>
                  <a:txBody>
                    <a:bodyPr/>
                    <a:lstStyle/>
                    <a:p>
                      <a:pPr algn="l" fontAlgn="ctr">
                        <a:buNone/>
                      </a:pPr>
                      <a:r>
                        <a:rPr lang="en-US" sz="1000" u="none" strike="noStrike" dirty="0">
                          <a:effectLst/>
                          <a:latin typeface="Century Gothic" panose="020B0502020202020204" pitchFamily="34" charset="0"/>
                        </a:rPr>
                        <a:t>Risk ID</a:t>
                      </a:r>
                      <a:endParaRPr lang="en-US" sz="1000" b="1"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dirty="0">
                          <a:effectLst/>
                          <a:latin typeface="Century Gothic" panose="020B0502020202020204" pitchFamily="34" charset="0"/>
                        </a:rPr>
                        <a:t>Risk Title</a:t>
                      </a:r>
                      <a:endParaRPr lang="en-US" sz="1000" b="1"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dirty="0">
                          <a:effectLst/>
                          <a:latin typeface="Century Gothic" panose="020B0502020202020204" pitchFamily="34" charset="0"/>
                        </a:rPr>
                        <a:t>Description</a:t>
                      </a:r>
                      <a:endParaRPr lang="en-US" sz="1000" b="1"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dirty="0">
                          <a:effectLst/>
                          <a:latin typeface="Century Gothic" panose="020B0502020202020204" pitchFamily="34" charset="0"/>
                        </a:rPr>
                        <a:t>Category</a:t>
                      </a:r>
                      <a:endParaRPr lang="en-US" sz="1000" b="1"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dirty="0">
                          <a:effectLst/>
                          <a:latin typeface="Century Gothic" panose="020B0502020202020204" pitchFamily="34" charset="0"/>
                        </a:rPr>
                        <a:t>Risk Likelihood (1–4)</a:t>
                      </a:r>
                      <a:endParaRPr lang="en-US" sz="1000" b="1"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dirty="0">
                          <a:effectLst/>
                          <a:latin typeface="Century Gothic" panose="020B0502020202020204" pitchFamily="34" charset="0"/>
                        </a:rPr>
                        <a:t>Severity</a:t>
                      </a: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(1-4)</a:t>
                      </a:r>
                      <a:endParaRPr lang="en-US" sz="1000" b="1"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dirty="0">
                          <a:effectLst/>
                          <a:latin typeface="Century Gothic" panose="020B0502020202020204" pitchFamily="34" charset="0"/>
                        </a:rPr>
                        <a:t>Risk Score </a:t>
                      </a:r>
                      <a:endParaRPr lang="en-US" sz="1000" b="1"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a:effectLst/>
                          <a:latin typeface="Century Gothic" panose="020B0502020202020204" pitchFamily="34" charset="0"/>
                        </a:rPr>
                        <a:t>Recommended Action</a:t>
                      </a:r>
                      <a:endParaRPr lang="en-US" sz="1000" b="1"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a:effectLst/>
                          <a:latin typeface="Century Gothic" panose="020B0502020202020204" pitchFamily="34" charset="0"/>
                        </a:rPr>
                        <a:t>Owner</a:t>
                      </a:r>
                      <a:endParaRPr lang="en-US" sz="1000" b="1"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dirty="0">
                          <a:effectLst/>
                          <a:latin typeface="Century Gothic" panose="020B0502020202020204" pitchFamily="34" charset="0"/>
                        </a:rPr>
                        <a:t>Status</a:t>
                      </a:r>
                      <a:endParaRPr lang="en-US" sz="1000" b="1"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tc>
                  <a:txBody>
                    <a:bodyPr/>
                    <a:lstStyle/>
                    <a:p>
                      <a:pPr algn="l" fontAlgn="ctr">
                        <a:buNone/>
                      </a:pPr>
                      <a:r>
                        <a:rPr lang="en-US" sz="1000" u="none" strike="noStrike" dirty="0">
                          <a:effectLst/>
                          <a:latin typeface="Century Gothic" panose="020B0502020202020204" pitchFamily="34" charset="0"/>
                        </a:rPr>
                        <a:t>Notes</a:t>
                      </a:r>
                      <a:endParaRPr lang="en-US" sz="1000" b="1"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5000"/>
                        <a:lumOff val="75000"/>
                      </a:schemeClr>
                    </a:solidFill>
                  </a:tcPr>
                </a:tc>
                <a:extLst>
                  <a:ext uri="{0D108BD9-81ED-4DB2-BD59-A6C34878D82A}">
                    <a16:rowId xmlns:a16="http://schemas.microsoft.com/office/drawing/2014/main" val="2715494611"/>
                  </a:ext>
                </a:extLst>
              </a:tr>
              <a:tr h="365760">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a:effectLst/>
                          <a:latin typeface="Century Gothic" panose="020B0502020202020204" pitchFamily="34" charset="0"/>
                        </a:rPr>
                        <a:t>1</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a:effectLst/>
                          <a:latin typeface="Century Gothic" panose="020B0502020202020204" pitchFamily="34" charset="0"/>
                        </a:rPr>
                        <a:t>1</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1</a:t>
                      </a:r>
                      <a:endParaRPr lang="en-US" sz="1000" b="1"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Avoid</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76516624"/>
                  </a:ext>
                </a:extLst>
              </a:tr>
              <a:tr h="365760">
                <a:tc>
                  <a:txBody>
                    <a:bodyPr/>
                    <a:lstStyle/>
                    <a:p>
                      <a:pPr algn="l" fontAlgn="b">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4900" marR="4900" marT="4900" marB="0" anchor="b">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dirty="0">
                          <a:effectLst/>
                          <a:latin typeface="Century Gothic" panose="020B0502020202020204" pitchFamily="34" charset="0"/>
                        </a:rPr>
                        <a:t>4</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dirty="0">
                          <a:effectLst/>
                          <a:latin typeface="Century Gothic" panose="020B0502020202020204" pitchFamily="34" charset="0"/>
                        </a:rPr>
                        <a:t>4</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16</a:t>
                      </a:r>
                      <a:endParaRPr lang="en-US" sz="1000" b="1"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Accept</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8163892"/>
                  </a:ext>
                </a:extLst>
              </a:tr>
              <a:tr h="365760">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3</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3</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9</a:t>
                      </a:r>
                      <a:endParaRPr lang="en-US" sz="1000" b="1"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Avoid</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485645"/>
                  </a:ext>
                </a:extLst>
              </a:tr>
              <a:tr h="365760">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2</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2</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4</a:t>
                      </a:r>
                      <a:endParaRPr lang="en-US" sz="1000" b="1"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Mitigate</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78137055"/>
                  </a:ext>
                </a:extLst>
              </a:tr>
              <a:tr h="365760">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endParaRPr lang="en-US" sz="1000" b="1"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25573427"/>
                  </a:ext>
                </a:extLst>
              </a:tr>
              <a:tr h="365760">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1"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23965386"/>
                  </a:ext>
                </a:extLst>
              </a:tr>
              <a:tr h="365760">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endParaRPr lang="en-US" sz="1000" b="1"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endParaRPr lang="en-US" sz="1000" b="0" i="0" u="none" strike="noStrike" dirty="0">
                        <a:solidFill>
                          <a:srgbClr val="00000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8601331"/>
                  </a:ext>
                </a:extLst>
              </a:tr>
              <a:tr h="365760">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1"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0701304"/>
                  </a:ext>
                </a:extLst>
              </a:tr>
              <a:tr h="365760">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endParaRPr lang="en-US" sz="1000" b="1"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0942971"/>
                  </a:ext>
                </a:extLst>
              </a:tr>
              <a:tr h="365760">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1"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93987512"/>
                  </a:ext>
                </a:extLst>
              </a:tr>
              <a:tr h="365760">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endParaRPr lang="en-US" sz="1000" b="1"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07658447"/>
                  </a:ext>
                </a:extLst>
              </a:tr>
              <a:tr h="365760">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1"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5330230"/>
                  </a:ext>
                </a:extLst>
              </a:tr>
              <a:tr h="365760">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endParaRPr lang="en-US" sz="1000" b="1"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64991748"/>
                  </a:ext>
                </a:extLst>
              </a:tr>
              <a:tr h="365760">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buNone/>
                      </a:pPr>
                      <a:endParaRPr lang="en-US" sz="1000" b="1" i="0" u="none" strike="noStrike">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17522983"/>
                  </a:ext>
                </a:extLst>
              </a:tr>
              <a:tr h="365760">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a:effectLst/>
                          <a:latin typeface="Century Gothic" panose="020B0502020202020204" pitchFamily="34" charset="0"/>
                        </a:rPr>
                        <a:t> </a:t>
                      </a:r>
                      <a:endParaRPr lang="en-US" sz="1000" b="0" i="0" u="none" strike="noStrike">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buNone/>
                      </a:pPr>
                      <a:endParaRPr lang="en-US" sz="1000" b="1" i="0" u="none" strike="noStrike" dirty="0">
                        <a:solidFill>
                          <a:srgbClr val="404040"/>
                        </a:solidFill>
                        <a:effectLst/>
                        <a:latin typeface="Century Gothic" panose="020B0502020202020204" pitchFamily="34" charset="0"/>
                      </a:endParaRPr>
                    </a:p>
                  </a:txBody>
                  <a:tcPr marL="4900"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1000" u="none" strike="noStrike" dirty="0">
                          <a:effectLst/>
                          <a:latin typeface="Century Gothic" panose="020B0502020202020204" pitchFamily="34" charset="0"/>
                        </a:rPr>
                        <a:t> </a:t>
                      </a:r>
                      <a:endParaRPr lang="en-US" sz="1000" b="0" i="0" u="none" strike="noStrike" dirty="0">
                        <a:solidFill>
                          <a:srgbClr val="404040"/>
                        </a:solidFill>
                        <a:effectLst/>
                        <a:latin typeface="Century Gothic" panose="020B0502020202020204" pitchFamily="34" charset="0"/>
                      </a:endParaRPr>
                    </a:p>
                  </a:txBody>
                  <a:tcPr marL="29401" marR="4900" marT="490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780213"/>
                  </a:ext>
                </a:extLst>
              </a:tr>
            </a:tbl>
          </a:graphicData>
        </a:graphic>
      </p:graphicFrame>
      <p:sp>
        <p:nvSpPr>
          <p:cNvPr id="6" name="TextBox 5">
            <a:extLst>
              <a:ext uri="{FF2B5EF4-FFF2-40B4-BE49-F238E27FC236}">
                <a16:creationId xmlns:a16="http://schemas.microsoft.com/office/drawing/2014/main" id="{BBB26B3C-3FB7-36D8-ECEC-3F4415921631}"/>
              </a:ext>
            </a:extLst>
          </p:cNvPr>
          <p:cNvSpPr txBox="1"/>
          <p:nvPr/>
        </p:nvSpPr>
        <p:spPr>
          <a:xfrm>
            <a:off x="157842" y="85418"/>
            <a:ext cx="1519968" cy="369332"/>
          </a:xfrm>
          <a:prstGeom prst="rect">
            <a:avLst/>
          </a:prstGeom>
          <a:noFill/>
        </p:spPr>
        <p:txBody>
          <a:bodyPr wrap="none" rtlCol="0">
            <a:spAutoFit/>
          </a:bodyPr>
          <a:lstStyle/>
          <a:p>
            <a:r>
              <a:rPr lang="en-US" dirty="0">
                <a:latin typeface="Century Gothic" panose="020B0502020202020204" pitchFamily="34" charset="0"/>
              </a:rPr>
              <a:t>Risk Register</a:t>
            </a:r>
          </a:p>
        </p:txBody>
      </p:sp>
    </p:spTree>
    <p:extLst>
      <p:ext uri="{BB962C8B-B14F-4D97-AF65-F5344CB8AC3E}">
        <p14:creationId xmlns:p14="http://schemas.microsoft.com/office/powerpoint/2010/main" val="1545484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D2AA40-6B47-33C0-7C4B-EA3BED947F91}"/>
              </a:ext>
            </a:extLst>
          </p:cNvPr>
          <p:cNvSpPr txBox="1"/>
          <p:nvPr/>
        </p:nvSpPr>
        <p:spPr>
          <a:xfrm>
            <a:off x="4442504" y="6383428"/>
            <a:ext cx="3306990" cy="369332"/>
          </a:xfrm>
          <a:prstGeom prst="rect">
            <a:avLst/>
          </a:prstGeom>
        </p:spPr>
        <p:txBody>
          <a:bodyPr vert="horz" lIns="91440" tIns="45720" rIns="91440" bIns="45720" rtlCol="0" anchor="b">
            <a:normAutofit/>
          </a:bodyPr>
          <a:lstStyle/>
          <a:p>
            <a:pPr defTabSz="914400">
              <a:lnSpc>
                <a:spcPct val="90000"/>
              </a:lnSpc>
              <a:spcBef>
                <a:spcPts val="1000"/>
              </a:spcBef>
              <a:spcAft>
                <a:spcPts val="600"/>
              </a:spcAft>
            </a:pPr>
            <a:r>
              <a:rPr lang="en-US" sz="2000" i="1" kern="1200" dirty="0">
                <a:solidFill>
                  <a:schemeClr val="tx1"/>
                </a:solidFill>
                <a:latin typeface="+mn-lt"/>
                <a:ea typeface="+mn-ea"/>
                <a:cs typeface="+mn-cs"/>
              </a:rPr>
              <a:t>Provided by Smartsheet, Inc.</a:t>
            </a:r>
          </a:p>
        </p:txBody>
      </p:sp>
      <p:graphicFrame>
        <p:nvGraphicFramePr>
          <p:cNvPr id="3" name="Table 2">
            <a:extLst>
              <a:ext uri="{FF2B5EF4-FFF2-40B4-BE49-F238E27FC236}">
                <a16:creationId xmlns:a16="http://schemas.microsoft.com/office/drawing/2014/main" id="{E4465F26-5768-D02E-51C1-E0EA7CB29FDA}"/>
              </a:ext>
            </a:extLst>
          </p:cNvPr>
          <p:cNvGraphicFramePr>
            <a:graphicFrameLocks noGrp="1"/>
          </p:cNvGraphicFramePr>
          <p:nvPr>
            <p:extLst>
              <p:ext uri="{D42A27DB-BD31-4B8C-83A1-F6EECF244321}">
                <p14:modId xmlns:p14="http://schemas.microsoft.com/office/powerpoint/2010/main" val="3108535645"/>
              </p:ext>
            </p:extLst>
          </p:nvPr>
        </p:nvGraphicFramePr>
        <p:xfrm>
          <a:off x="472273" y="710975"/>
          <a:ext cx="11023041" cy="5285142"/>
        </p:xfrm>
        <a:graphic>
          <a:graphicData uri="http://schemas.openxmlformats.org/drawingml/2006/table">
            <a:tbl>
              <a:tblPr firstRow="1" firstCol="1" bandRow="1">
                <a:tableStyleId>{5C22544A-7EE6-4342-B048-85BDC9FD1C3A}</a:tableStyleId>
              </a:tblPr>
              <a:tblGrid>
                <a:gridCol w="2848690">
                  <a:extLst>
                    <a:ext uri="{9D8B030D-6E8A-4147-A177-3AD203B41FA5}">
                      <a16:colId xmlns:a16="http://schemas.microsoft.com/office/drawing/2014/main" val="1500081185"/>
                    </a:ext>
                  </a:extLst>
                </a:gridCol>
                <a:gridCol w="8174351">
                  <a:extLst>
                    <a:ext uri="{9D8B030D-6E8A-4147-A177-3AD203B41FA5}">
                      <a16:colId xmlns:a16="http://schemas.microsoft.com/office/drawing/2014/main" val="1338403224"/>
                    </a:ext>
                  </a:extLst>
                </a:gridCol>
              </a:tblGrid>
              <a:tr h="778200">
                <a:tc gridSpan="2">
                  <a:txBody>
                    <a:bodyPr/>
                    <a:lstStyle/>
                    <a:p>
                      <a:pPr marL="0" marR="0" indent="178435" algn="l">
                        <a:buNone/>
                      </a:pPr>
                      <a:r>
                        <a:rPr lang="en-US" sz="1400" dirty="0">
                          <a:effectLst/>
                          <a:latin typeface="Century Gothic" panose="020B0502020202020204" pitchFamily="34" charset="0"/>
                        </a:rPr>
                        <a:t>Matrix Key</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70251693"/>
                  </a:ext>
                </a:extLst>
              </a:tr>
              <a:tr h="751157">
                <a:tc>
                  <a:txBody>
                    <a:bodyPr/>
                    <a:lstStyle/>
                    <a:p>
                      <a:pPr marL="0" marR="0" indent="178435" algn="l">
                        <a:buNone/>
                      </a:pPr>
                      <a:r>
                        <a:rPr lang="en-US" sz="1400" dirty="0">
                          <a:effectLst/>
                          <a:latin typeface="Century Gothic" panose="020B0502020202020204" pitchFamily="34" charset="0"/>
                        </a:rPr>
                        <a:t>Likelihood 1–4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indent="177800" algn="l">
                        <a:buNone/>
                      </a:pPr>
                      <a:r>
                        <a:rPr lang="en-US" sz="1400" dirty="0">
                          <a:effectLst/>
                          <a:latin typeface="Century Gothic" panose="020B0502020202020204" pitchFamily="34" charset="0"/>
                        </a:rPr>
                        <a:t>1 = Rare | 2 = Unlikely | 3 = Likely | 4 = Almost Certain</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870834101"/>
                  </a:ext>
                </a:extLst>
              </a:tr>
              <a:tr h="751157">
                <a:tc>
                  <a:txBody>
                    <a:bodyPr/>
                    <a:lstStyle/>
                    <a:p>
                      <a:pPr marL="0" marR="0" indent="178435" algn="l">
                        <a:buNone/>
                      </a:pPr>
                      <a:r>
                        <a:rPr lang="en-US" sz="1400" dirty="0">
                          <a:effectLst/>
                          <a:latin typeface="Century Gothic" panose="020B0502020202020204" pitchFamily="34" charset="0"/>
                        </a:rPr>
                        <a:t>Severity 1–4</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indent="177800" algn="l">
                        <a:buNone/>
                      </a:pPr>
                      <a:r>
                        <a:rPr lang="en-US" sz="1400" dirty="0">
                          <a:effectLst/>
                          <a:latin typeface="Century Gothic" panose="020B0502020202020204" pitchFamily="34" charset="0"/>
                        </a:rPr>
                        <a:t>1 = Minimal | 2 = Minor | 3 = Major | 4 = Critical</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10000"/>
                        <a:lumOff val="90000"/>
                      </a:schemeClr>
                    </a:solidFill>
                  </a:tcPr>
                </a:tc>
                <a:extLst>
                  <a:ext uri="{0D108BD9-81ED-4DB2-BD59-A6C34878D82A}">
                    <a16:rowId xmlns:a16="http://schemas.microsoft.com/office/drawing/2014/main" val="2340581692"/>
                  </a:ext>
                </a:extLst>
              </a:tr>
              <a:tr h="751157">
                <a:tc>
                  <a:txBody>
                    <a:bodyPr/>
                    <a:lstStyle/>
                    <a:p>
                      <a:pPr marL="0" marR="0" indent="178435" algn="l">
                        <a:buNone/>
                      </a:pPr>
                      <a:r>
                        <a:rPr lang="en-US" sz="1400" dirty="0">
                          <a:solidFill>
                            <a:schemeClr val="tx1">
                              <a:lumMod val="75000"/>
                              <a:lumOff val="25000"/>
                            </a:schemeClr>
                          </a:solidFill>
                          <a:effectLst/>
                          <a:latin typeface="Century Gothic" panose="020B0502020202020204" pitchFamily="34" charset="0"/>
                        </a:rPr>
                        <a:t>Accept</a:t>
                      </a:r>
                      <a:endParaRPr lang="en-US" sz="1200" dirty="0">
                        <a:solidFill>
                          <a:schemeClr val="tx1">
                            <a:lumMod val="75000"/>
                            <a:lumOff val="2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bg1">
                        <a:lumMod val="95000"/>
                      </a:schemeClr>
                    </a:solidFill>
                  </a:tcPr>
                </a:tc>
                <a:tc>
                  <a:txBody>
                    <a:bodyPr/>
                    <a:lstStyle/>
                    <a:p>
                      <a:pPr marL="0" marR="0" indent="177800" algn="l">
                        <a:buNone/>
                      </a:pPr>
                      <a:r>
                        <a:rPr lang="en-US" sz="1400" dirty="0">
                          <a:effectLst/>
                          <a:latin typeface="Century Gothic" panose="020B0502020202020204" pitchFamily="34" charset="0"/>
                        </a:rPr>
                        <a:t>Risk is acceptable; no action needed</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350282639"/>
                  </a:ext>
                </a:extLst>
              </a:tr>
              <a:tr h="751157">
                <a:tc>
                  <a:txBody>
                    <a:bodyPr/>
                    <a:lstStyle/>
                    <a:p>
                      <a:pPr marL="0" marR="0" indent="178435" algn="l">
                        <a:buNone/>
                      </a:pPr>
                      <a:r>
                        <a:rPr lang="en-US" sz="1400" dirty="0">
                          <a:effectLst/>
                          <a:latin typeface="Century Gothic" panose="020B0502020202020204" pitchFamily="34" charset="0"/>
                        </a:rPr>
                        <a:t>Allow</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92D050"/>
                    </a:solidFill>
                  </a:tcPr>
                </a:tc>
                <a:tc>
                  <a:txBody>
                    <a:bodyPr/>
                    <a:lstStyle/>
                    <a:p>
                      <a:pPr marL="0" marR="0" indent="177800" algn="l">
                        <a:buNone/>
                      </a:pPr>
                      <a:r>
                        <a:rPr lang="en-US" sz="1400" dirty="0">
                          <a:effectLst/>
                          <a:latin typeface="Century Gothic" panose="020B0502020202020204" pitchFamily="34" charset="0"/>
                        </a:rPr>
                        <a:t>Monitor and review periodically</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10000"/>
                        <a:lumOff val="90000"/>
                      </a:schemeClr>
                    </a:solidFill>
                  </a:tcPr>
                </a:tc>
                <a:extLst>
                  <a:ext uri="{0D108BD9-81ED-4DB2-BD59-A6C34878D82A}">
                    <a16:rowId xmlns:a16="http://schemas.microsoft.com/office/drawing/2014/main" val="128368280"/>
                  </a:ext>
                </a:extLst>
              </a:tr>
              <a:tr h="751157">
                <a:tc>
                  <a:txBody>
                    <a:bodyPr/>
                    <a:lstStyle/>
                    <a:p>
                      <a:pPr marL="0" marR="0" indent="178435" algn="l">
                        <a:buNone/>
                      </a:pPr>
                      <a:r>
                        <a:rPr lang="en-US" sz="1400" dirty="0">
                          <a:effectLst/>
                          <a:latin typeface="Century Gothic" panose="020B0502020202020204" pitchFamily="34" charset="0"/>
                        </a:rPr>
                        <a:t>Mitigate</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indent="177800" algn="l">
                        <a:buNone/>
                      </a:pPr>
                      <a:r>
                        <a:rPr lang="en-US" sz="1400" dirty="0">
                          <a:effectLst/>
                          <a:latin typeface="Century Gothic" panose="020B0502020202020204" pitchFamily="34" charset="0"/>
                        </a:rPr>
                        <a:t>Reduce likelihood or impact</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noFill/>
                  </a:tcPr>
                </a:tc>
                <a:extLst>
                  <a:ext uri="{0D108BD9-81ED-4DB2-BD59-A6C34878D82A}">
                    <a16:rowId xmlns:a16="http://schemas.microsoft.com/office/drawing/2014/main" val="23577974"/>
                  </a:ext>
                </a:extLst>
              </a:tr>
              <a:tr h="751157">
                <a:tc>
                  <a:txBody>
                    <a:bodyPr/>
                    <a:lstStyle/>
                    <a:p>
                      <a:pPr marL="0" marR="0" indent="178435" algn="l">
                        <a:buNone/>
                      </a:pPr>
                      <a:r>
                        <a:rPr lang="en-US" sz="1400" dirty="0">
                          <a:effectLst/>
                          <a:latin typeface="Century Gothic" panose="020B0502020202020204" pitchFamily="34" charset="0"/>
                        </a:rPr>
                        <a:t>Avoid</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rgbClr val="FF0000"/>
                    </a:solidFill>
                  </a:tcPr>
                </a:tc>
                <a:tc>
                  <a:txBody>
                    <a:bodyPr/>
                    <a:lstStyle/>
                    <a:p>
                      <a:pPr marL="0" marR="0" indent="177800" algn="l">
                        <a:buNone/>
                      </a:pPr>
                      <a:r>
                        <a:rPr lang="en-US" sz="1400" dirty="0">
                          <a:effectLst/>
                          <a:latin typeface="Century Gothic" panose="020B0502020202020204" pitchFamily="34" charset="0"/>
                        </a:rPr>
                        <a:t>Eliminate the risk entirely</a:t>
                      </a: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10000"/>
                        <a:lumOff val="90000"/>
                      </a:schemeClr>
                    </a:solidFill>
                  </a:tcPr>
                </a:tc>
                <a:extLst>
                  <a:ext uri="{0D108BD9-81ED-4DB2-BD59-A6C34878D82A}">
                    <a16:rowId xmlns:a16="http://schemas.microsoft.com/office/drawing/2014/main" val="487741908"/>
                  </a:ext>
                </a:extLst>
              </a:tr>
            </a:tbl>
          </a:graphicData>
        </a:graphic>
      </p:graphicFrame>
    </p:spTree>
    <p:extLst>
      <p:ext uri="{BB962C8B-B14F-4D97-AF65-F5344CB8AC3E}">
        <p14:creationId xmlns:p14="http://schemas.microsoft.com/office/powerpoint/2010/main" val="30689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17535</TotalTime>
  <Words>335</Words>
  <Application>Microsoft Macintosh PowerPoint</Application>
  <PresentationFormat>Widescreen</PresentationFormat>
  <Paragraphs>174</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368</cp:revision>
  <cp:lastPrinted>2024-02-20T23:48:17Z</cp:lastPrinted>
  <dcterms:created xsi:type="dcterms:W3CDTF">2021-07-07T23:54:57Z</dcterms:created>
  <dcterms:modified xsi:type="dcterms:W3CDTF">2025-12-17T09:18:50Z</dcterms:modified>
</cp:coreProperties>
</file>