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1"/>
  </p:sldMasterIdLst>
  <p:notesMasterIdLst>
    <p:notesMasterId r:id="rId5"/>
  </p:notesMasterIdLst>
  <p:sldIdLst>
    <p:sldId id="408" r:id="rId2"/>
    <p:sldId id="409" r:id="rId3"/>
    <p:sldId id="295"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B65"/>
    <a:srgbClr val="FFD966"/>
    <a:srgbClr val="001033"/>
    <a:srgbClr val="FFC000"/>
    <a:srgbClr val="B7E042"/>
    <a:srgbClr val="00EDEF"/>
    <a:srgbClr val="FFDF5B"/>
    <a:srgbClr val="F2AA00"/>
    <a:srgbClr val="F2C001"/>
    <a:srgbClr val="FFCA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17" autoAdjust="0"/>
    <p:restoredTop sz="96058"/>
  </p:normalViewPr>
  <p:slideViewPr>
    <p:cSldViewPr snapToGrid="0" snapToObjects="1">
      <p:cViewPr varScale="1">
        <p:scale>
          <a:sx n="126" d="100"/>
          <a:sy n="126" d="100"/>
        </p:scale>
        <p:origin x="1488" y="20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9051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21656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342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1E756-E947-FD4A-8A23-D2C983A1A8BD}" type="datetimeFigureOut">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075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5332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81E756-E947-FD4A-8A23-D2C983A1A8BD}" type="datetimeFigureOut">
              <a:rPr lang="en-US" smtClean="0"/>
              <a:t>12/7/25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9290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1E756-E947-FD4A-8A23-D2C983A1A8BD}" type="datetimeFigureOut">
              <a:rPr lang="en-US" smtClean="0"/>
              <a:t>12/7/25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98916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1E756-E947-FD4A-8A23-D2C983A1A8BD}" type="datetimeFigureOut">
              <a:rPr lang="en-US" smtClean="0"/>
              <a:t>12/7/25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099968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70019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4225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2407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12/7/25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26358599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19166" y="130133"/>
            <a:ext cx="8030196" cy="707886"/>
          </a:xfrm>
          <a:prstGeom prst="rect">
            <a:avLst/>
          </a:prstGeom>
          <a:noFill/>
          <a:effectLst/>
        </p:spPr>
        <p:txBody>
          <a:bodyPr wrap="square" rtlCol="0">
            <a:spAutoFit/>
          </a:bodyPr>
          <a:lstStyle/>
          <a:p>
            <a:r>
              <a:rPr lang="en-US" sz="4000" b="1" dirty="0">
                <a:solidFill>
                  <a:srgbClr val="001033"/>
                </a:solidFill>
                <a:latin typeface="Century Gothic" panose="020B0502020202020204" pitchFamily="34" charset="0"/>
              </a:rPr>
              <a:t>3x3 Risk Matrix Template</a:t>
            </a:r>
          </a:p>
        </p:txBody>
      </p:sp>
      <p:pic>
        <p:nvPicPr>
          <p:cNvPr id="4" name="Picture 3" descr="A screenshot of a computer screen&#10;&#10;AI-generated content may be incorrect.">
            <a:extLst>
              <a:ext uri="{FF2B5EF4-FFF2-40B4-BE49-F238E27FC236}">
                <a16:creationId xmlns:a16="http://schemas.microsoft.com/office/drawing/2014/main" id="{5D70067F-5DA5-95F6-CEB3-4FC96C1CB334}"/>
              </a:ext>
            </a:extLst>
          </p:cNvPr>
          <p:cNvPicPr>
            <a:picLocks noChangeAspect="1"/>
          </p:cNvPicPr>
          <p:nvPr/>
        </p:nvPicPr>
        <p:blipFill>
          <a:blip r:embed="rId4"/>
          <a:stretch>
            <a:fillRect/>
          </a:stretch>
        </p:blipFill>
        <p:spPr>
          <a:xfrm>
            <a:off x="3325216" y="838019"/>
            <a:ext cx="8647618" cy="5777707"/>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271D42-8893-BCB4-AE11-CD375D01D45E}"/>
              </a:ext>
            </a:extLst>
          </p:cNvPr>
          <p:cNvGraphicFramePr>
            <a:graphicFrameLocks noGrp="1"/>
          </p:cNvGraphicFramePr>
          <p:nvPr>
            <p:extLst>
              <p:ext uri="{D42A27DB-BD31-4B8C-83A1-F6EECF244321}">
                <p14:modId xmlns:p14="http://schemas.microsoft.com/office/powerpoint/2010/main" val="2944549550"/>
              </p:ext>
            </p:extLst>
          </p:nvPr>
        </p:nvGraphicFramePr>
        <p:xfrm>
          <a:off x="1773674" y="716722"/>
          <a:ext cx="8644652" cy="5583592"/>
        </p:xfrm>
        <a:graphic>
          <a:graphicData uri="http://schemas.openxmlformats.org/drawingml/2006/table">
            <a:tbl>
              <a:tblPr firstRow="1" bandRow="1">
                <a:tableStyleId>{5C22544A-7EE6-4342-B048-85BDC9FD1C3A}</a:tableStyleId>
              </a:tblPr>
              <a:tblGrid>
                <a:gridCol w="2161163">
                  <a:extLst>
                    <a:ext uri="{9D8B030D-6E8A-4147-A177-3AD203B41FA5}">
                      <a16:colId xmlns:a16="http://schemas.microsoft.com/office/drawing/2014/main" val="3472876342"/>
                    </a:ext>
                  </a:extLst>
                </a:gridCol>
                <a:gridCol w="2161163">
                  <a:extLst>
                    <a:ext uri="{9D8B030D-6E8A-4147-A177-3AD203B41FA5}">
                      <a16:colId xmlns:a16="http://schemas.microsoft.com/office/drawing/2014/main" val="456940851"/>
                    </a:ext>
                  </a:extLst>
                </a:gridCol>
                <a:gridCol w="2161163">
                  <a:extLst>
                    <a:ext uri="{9D8B030D-6E8A-4147-A177-3AD203B41FA5}">
                      <a16:colId xmlns:a16="http://schemas.microsoft.com/office/drawing/2014/main" val="3539863754"/>
                    </a:ext>
                  </a:extLst>
                </a:gridCol>
                <a:gridCol w="2161163">
                  <a:extLst>
                    <a:ext uri="{9D8B030D-6E8A-4147-A177-3AD203B41FA5}">
                      <a16:colId xmlns:a16="http://schemas.microsoft.com/office/drawing/2014/main" val="3667692683"/>
                    </a:ext>
                  </a:extLst>
                </a:gridCol>
              </a:tblGrid>
              <a:tr h="1395898">
                <a:tc>
                  <a:txBody>
                    <a:bodyPr/>
                    <a:lstStyle/>
                    <a:p>
                      <a:endParaRPr lang="en-US" dirty="0"/>
                    </a:p>
                  </a:txBody>
                  <a:tcPr>
                    <a:lnL w="12700" cap="flat" cmpd="sng" algn="ctr">
                      <a:no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solidFill>
                            <a:schemeClr val="tx1">
                              <a:lumMod val="75000"/>
                              <a:lumOff val="25000"/>
                            </a:schemeClr>
                          </a:solidFill>
                          <a:latin typeface="Century Gothic" panose="020B0502020202020204" pitchFamily="34" charset="0"/>
                        </a:rPr>
                        <a:t>1</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dirty="0">
                          <a:solidFill>
                            <a:schemeClr val="tx1">
                              <a:lumMod val="75000"/>
                              <a:lumOff val="25000"/>
                            </a:schemeClr>
                          </a:solidFill>
                          <a:latin typeface="Century Gothic" panose="020B0502020202020204" pitchFamily="34" charset="0"/>
                        </a:rPr>
                        <a:t>2</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dirty="0">
                          <a:solidFill>
                            <a:schemeClr val="tx1">
                              <a:lumMod val="75000"/>
                              <a:lumOff val="25000"/>
                            </a:schemeClr>
                          </a:solidFill>
                          <a:latin typeface="Century Gothic" panose="020B0502020202020204" pitchFamily="34" charset="0"/>
                        </a:rPr>
                        <a:t>3</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4014054"/>
                  </a:ext>
                </a:extLst>
              </a:tr>
              <a:tr h="1395898">
                <a:tc>
                  <a:txBody>
                    <a:bodyPr/>
                    <a:lstStyle/>
                    <a:p>
                      <a:pPr algn="ctr"/>
                      <a:r>
                        <a:rPr lang="en-US" sz="1400" b="1" dirty="0">
                          <a:latin typeface="Century Gothic" panose="020B0502020202020204" pitchFamily="34" charset="0"/>
                        </a:rPr>
                        <a:t>1</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600" b="1" dirty="0">
                          <a:latin typeface="Century Gothic" panose="020B0502020202020204" pitchFamily="34" charset="0"/>
                        </a:rPr>
                        <a:t>LOW</a:t>
                      </a:r>
                    </a:p>
                    <a:p>
                      <a:pPr algn="ctr"/>
                      <a:br>
                        <a:rPr lang="en-US" sz="1600" b="1" dirty="0">
                          <a:latin typeface="Century Gothic" panose="020B0502020202020204" pitchFamily="34" charset="0"/>
                        </a:rPr>
                      </a:br>
                      <a:r>
                        <a:rPr lang="en-US" sz="1600" b="1" dirty="0">
                          <a:latin typeface="Century Gothic" panose="020B0502020202020204" pitchFamily="34" charset="0"/>
                        </a:rPr>
                        <a:t>-1-</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B7E042"/>
                    </a:solidFill>
                  </a:tcPr>
                </a:tc>
                <a:tc>
                  <a:txBody>
                    <a:bodyPr/>
                    <a:lstStyle/>
                    <a:p>
                      <a:pPr algn="ctr"/>
                      <a:r>
                        <a:rPr lang="en-US" sz="1600" b="1" dirty="0">
                          <a:latin typeface="Century Gothic" panose="020B0502020202020204" pitchFamily="34" charset="0"/>
                        </a:rPr>
                        <a:t>LOW</a:t>
                      </a:r>
                    </a:p>
                    <a:p>
                      <a:pPr algn="ctr"/>
                      <a:endParaRPr lang="en-US" sz="1600" b="1" dirty="0">
                        <a:latin typeface="Century Gothic" panose="020B0502020202020204" pitchFamily="34" charset="0"/>
                      </a:endParaRPr>
                    </a:p>
                    <a:p>
                      <a:pPr algn="ctr"/>
                      <a:r>
                        <a:rPr lang="en-US" sz="1600" b="1" dirty="0">
                          <a:latin typeface="Century Gothic" panose="020B0502020202020204" pitchFamily="34" charset="0"/>
                        </a:rPr>
                        <a:t>-2-</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B7E042"/>
                    </a:solidFill>
                  </a:tcPr>
                </a:tc>
                <a:tc>
                  <a:txBody>
                    <a:bodyPr/>
                    <a:lstStyle/>
                    <a:p>
                      <a:pPr algn="ctr"/>
                      <a:r>
                        <a:rPr lang="en-US" sz="1600" b="1" dirty="0">
                          <a:latin typeface="Century Gothic" panose="020B0502020202020204" pitchFamily="34" charset="0"/>
                        </a:rPr>
                        <a:t>LOW</a:t>
                      </a:r>
                    </a:p>
                    <a:p>
                      <a:pPr algn="ctr"/>
                      <a:endParaRPr lang="en-US" sz="1600" b="1" dirty="0">
                        <a:latin typeface="Century Gothic" panose="020B0502020202020204" pitchFamily="34" charset="0"/>
                      </a:endParaRPr>
                    </a:p>
                    <a:p>
                      <a:pPr algn="ctr"/>
                      <a:r>
                        <a:rPr lang="en-US" sz="1600" b="1" dirty="0">
                          <a:latin typeface="Century Gothic" panose="020B0502020202020204" pitchFamily="34" charset="0"/>
                        </a:rPr>
                        <a:t>-3-</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D966"/>
                    </a:solidFill>
                  </a:tcPr>
                </a:tc>
                <a:extLst>
                  <a:ext uri="{0D108BD9-81ED-4DB2-BD59-A6C34878D82A}">
                    <a16:rowId xmlns:a16="http://schemas.microsoft.com/office/drawing/2014/main" val="3533607124"/>
                  </a:ext>
                </a:extLst>
              </a:tr>
              <a:tr h="1395898">
                <a:tc>
                  <a:txBody>
                    <a:bodyPr/>
                    <a:lstStyle/>
                    <a:p>
                      <a:pPr algn="ctr"/>
                      <a:r>
                        <a:rPr lang="en-US" sz="1400" b="1" dirty="0">
                          <a:latin typeface="Century Gothic" panose="020B0502020202020204" pitchFamily="34" charset="0"/>
                        </a:rPr>
                        <a:t>2</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600" b="1" dirty="0">
                          <a:latin typeface="Century Gothic" panose="020B0502020202020204" pitchFamily="34" charset="0"/>
                        </a:rPr>
                        <a:t>LOW</a:t>
                      </a:r>
                    </a:p>
                    <a:p>
                      <a:pPr algn="ctr"/>
                      <a:endParaRPr lang="en-US" sz="1600" b="1" dirty="0">
                        <a:latin typeface="Century Gothic" panose="020B0502020202020204" pitchFamily="34" charset="0"/>
                      </a:endParaRPr>
                    </a:p>
                    <a:p>
                      <a:pPr algn="ctr"/>
                      <a:r>
                        <a:rPr lang="en-US" sz="1600" b="1" dirty="0">
                          <a:latin typeface="Century Gothic" panose="020B0502020202020204" pitchFamily="34" charset="0"/>
                        </a:rPr>
                        <a:t>-2-</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B7E042"/>
                    </a:solidFill>
                  </a:tcPr>
                </a:tc>
                <a:tc>
                  <a:txBody>
                    <a:bodyPr/>
                    <a:lstStyle/>
                    <a:p>
                      <a:pPr algn="ctr"/>
                      <a:r>
                        <a:rPr lang="en-US" sz="1600" b="1" dirty="0">
                          <a:latin typeface="Century Gothic" panose="020B0502020202020204" pitchFamily="34" charset="0"/>
                        </a:rPr>
                        <a:t>MEDIUM</a:t>
                      </a:r>
                    </a:p>
                    <a:p>
                      <a:pPr algn="ctr"/>
                      <a:endParaRPr lang="en-US" sz="1600" b="1" dirty="0">
                        <a:latin typeface="Century Gothic" panose="020B0502020202020204" pitchFamily="34" charset="0"/>
                      </a:endParaRPr>
                    </a:p>
                    <a:p>
                      <a:pPr algn="ctr"/>
                      <a:r>
                        <a:rPr lang="en-US" sz="1600" b="1" dirty="0">
                          <a:latin typeface="Century Gothic" panose="020B0502020202020204" pitchFamily="34" charset="0"/>
                        </a:rPr>
                        <a:t>-4-</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D966"/>
                    </a:solidFill>
                  </a:tcPr>
                </a:tc>
                <a:tc>
                  <a:txBody>
                    <a:bodyPr/>
                    <a:lstStyle/>
                    <a:p>
                      <a:pPr algn="ctr"/>
                      <a:r>
                        <a:rPr lang="en-US" sz="1600" b="1" dirty="0">
                          <a:latin typeface="Century Gothic" panose="020B0502020202020204" pitchFamily="34" charset="0"/>
                        </a:rPr>
                        <a:t>MEDIUM</a:t>
                      </a:r>
                    </a:p>
                    <a:p>
                      <a:pPr algn="ctr"/>
                      <a:endParaRPr lang="en-US" sz="1600" b="1" dirty="0">
                        <a:latin typeface="Century Gothic" panose="020B0502020202020204" pitchFamily="34" charset="0"/>
                      </a:endParaRPr>
                    </a:p>
                    <a:p>
                      <a:pPr algn="ctr"/>
                      <a:r>
                        <a:rPr lang="en-US" sz="1600" b="1" dirty="0">
                          <a:latin typeface="Century Gothic" panose="020B0502020202020204" pitchFamily="34" charset="0"/>
                        </a:rPr>
                        <a:t>-6-</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6B65"/>
                    </a:solidFill>
                  </a:tcPr>
                </a:tc>
                <a:extLst>
                  <a:ext uri="{0D108BD9-81ED-4DB2-BD59-A6C34878D82A}">
                    <a16:rowId xmlns:a16="http://schemas.microsoft.com/office/drawing/2014/main" val="1774504127"/>
                  </a:ext>
                </a:extLst>
              </a:tr>
              <a:tr h="1395898">
                <a:tc>
                  <a:txBody>
                    <a:bodyPr/>
                    <a:lstStyle/>
                    <a:p>
                      <a:pPr algn="ctr"/>
                      <a:r>
                        <a:rPr lang="en-US" sz="1400" b="1" dirty="0">
                          <a:latin typeface="Century Gothic" panose="020B0502020202020204" pitchFamily="34" charset="0"/>
                        </a:rPr>
                        <a:t>3</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600" b="1" dirty="0">
                          <a:latin typeface="Century Gothic" panose="020B0502020202020204" pitchFamily="34" charset="0"/>
                        </a:rPr>
                        <a:t>LOW</a:t>
                      </a:r>
                    </a:p>
                    <a:p>
                      <a:pPr algn="ctr"/>
                      <a:endParaRPr lang="en-US" sz="1600" b="1" dirty="0">
                        <a:latin typeface="Century Gothic" panose="020B0502020202020204" pitchFamily="34" charset="0"/>
                      </a:endParaRPr>
                    </a:p>
                    <a:p>
                      <a:pPr algn="ctr"/>
                      <a:r>
                        <a:rPr lang="en-US" sz="1600" b="1" dirty="0">
                          <a:latin typeface="Century Gothic" panose="020B0502020202020204" pitchFamily="34" charset="0"/>
                        </a:rPr>
                        <a:t>-3-</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D966"/>
                    </a:solidFill>
                  </a:tcPr>
                </a:tc>
                <a:tc>
                  <a:txBody>
                    <a:bodyPr/>
                    <a:lstStyle/>
                    <a:p>
                      <a:pPr algn="ctr"/>
                      <a:r>
                        <a:rPr lang="en-US" sz="1600" b="1" dirty="0">
                          <a:latin typeface="Century Gothic" panose="020B0502020202020204" pitchFamily="34" charset="0"/>
                        </a:rPr>
                        <a:t>MEDIUM</a:t>
                      </a:r>
                    </a:p>
                    <a:p>
                      <a:pPr algn="ctr"/>
                      <a:endParaRPr lang="en-US" sz="1600" b="1" dirty="0">
                        <a:latin typeface="Century Gothic" panose="020B0502020202020204" pitchFamily="34" charset="0"/>
                      </a:endParaRPr>
                    </a:p>
                    <a:p>
                      <a:pPr algn="ctr"/>
                      <a:r>
                        <a:rPr lang="en-US" sz="1600" b="1" dirty="0">
                          <a:latin typeface="Century Gothic" panose="020B0502020202020204" pitchFamily="34" charset="0"/>
                        </a:rPr>
                        <a:t>-6-</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6B65"/>
                    </a:solidFill>
                  </a:tcPr>
                </a:tc>
                <a:tc>
                  <a:txBody>
                    <a:bodyPr/>
                    <a:lstStyle/>
                    <a:p>
                      <a:pPr algn="ctr"/>
                      <a:r>
                        <a:rPr lang="en-US" sz="1600" b="1" dirty="0">
                          <a:latin typeface="Century Gothic" panose="020B0502020202020204" pitchFamily="34" charset="0"/>
                        </a:rPr>
                        <a:t>HIGH</a:t>
                      </a:r>
                    </a:p>
                    <a:p>
                      <a:pPr algn="ctr"/>
                      <a:endParaRPr lang="en-US" sz="1600" b="1" dirty="0">
                        <a:latin typeface="Century Gothic" panose="020B0502020202020204" pitchFamily="34" charset="0"/>
                      </a:endParaRPr>
                    </a:p>
                    <a:p>
                      <a:pPr algn="ctr"/>
                      <a:r>
                        <a:rPr lang="en-US" sz="1600" b="1" dirty="0">
                          <a:latin typeface="Century Gothic" panose="020B0502020202020204" pitchFamily="34" charset="0"/>
                        </a:rPr>
                        <a:t>-9-</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6B65"/>
                    </a:solidFill>
                  </a:tcPr>
                </a:tc>
                <a:extLst>
                  <a:ext uri="{0D108BD9-81ED-4DB2-BD59-A6C34878D82A}">
                    <a16:rowId xmlns:a16="http://schemas.microsoft.com/office/drawing/2014/main" val="953510309"/>
                  </a:ext>
                </a:extLst>
              </a:tr>
            </a:tbl>
          </a:graphicData>
        </a:graphic>
      </p:graphicFrame>
      <p:sp>
        <p:nvSpPr>
          <p:cNvPr id="41" name="TextBox 40">
            <a:extLst>
              <a:ext uri="{FF2B5EF4-FFF2-40B4-BE49-F238E27FC236}">
                <a16:creationId xmlns:a16="http://schemas.microsoft.com/office/drawing/2014/main" id="{CA5BA114-3F2F-2DD1-1EA4-1BDB0D4A1CE5}"/>
              </a:ext>
            </a:extLst>
          </p:cNvPr>
          <p:cNvSpPr txBox="1"/>
          <p:nvPr/>
        </p:nvSpPr>
        <p:spPr>
          <a:xfrm>
            <a:off x="2045926" y="1234956"/>
            <a:ext cx="1047620" cy="276999"/>
          </a:xfrm>
          <a:prstGeom prst="rect">
            <a:avLst/>
          </a:prstGeom>
          <a:noFill/>
        </p:spPr>
        <p:txBody>
          <a:bodyPr wrap="square" rtlCol="0" anchor="ctr" anchorCtr="0">
            <a:spAutoFit/>
          </a:bodyPr>
          <a:lstStyle/>
          <a:p>
            <a:r>
              <a:rPr lang="en-US" sz="1200" dirty="0">
                <a:solidFill>
                  <a:srgbClr val="001033"/>
                </a:solidFill>
                <a:latin typeface="Century Gothic" panose="020B0502020202020204" pitchFamily="34" charset="0"/>
              </a:rPr>
              <a:t>LIKELIHOOD</a:t>
            </a:r>
            <a:endParaRPr lang="en-US" sz="1400" dirty="0">
              <a:solidFill>
                <a:srgbClr val="001033"/>
              </a:solidFill>
              <a:latin typeface="Century Gothic" panose="020B0502020202020204" pitchFamily="34" charset="0"/>
            </a:endParaRPr>
          </a:p>
        </p:txBody>
      </p:sp>
      <p:sp>
        <p:nvSpPr>
          <p:cNvPr id="51" name="Down Arrow 50">
            <a:extLst>
              <a:ext uri="{FF2B5EF4-FFF2-40B4-BE49-F238E27FC236}">
                <a16:creationId xmlns:a16="http://schemas.microsoft.com/office/drawing/2014/main" id="{9AB61E92-A3E8-A54C-A023-E545FD7A4CDD}"/>
              </a:ext>
            </a:extLst>
          </p:cNvPr>
          <p:cNvSpPr/>
          <p:nvPr/>
        </p:nvSpPr>
        <p:spPr>
          <a:xfrm>
            <a:off x="3331454" y="1132670"/>
            <a:ext cx="205566" cy="481572"/>
          </a:xfrm>
          <a:prstGeom prst="downArrow">
            <a:avLst>
              <a:gd name="adj1" fmla="val 29310"/>
              <a:gd name="adj2" fmla="val 50000"/>
            </a:avLst>
          </a:prstGeom>
          <a:gradFill>
            <a:gsLst>
              <a:gs pos="0">
                <a:schemeClr val="accent1">
                  <a:lumMod val="5000"/>
                  <a:lumOff val="95000"/>
                </a:schemeClr>
              </a:gs>
              <a:gs pos="7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 name="Down Arrow 2">
            <a:extLst>
              <a:ext uri="{FF2B5EF4-FFF2-40B4-BE49-F238E27FC236}">
                <a16:creationId xmlns:a16="http://schemas.microsoft.com/office/drawing/2014/main" id="{15A5F354-6F38-F545-BC75-BC081E507AAA}"/>
              </a:ext>
            </a:extLst>
          </p:cNvPr>
          <p:cNvSpPr/>
          <p:nvPr/>
        </p:nvSpPr>
        <p:spPr>
          <a:xfrm rot="16200000">
            <a:off x="5179604" y="231348"/>
            <a:ext cx="274320" cy="444500"/>
          </a:xfrm>
          <a:prstGeom prst="downArrow">
            <a:avLst>
              <a:gd name="adj1" fmla="val 29310"/>
              <a:gd name="adj2" fmla="val 50000"/>
            </a:avLst>
          </a:prstGeom>
          <a:gradFill>
            <a:gsLst>
              <a:gs pos="0">
                <a:schemeClr val="accent1">
                  <a:lumMod val="5000"/>
                  <a:lumOff val="95000"/>
                </a:schemeClr>
              </a:gs>
              <a:gs pos="7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 name="TextBox 3">
            <a:extLst>
              <a:ext uri="{FF2B5EF4-FFF2-40B4-BE49-F238E27FC236}">
                <a16:creationId xmlns:a16="http://schemas.microsoft.com/office/drawing/2014/main" id="{49C8B3F9-7E65-527C-624B-F1E360C6927E}"/>
              </a:ext>
            </a:extLst>
          </p:cNvPr>
          <p:cNvSpPr txBox="1"/>
          <p:nvPr/>
        </p:nvSpPr>
        <p:spPr>
          <a:xfrm>
            <a:off x="4052326" y="321377"/>
            <a:ext cx="886947" cy="276999"/>
          </a:xfrm>
          <a:prstGeom prst="rect">
            <a:avLst/>
          </a:prstGeom>
          <a:noFill/>
        </p:spPr>
        <p:txBody>
          <a:bodyPr wrap="square" rtlCol="0" anchor="ctr" anchorCtr="0">
            <a:spAutoFit/>
          </a:bodyPr>
          <a:lstStyle/>
          <a:p>
            <a:r>
              <a:rPr lang="en-US" sz="1200" dirty="0">
                <a:solidFill>
                  <a:srgbClr val="001033"/>
                </a:solidFill>
                <a:latin typeface="Century Gothic" panose="020B0502020202020204" pitchFamily="34" charset="0"/>
              </a:rPr>
              <a:t>SEVERITY</a:t>
            </a:r>
            <a:endParaRPr lang="en-US" sz="1400" dirty="0">
              <a:solidFill>
                <a:srgbClr val="001033"/>
              </a:solidFill>
              <a:latin typeface="Century Gothic" panose="020B0502020202020204" pitchFamily="34" charset="0"/>
            </a:endParaRPr>
          </a:p>
        </p:txBody>
      </p:sp>
      <p:sp>
        <p:nvSpPr>
          <p:cNvPr id="5" name="TextBox 4">
            <a:extLst>
              <a:ext uri="{FF2B5EF4-FFF2-40B4-BE49-F238E27FC236}">
                <a16:creationId xmlns:a16="http://schemas.microsoft.com/office/drawing/2014/main" id="{D4ED1BA1-146E-8662-3F11-0D89ACCBBF50}"/>
              </a:ext>
            </a:extLst>
          </p:cNvPr>
          <p:cNvSpPr txBox="1"/>
          <p:nvPr/>
        </p:nvSpPr>
        <p:spPr>
          <a:xfrm>
            <a:off x="84705" y="53893"/>
            <a:ext cx="2449710" cy="584775"/>
          </a:xfrm>
          <a:prstGeom prst="rect">
            <a:avLst/>
          </a:prstGeom>
          <a:noFill/>
        </p:spPr>
        <p:txBody>
          <a:bodyPr wrap="none" rtlCol="0">
            <a:spAutoFit/>
          </a:bodyPr>
          <a:lstStyle/>
          <a:p>
            <a:r>
              <a:rPr lang="en-US" sz="3200" dirty="0">
                <a:latin typeface="Century Gothic" panose="020B0502020202020204" pitchFamily="34" charset="0"/>
              </a:rPr>
              <a:t>3X3 MATRIX</a:t>
            </a:r>
          </a:p>
        </p:txBody>
      </p:sp>
      <p:sp>
        <p:nvSpPr>
          <p:cNvPr id="6" name="TextBox 5">
            <a:extLst>
              <a:ext uri="{FF2B5EF4-FFF2-40B4-BE49-F238E27FC236}">
                <a16:creationId xmlns:a16="http://schemas.microsoft.com/office/drawing/2014/main" id="{3380B589-84B5-4AC3-27C8-28B557AF1CA8}"/>
              </a:ext>
            </a:extLst>
          </p:cNvPr>
          <p:cNvSpPr txBox="1"/>
          <p:nvPr/>
        </p:nvSpPr>
        <p:spPr>
          <a:xfrm>
            <a:off x="4939273" y="6452144"/>
            <a:ext cx="2313454" cy="276999"/>
          </a:xfrm>
          <a:prstGeom prst="rect">
            <a:avLst/>
          </a:prstGeom>
          <a:noFill/>
        </p:spPr>
        <p:txBody>
          <a:bodyPr wrap="none" rtlCol="0">
            <a:spAutoFit/>
          </a:bodyPr>
          <a:lstStyle/>
          <a:p>
            <a:r>
              <a:rPr lang="en-US" sz="1200" i="1" dirty="0">
                <a:solidFill>
                  <a:srgbClr val="001033"/>
                </a:solidFill>
                <a:latin typeface="Century Gothic" panose="020B0502020202020204" pitchFamily="34" charset="0"/>
              </a:rPr>
              <a:t>Provided by Smartsheet, Inc.</a:t>
            </a:r>
          </a:p>
        </p:txBody>
      </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17468</TotalTime>
  <Words>144</Words>
  <Application>Microsoft Macintosh PowerPoint</Application>
  <PresentationFormat>Widescreen</PresentationFormat>
  <Paragraphs>41</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358</cp:revision>
  <cp:lastPrinted>2024-02-20T23:48:17Z</cp:lastPrinted>
  <dcterms:created xsi:type="dcterms:W3CDTF">2021-07-07T23:54:57Z</dcterms:created>
  <dcterms:modified xsi:type="dcterms:W3CDTF">2025-12-08T07:38:50Z</dcterms:modified>
</cp:coreProperties>
</file>